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12.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1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4.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29"/>
  </p:notesMasterIdLst>
  <p:sldIdLst>
    <p:sldId id="281" r:id="rId3"/>
    <p:sldId id="257" r:id="rId4"/>
    <p:sldId id="258" r:id="rId5"/>
    <p:sldId id="259" r:id="rId6"/>
    <p:sldId id="260" r:id="rId7"/>
    <p:sldId id="261" r:id="rId8"/>
    <p:sldId id="262" r:id="rId9"/>
    <p:sldId id="263" r:id="rId10"/>
    <p:sldId id="264" r:id="rId11"/>
    <p:sldId id="265" r:id="rId12"/>
    <p:sldId id="283" r:id="rId13"/>
    <p:sldId id="267" r:id="rId14"/>
    <p:sldId id="6296" r:id="rId15"/>
    <p:sldId id="285" r:id="rId16"/>
    <p:sldId id="270" r:id="rId17"/>
    <p:sldId id="271" r:id="rId18"/>
    <p:sldId id="272" r:id="rId19"/>
    <p:sldId id="273" r:id="rId20"/>
    <p:sldId id="274" r:id="rId21"/>
    <p:sldId id="275" r:id="rId22"/>
    <p:sldId id="6284" r:id="rId23"/>
    <p:sldId id="277" r:id="rId24"/>
    <p:sldId id="6297" r:id="rId25"/>
    <p:sldId id="279" r:id="rId26"/>
    <p:sldId id="280" r:id="rId27"/>
    <p:sldId id="284" r:id="rId28"/>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94" autoAdjust="0"/>
    <p:restoredTop sz="94610"/>
  </p:normalViewPr>
  <p:slideViewPr>
    <p:cSldViewPr snapToGrid="0" snapToObjects="1">
      <p:cViewPr>
        <p:scale>
          <a:sx n="54" d="100"/>
          <a:sy n="54" d="100"/>
        </p:scale>
        <p:origin x="3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ustomXml" Target="../customXml/item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639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this presentation is based on the National Referencing Report of the KNQF to the ACQF. It preserves the technical work already prepared while improving accuracy, report coverage and the flow for the ACQF delegation. Emphasise Kenya’s leadership: a legally grounded, outcomes-based, quality-assured and digitally supported framework.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mirrors the report's own chapter logic. Seven chapters carry the argument from national context to follow-up. The headline outcome: KNQF levels 1-10 correspond directly with ACQF levels 1-10.</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national ownership. A structured, inclusive, evidence-based process coordinated by KNQA, tested in ACQF peer forums, and validated nationally.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Referencing translates national levels into continental understanding. Value for learners, employers and regulators, Kenya, and Africa. Note the safeguard: it supports comparability, it does not auto-equate qualifications or confer professional rights.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Situate the KNQF in Kenya's real education ecosystem first: the learner journey from early years to post-basic pathways, and the five regulated pathways with their regulators.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framework view. Ten levels, five sub-frameworks, level placement by learning outcomes. Emphasise the technical distinction: descriptors determine complexity, credits determine volume; titles alone do not determine correspondence.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Progression is designed into the KNQF across three directions. Be candid: some articulation routes, especially between industrial training, TVET and higher education, are still being strengthened.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visual restatement of the ten-level map: qualification types rise in complexity from foundational learning at Level 1 to doctoral-level outcomes at Level 10.</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institutional ecosystem and the implementation infrastructure behind the referencing claim: 72 registered QABs, 2,606 registered qualifications, 724 RPL graduates, and the digital systems NQD, QAV, KNQCS and KCATS/RPL.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ACQF applies four technical tests. Criterion 1 establishes level correspondence; Criteria 2-4 demonstrate credibility, transparency and quality assurance. They are interdependent.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directly addresses the accuracy concern. It should not be titled “outcome across four criteria.” It is a Criterion One structural comparison. Use the nuanced ACQF credit wording to avoid suggesting that ACQF opposes credit systems.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correspondence was determined: a dominant-fit approach across knowledge, skills, competence/autonomy and progression. Concepts need not be word-for-word identical where learning complexity is comparable.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visual centrepiece. Present it confidently but precisely: the report finds direct correspondence between levels based on descriptors, not titles.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Criterion 2 mechanisms: RPL, KCATS and permeability. Implementation evidence: 724 RPL graduates, strongest in occupationally demonstrable fields. RPL is the assessment route; KCATS provides the credit logic.</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outcomes underpin both frameworks. Same purpose - standards, comparability, trust - integrated into design, assessment and certification. KNQF focuses on national needs; ACQF on a cohesive continental framework.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RPL in both contexts: an alternative access route and a way to award credit toward qualifications. The ACQF frames RPL as central to lifelong learning, equity and social inclusion.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systems: KCATS in Kenya (1 credit = 10 notional hours; accumulate credit per component) and the ACQF's CAT principles supporting credit accumulation and transfer across academic and vocational pathways.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Qualifications enter the KNQF through a transparent, quality-assured six-stage process, from QAB eligibility to NQD publication. Criterion 3 is about a trustworthy process and a trustworthy register.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Qualifications Database is Kenya's official register of recognised qualifications and awarding bodies. It supports search, verification and public confidence. Transparency turns level placement into public trust.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AF1E32-9C27-4B3A-8D95-0B0F93F4A85A}" type="slidenum">
              <a:rPr lang="en-AU" smtClean="0"/>
              <a:t>21</a:t>
            </a:fld>
            <a:endParaRPr lang="en-AU"/>
          </a:p>
        </p:txBody>
      </p:sp>
    </p:spTree>
    <p:extLst>
      <p:ext uri="{BB962C8B-B14F-4D97-AF65-F5344CB8AC3E}">
        <p14:creationId xmlns:p14="http://schemas.microsoft.com/office/powerpoint/2010/main" val="1994461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Criterion 4: a value-chain approach to quality assurance across the full qualifications lifecycle, with internal and external QA, KNQF's system role, and continuous improvement. Referencing is anchored in QA, not only level comparison.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directly fixes the problematic slide. It no longer claims that a structural comparison table represents all four criteria. It cleanly separates the direct correspondence outcome from the supporting credibility criteria.</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after successful referencing: endorsement, expert input, publication, credential referencing, capacity building and monitoring. Referencing creates implementation obligations - it is not the end of the process.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Kenya's commitment to a fully interoperable African qualifications space: publish, guide, strengthen, review. Kenya offers a practical model for referencing an NQF to the ACQF. Invite questions.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8_Contents slide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9F953EB-1FCA-4A8F-B0DE-144F57381D8E}"/>
              </a:ext>
            </a:extLst>
          </p:cNvPr>
          <p:cNvSpPr>
            <a:spLocks noGrp="1"/>
          </p:cNvSpPr>
          <p:nvPr>
            <p:ph type="pic" sz="quarter" idx="11" hasCustomPrompt="1"/>
          </p:nvPr>
        </p:nvSpPr>
        <p:spPr>
          <a:xfrm>
            <a:off x="8275715" y="4"/>
            <a:ext cx="10012284" cy="10286999"/>
          </a:xfrm>
          <a:custGeom>
            <a:avLst/>
            <a:gdLst>
              <a:gd name="connsiteX0" fmla="*/ 5395694 w 6674856"/>
              <a:gd name="connsiteY0" fmla="*/ 387 h 6857999"/>
              <a:gd name="connsiteX1" fmla="*/ 5516631 w 6674856"/>
              <a:gd name="connsiteY1" fmla="*/ 3876 h 6857999"/>
              <a:gd name="connsiteX2" fmla="*/ 5746101 w 6674856"/>
              <a:gd name="connsiteY2" fmla="*/ 189930 h 6857999"/>
              <a:gd name="connsiteX3" fmla="*/ 5972471 w 6674856"/>
              <a:gd name="connsiteY3" fmla="*/ 983778 h 6857999"/>
              <a:gd name="connsiteX4" fmla="*/ 6549259 w 6674856"/>
              <a:gd name="connsiteY4" fmla="*/ 1309382 h 6857999"/>
              <a:gd name="connsiteX5" fmla="*/ 6659725 w 6674856"/>
              <a:gd name="connsiteY5" fmla="*/ 1248526 h 6857999"/>
              <a:gd name="connsiteX6" fmla="*/ 6674856 w 6674856"/>
              <a:gd name="connsiteY6" fmla="*/ 1231170 h 6857999"/>
              <a:gd name="connsiteX7" fmla="*/ 6674856 w 6674856"/>
              <a:gd name="connsiteY7" fmla="*/ 4649495 h 6857999"/>
              <a:gd name="connsiteX8" fmla="*/ 6604594 w 6674856"/>
              <a:gd name="connsiteY8" fmla="*/ 4593931 h 6857999"/>
              <a:gd name="connsiteX9" fmla="*/ 5761607 w 6674856"/>
              <a:gd name="connsiteY9" fmla="*/ 4332831 h 6857999"/>
              <a:gd name="connsiteX10" fmla="*/ 4328955 w 6674856"/>
              <a:gd name="connsiteY10" fmla="*/ 5765482 h 6857999"/>
              <a:gd name="connsiteX11" fmla="*/ 4747976 w 6674856"/>
              <a:gd name="connsiteY11" fmla="*/ 6791903 h 6857999"/>
              <a:gd name="connsiteX12" fmla="*/ 4821819 w 6674856"/>
              <a:gd name="connsiteY12" fmla="*/ 6857999 h 6857999"/>
              <a:gd name="connsiteX13" fmla="*/ 1401800 w 6674856"/>
              <a:gd name="connsiteY13" fmla="*/ 6857999 h 6857999"/>
              <a:gd name="connsiteX14" fmla="*/ 1375865 w 6674856"/>
              <a:gd name="connsiteY14" fmla="*/ 6806099 h 6857999"/>
              <a:gd name="connsiteX15" fmla="*/ 1091542 w 6674856"/>
              <a:gd name="connsiteY15" fmla="*/ 6639953 h 6857999"/>
              <a:gd name="connsiteX16" fmla="*/ 313201 w 6674856"/>
              <a:gd name="connsiteY16" fmla="*/ 6534521 h 6857999"/>
              <a:gd name="connsiteX17" fmla="*/ 6202 w 6674856"/>
              <a:gd name="connsiteY17" fmla="*/ 6317456 h 6857999"/>
              <a:gd name="connsiteX18" fmla="*/ 0 w 6674856"/>
              <a:gd name="connsiteY18" fmla="*/ 5932936 h 6857999"/>
              <a:gd name="connsiteX19" fmla="*/ 226376 w 6674856"/>
              <a:gd name="connsiteY19" fmla="*/ 5768578 h 6857999"/>
              <a:gd name="connsiteX20" fmla="*/ 1020223 w 6674856"/>
              <a:gd name="connsiteY20" fmla="*/ 5545310 h 6857999"/>
              <a:gd name="connsiteX21" fmla="*/ 1293108 w 6674856"/>
              <a:gd name="connsiteY21" fmla="*/ 5241413 h 6857999"/>
              <a:gd name="connsiteX22" fmla="*/ 1308614 w 6674856"/>
              <a:gd name="connsiteY22" fmla="*/ 5111173 h 6857999"/>
              <a:gd name="connsiteX23" fmla="*/ 1138059 w 6674856"/>
              <a:gd name="connsiteY23" fmla="*/ 4794878 h 6857999"/>
              <a:gd name="connsiteX24" fmla="*/ 418632 w 6674856"/>
              <a:gd name="connsiteY24" fmla="*/ 4373145 h 6857999"/>
              <a:gd name="connsiteX25" fmla="*/ 263583 w 6674856"/>
              <a:gd name="connsiteY25" fmla="*/ 3994828 h 6857999"/>
              <a:gd name="connsiteX26" fmla="*/ 279088 w 6674856"/>
              <a:gd name="connsiteY26" fmla="*/ 3942109 h 6857999"/>
              <a:gd name="connsiteX27" fmla="*/ 688416 w 6674856"/>
              <a:gd name="connsiteY27" fmla="*/ 3659920 h 6857999"/>
              <a:gd name="connsiteX28" fmla="*/ 1451260 w 6674856"/>
              <a:gd name="connsiteY28" fmla="*/ 3746745 h 6857999"/>
              <a:gd name="connsiteX29" fmla="*/ 1841981 w 6674856"/>
              <a:gd name="connsiteY29" fmla="*/ 3566893 h 6857999"/>
              <a:gd name="connsiteX30" fmla="*/ 1810969 w 6674856"/>
              <a:gd name="connsiteY30" fmla="*/ 3036627 h 6857999"/>
              <a:gd name="connsiteX31" fmla="*/ 1336519 w 6674856"/>
              <a:gd name="connsiteY31" fmla="*/ 2407127 h 6857999"/>
              <a:gd name="connsiteX32" fmla="*/ 1336519 w 6674856"/>
              <a:gd name="connsiteY32" fmla="*/ 2056719 h 6857999"/>
              <a:gd name="connsiteX33" fmla="*/ 1491567 w 6674856"/>
              <a:gd name="connsiteY33" fmla="*/ 1883063 h 6857999"/>
              <a:gd name="connsiteX34" fmla="*/ 1823374 w 6674856"/>
              <a:gd name="connsiteY34" fmla="*/ 1845850 h 6857999"/>
              <a:gd name="connsiteX35" fmla="*/ 2527296 w 6674856"/>
              <a:gd name="connsiteY35" fmla="*/ 2242774 h 6857999"/>
              <a:gd name="connsiteX36" fmla="*/ 3156790 w 6674856"/>
              <a:gd name="connsiteY36" fmla="*/ 2066022 h 6857999"/>
              <a:gd name="connsiteX37" fmla="*/ 3172296 w 6674856"/>
              <a:gd name="connsiteY37" fmla="*/ 1793137 h 6857999"/>
              <a:gd name="connsiteX38" fmla="*/ 2967635 w 6674856"/>
              <a:gd name="connsiteY38" fmla="*/ 1002384 h 6857999"/>
              <a:gd name="connsiteX39" fmla="*/ 3116476 w 6674856"/>
              <a:gd name="connsiteY39" fmla="*/ 636472 h 6857999"/>
              <a:gd name="connsiteX40" fmla="*/ 3231217 w 6674856"/>
              <a:gd name="connsiteY40" fmla="*/ 574455 h 6857999"/>
              <a:gd name="connsiteX41" fmla="*/ 3659146 w 6674856"/>
              <a:gd name="connsiteY41" fmla="*/ 679887 h 6857999"/>
              <a:gd name="connsiteX42" fmla="*/ 4152204 w 6674856"/>
              <a:gd name="connsiteY42" fmla="*/ 1306281 h 6857999"/>
              <a:gd name="connsiteX43" fmla="*/ 4825115 w 6674856"/>
              <a:gd name="connsiteY43" fmla="*/ 1303180 h 6857999"/>
              <a:gd name="connsiteX44" fmla="*/ 4905743 w 6674856"/>
              <a:gd name="connsiteY44" fmla="*/ 1017890 h 6857999"/>
              <a:gd name="connsiteX45" fmla="*/ 5004973 w 6674856"/>
              <a:gd name="connsiteY45" fmla="*/ 292267 h 6857999"/>
              <a:gd name="connsiteX46" fmla="*/ 5274751 w 6674856"/>
              <a:gd name="connsiteY46" fmla="*/ 13179 h 6857999"/>
              <a:gd name="connsiteX47" fmla="*/ 5395694 w 6674856"/>
              <a:gd name="connsiteY47" fmla="*/ 38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674856" h="6857999">
                <a:moveTo>
                  <a:pt x="5395694" y="387"/>
                </a:moveTo>
                <a:cubicBezTo>
                  <a:pt x="5436007" y="-776"/>
                  <a:pt x="5476320" y="775"/>
                  <a:pt x="5516631" y="3876"/>
                </a:cubicBezTo>
                <a:cubicBezTo>
                  <a:pt x="5634468" y="10078"/>
                  <a:pt x="5715097" y="72094"/>
                  <a:pt x="5746101" y="189930"/>
                </a:cubicBezTo>
                <a:cubicBezTo>
                  <a:pt x="5820529" y="453512"/>
                  <a:pt x="5898050" y="720196"/>
                  <a:pt x="5972471" y="983778"/>
                </a:cubicBezTo>
                <a:cubicBezTo>
                  <a:pt x="6049999" y="1253568"/>
                  <a:pt x="6273266" y="1380708"/>
                  <a:pt x="6549259" y="1309382"/>
                </a:cubicBezTo>
                <a:cubicBezTo>
                  <a:pt x="6594219" y="1298528"/>
                  <a:pt x="6629879" y="1276822"/>
                  <a:pt x="6659725" y="1248526"/>
                </a:cubicBezTo>
                <a:lnTo>
                  <a:pt x="6674856" y="1231170"/>
                </a:lnTo>
                <a:lnTo>
                  <a:pt x="6674856" y="4649495"/>
                </a:lnTo>
                <a:lnTo>
                  <a:pt x="6604594" y="4593931"/>
                </a:lnTo>
                <a:cubicBezTo>
                  <a:pt x="6375601" y="4430802"/>
                  <a:pt x="6089536" y="4331668"/>
                  <a:pt x="5761607" y="4332831"/>
                </a:cubicBezTo>
                <a:cubicBezTo>
                  <a:pt x="4952254" y="4335932"/>
                  <a:pt x="4332063" y="4953028"/>
                  <a:pt x="4328955" y="5765482"/>
                </a:cubicBezTo>
                <a:cubicBezTo>
                  <a:pt x="4327405" y="6177912"/>
                  <a:pt x="4488656" y="6536073"/>
                  <a:pt x="4747976" y="6791903"/>
                </a:cubicBezTo>
                <a:lnTo>
                  <a:pt x="4821819" y="6857999"/>
                </a:lnTo>
                <a:lnTo>
                  <a:pt x="1401800" y="6857999"/>
                </a:lnTo>
                <a:lnTo>
                  <a:pt x="1375865" y="6806099"/>
                </a:lnTo>
                <a:cubicBezTo>
                  <a:pt x="1317721" y="6707984"/>
                  <a:pt x="1226436" y="6653908"/>
                  <a:pt x="1091542" y="6639953"/>
                </a:cubicBezTo>
                <a:cubicBezTo>
                  <a:pt x="831062" y="6612043"/>
                  <a:pt x="573681" y="6562431"/>
                  <a:pt x="313201" y="6534521"/>
                </a:cubicBezTo>
                <a:cubicBezTo>
                  <a:pt x="164353" y="6519016"/>
                  <a:pt x="58922" y="6460101"/>
                  <a:pt x="6202" y="6317456"/>
                </a:cubicBezTo>
                <a:cubicBezTo>
                  <a:pt x="0" y="6184114"/>
                  <a:pt x="0" y="6060070"/>
                  <a:pt x="0" y="5932936"/>
                </a:cubicBezTo>
                <a:cubicBezTo>
                  <a:pt x="49618" y="5839903"/>
                  <a:pt x="127140" y="5793392"/>
                  <a:pt x="226376" y="5768578"/>
                </a:cubicBezTo>
                <a:cubicBezTo>
                  <a:pt x="493059" y="5697258"/>
                  <a:pt x="753540" y="5616636"/>
                  <a:pt x="1020223" y="5545310"/>
                </a:cubicBezTo>
                <a:cubicBezTo>
                  <a:pt x="1181468" y="5501900"/>
                  <a:pt x="1277603" y="5411968"/>
                  <a:pt x="1293108" y="5241413"/>
                </a:cubicBezTo>
                <a:cubicBezTo>
                  <a:pt x="1296209" y="5198004"/>
                  <a:pt x="1302406" y="5154588"/>
                  <a:pt x="1308614" y="5111173"/>
                </a:cubicBezTo>
                <a:cubicBezTo>
                  <a:pt x="1324120" y="4965433"/>
                  <a:pt x="1258997" y="4866197"/>
                  <a:pt x="1138059" y="4794878"/>
                </a:cubicBezTo>
                <a:cubicBezTo>
                  <a:pt x="896185" y="4655334"/>
                  <a:pt x="657411" y="4512689"/>
                  <a:pt x="418632" y="4373145"/>
                </a:cubicBezTo>
                <a:cubicBezTo>
                  <a:pt x="241875" y="4270808"/>
                  <a:pt x="210870" y="4193287"/>
                  <a:pt x="263583" y="3994828"/>
                </a:cubicBezTo>
                <a:cubicBezTo>
                  <a:pt x="269785" y="3976221"/>
                  <a:pt x="272886" y="3957614"/>
                  <a:pt x="279088" y="3942109"/>
                </a:cubicBezTo>
                <a:cubicBezTo>
                  <a:pt x="356610" y="3684729"/>
                  <a:pt x="424835" y="3635111"/>
                  <a:pt x="688416" y="3659920"/>
                </a:cubicBezTo>
                <a:cubicBezTo>
                  <a:pt x="942696" y="3684729"/>
                  <a:pt x="1196975" y="3712639"/>
                  <a:pt x="1451260" y="3746745"/>
                </a:cubicBezTo>
                <a:cubicBezTo>
                  <a:pt x="1652820" y="3771554"/>
                  <a:pt x="1739645" y="3737442"/>
                  <a:pt x="1841981" y="3566893"/>
                </a:cubicBezTo>
                <a:cubicBezTo>
                  <a:pt x="1987721" y="3331214"/>
                  <a:pt x="1981525" y="3256794"/>
                  <a:pt x="1810969" y="3036627"/>
                </a:cubicBezTo>
                <a:cubicBezTo>
                  <a:pt x="1649718" y="2828859"/>
                  <a:pt x="1491567" y="2617996"/>
                  <a:pt x="1336519" y="2407127"/>
                </a:cubicBezTo>
                <a:cubicBezTo>
                  <a:pt x="1243491" y="2283088"/>
                  <a:pt x="1243491" y="2180758"/>
                  <a:pt x="1336519" y="2056719"/>
                </a:cubicBezTo>
                <a:cubicBezTo>
                  <a:pt x="1383035" y="1994697"/>
                  <a:pt x="1432652" y="1932681"/>
                  <a:pt x="1491567" y="1883063"/>
                </a:cubicBezTo>
                <a:cubicBezTo>
                  <a:pt x="1609403" y="1783834"/>
                  <a:pt x="1690033" y="1771429"/>
                  <a:pt x="1823374" y="1845850"/>
                </a:cubicBezTo>
                <a:cubicBezTo>
                  <a:pt x="2059046" y="1976090"/>
                  <a:pt x="2300927" y="2097028"/>
                  <a:pt x="2527296" y="2242774"/>
                </a:cubicBezTo>
                <a:cubicBezTo>
                  <a:pt x="2787777" y="2410228"/>
                  <a:pt x="2967635" y="2298594"/>
                  <a:pt x="3156790" y="2066022"/>
                </a:cubicBezTo>
                <a:cubicBezTo>
                  <a:pt x="3218813" y="1988495"/>
                  <a:pt x="3197105" y="1886164"/>
                  <a:pt x="3172296" y="1793137"/>
                </a:cubicBezTo>
                <a:cubicBezTo>
                  <a:pt x="3104071" y="1529555"/>
                  <a:pt x="3035853" y="1265967"/>
                  <a:pt x="2967635" y="1002384"/>
                </a:cubicBezTo>
                <a:cubicBezTo>
                  <a:pt x="2918017" y="813229"/>
                  <a:pt x="2949022" y="735701"/>
                  <a:pt x="3116476" y="636472"/>
                </a:cubicBezTo>
                <a:cubicBezTo>
                  <a:pt x="3153689" y="614764"/>
                  <a:pt x="3190903" y="593056"/>
                  <a:pt x="3231217" y="574455"/>
                </a:cubicBezTo>
                <a:cubicBezTo>
                  <a:pt x="3432777" y="481422"/>
                  <a:pt x="3522703" y="503130"/>
                  <a:pt x="3659146" y="679887"/>
                </a:cubicBezTo>
                <a:cubicBezTo>
                  <a:pt x="3823499" y="887649"/>
                  <a:pt x="3987851" y="1098519"/>
                  <a:pt x="4152204" y="1306281"/>
                </a:cubicBezTo>
                <a:cubicBezTo>
                  <a:pt x="4307253" y="1498544"/>
                  <a:pt x="4670065" y="1498544"/>
                  <a:pt x="4825115" y="1303180"/>
                </a:cubicBezTo>
                <a:cubicBezTo>
                  <a:pt x="4890238" y="1219456"/>
                  <a:pt x="4890238" y="1114024"/>
                  <a:pt x="4905743" y="1017890"/>
                </a:cubicBezTo>
                <a:cubicBezTo>
                  <a:pt x="4942951" y="776016"/>
                  <a:pt x="4973962" y="534141"/>
                  <a:pt x="5004973" y="292267"/>
                </a:cubicBezTo>
                <a:cubicBezTo>
                  <a:pt x="5029781" y="100004"/>
                  <a:pt x="5082495" y="47285"/>
                  <a:pt x="5274751" y="13179"/>
                </a:cubicBezTo>
                <a:cubicBezTo>
                  <a:pt x="5315066" y="5426"/>
                  <a:pt x="5355380" y="1550"/>
                  <a:pt x="5395694" y="387"/>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27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8" name="Freeform: Shape 7">
            <a:extLst>
              <a:ext uri="{FF2B5EF4-FFF2-40B4-BE49-F238E27FC236}">
                <a16:creationId xmlns:a16="http://schemas.microsoft.com/office/drawing/2014/main" id="{17881AC1-277D-494D-985E-AAF32463F2B7}"/>
              </a:ext>
            </a:extLst>
          </p:cNvPr>
          <p:cNvSpPr/>
          <p:nvPr userDrawn="1"/>
        </p:nvSpPr>
        <p:spPr>
          <a:xfrm>
            <a:off x="2" y="2"/>
            <a:ext cx="5820725" cy="6294797"/>
          </a:xfrm>
          <a:custGeom>
            <a:avLst/>
            <a:gdLst>
              <a:gd name="connsiteX0" fmla="*/ 916463 w 3880483"/>
              <a:gd name="connsiteY0" fmla="*/ 0 h 4196531"/>
              <a:gd name="connsiteX1" fmla="*/ 3020188 w 3880483"/>
              <a:gd name="connsiteY1" fmla="*/ 0 h 4196531"/>
              <a:gd name="connsiteX2" fmla="*/ 3039308 w 3880483"/>
              <a:gd name="connsiteY2" fmla="*/ 45692 h 4196531"/>
              <a:gd name="connsiteX3" fmla="*/ 3189062 w 3880483"/>
              <a:gd name="connsiteY3" fmla="*/ 136184 h 4196531"/>
              <a:gd name="connsiteX4" fmla="*/ 3705385 w 3880483"/>
              <a:gd name="connsiteY4" fmla="*/ 206419 h 4196531"/>
              <a:gd name="connsiteX5" fmla="*/ 3872430 w 3880483"/>
              <a:gd name="connsiteY5" fmla="*/ 371566 h 4196531"/>
              <a:gd name="connsiteX6" fmla="*/ 3878125 w 3880483"/>
              <a:gd name="connsiteY6" fmla="*/ 519628 h 4196531"/>
              <a:gd name="connsiteX7" fmla="*/ 3756640 w 3880483"/>
              <a:gd name="connsiteY7" fmla="*/ 661999 h 4196531"/>
              <a:gd name="connsiteX8" fmla="*/ 3270686 w 3880483"/>
              <a:gd name="connsiteY8" fmla="*/ 800570 h 4196531"/>
              <a:gd name="connsiteX9" fmla="*/ 3073271 w 3880483"/>
              <a:gd name="connsiteY9" fmla="*/ 1128966 h 4196531"/>
              <a:gd name="connsiteX10" fmla="*/ 3173875 w 3880483"/>
              <a:gd name="connsiteY10" fmla="*/ 1261845 h 4196531"/>
              <a:gd name="connsiteX11" fmla="*/ 3619964 w 3880483"/>
              <a:gd name="connsiteY11" fmla="*/ 1523800 h 4196531"/>
              <a:gd name="connsiteX12" fmla="*/ 3716775 w 3880483"/>
              <a:gd name="connsiteY12" fmla="*/ 1749693 h 4196531"/>
              <a:gd name="connsiteX13" fmla="*/ 3712978 w 3880483"/>
              <a:gd name="connsiteY13" fmla="*/ 1772470 h 4196531"/>
              <a:gd name="connsiteX14" fmla="*/ 3445325 w 3880483"/>
              <a:gd name="connsiteY14" fmla="*/ 1964193 h 4196531"/>
              <a:gd name="connsiteX15" fmla="*/ 2978358 w 3880483"/>
              <a:gd name="connsiteY15" fmla="*/ 1905349 h 4196531"/>
              <a:gd name="connsiteX16" fmla="*/ 2742977 w 3880483"/>
              <a:gd name="connsiteY16" fmla="*/ 2026835 h 4196531"/>
              <a:gd name="connsiteX17" fmla="*/ 2739176 w 3880483"/>
              <a:gd name="connsiteY17" fmla="*/ 2307776 h 4196531"/>
              <a:gd name="connsiteX18" fmla="*/ 3040999 w 3880483"/>
              <a:gd name="connsiteY18" fmla="*/ 2706407 h 4196531"/>
              <a:gd name="connsiteX19" fmla="*/ 3040999 w 3880483"/>
              <a:gd name="connsiteY19" fmla="*/ 2966466 h 4196531"/>
              <a:gd name="connsiteX20" fmla="*/ 3029609 w 3880483"/>
              <a:gd name="connsiteY20" fmla="*/ 2979755 h 4196531"/>
              <a:gd name="connsiteX21" fmla="*/ 2703112 w 3880483"/>
              <a:gd name="connsiteY21" fmla="*/ 3044294 h 4196531"/>
              <a:gd name="connsiteX22" fmla="*/ 2298786 w 3880483"/>
              <a:gd name="connsiteY22" fmla="*/ 2816506 h 4196531"/>
              <a:gd name="connsiteX23" fmla="*/ 2021641 w 3880483"/>
              <a:gd name="connsiteY23" fmla="*/ 2856371 h 4196531"/>
              <a:gd name="connsiteX24" fmla="*/ 1932424 w 3880483"/>
              <a:gd name="connsiteY24" fmla="*/ 3106935 h 4196531"/>
              <a:gd name="connsiteX25" fmla="*/ 2063401 w 3880483"/>
              <a:gd name="connsiteY25" fmla="*/ 3611872 h 4196531"/>
              <a:gd name="connsiteX26" fmla="*/ 1989370 w 3880483"/>
              <a:gd name="connsiteY26" fmla="*/ 3801694 h 4196531"/>
              <a:gd name="connsiteX27" fmla="*/ 1856494 w 3880483"/>
              <a:gd name="connsiteY27" fmla="*/ 3870030 h 4196531"/>
              <a:gd name="connsiteX28" fmla="*/ 1657177 w 3880483"/>
              <a:gd name="connsiteY28" fmla="*/ 3814982 h 4196531"/>
              <a:gd name="connsiteX29" fmla="*/ 1343968 w 3880483"/>
              <a:gd name="connsiteY29" fmla="*/ 3418250 h 4196531"/>
              <a:gd name="connsiteX30" fmla="*/ 939642 w 3880483"/>
              <a:gd name="connsiteY30" fmla="*/ 3384080 h 4196531"/>
              <a:gd name="connsiteX31" fmla="*/ 886489 w 3880483"/>
              <a:gd name="connsiteY31" fmla="*/ 3490383 h 4196531"/>
              <a:gd name="connsiteX32" fmla="*/ 814360 w 3880483"/>
              <a:gd name="connsiteY32" fmla="*/ 4012401 h 4196531"/>
              <a:gd name="connsiteX33" fmla="*/ 677684 w 3880483"/>
              <a:gd name="connsiteY33" fmla="*/ 4196531 h 4196531"/>
              <a:gd name="connsiteX34" fmla="*/ 447997 w 3880483"/>
              <a:gd name="connsiteY34" fmla="*/ 4196531 h 4196531"/>
              <a:gd name="connsiteX35" fmla="*/ 347390 w 3880483"/>
              <a:gd name="connsiteY35" fmla="*/ 4056059 h 4196531"/>
              <a:gd name="connsiteX36" fmla="*/ 205019 w 3880483"/>
              <a:gd name="connsiteY36" fmla="*/ 3553024 h 4196531"/>
              <a:gd name="connsiteX37" fmla="*/ 36078 w 3880483"/>
              <a:gd name="connsiteY37" fmla="*/ 3404962 h 4196531"/>
              <a:gd name="connsiteX38" fmla="*/ 0 w 3880483"/>
              <a:gd name="connsiteY38" fmla="*/ 3400953 h 4196531"/>
              <a:gd name="connsiteX39" fmla="*/ 0 w 3880483"/>
              <a:gd name="connsiteY39" fmla="*/ 1478582 h 4196531"/>
              <a:gd name="connsiteX40" fmla="*/ 79520 w 3880483"/>
              <a:gd name="connsiteY40" fmla="*/ 1507156 h 4196531"/>
              <a:gd name="connsiteX41" fmla="*/ 337898 w 3880483"/>
              <a:gd name="connsiteY41" fmla="*/ 1546580 h 4196531"/>
              <a:gd name="connsiteX42" fmla="*/ 1224380 w 3880483"/>
              <a:gd name="connsiteY42" fmla="*/ 671491 h 4196531"/>
              <a:gd name="connsiteX43" fmla="*/ 985912 w 3880483"/>
              <a:gd name="connsiteY43" fmla="*/ 60729 h 4196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80483" h="4196531">
                <a:moveTo>
                  <a:pt x="916463" y="0"/>
                </a:moveTo>
                <a:lnTo>
                  <a:pt x="3020188" y="0"/>
                </a:lnTo>
                <a:lnTo>
                  <a:pt x="3039308" y="45692"/>
                </a:lnTo>
                <a:cubicBezTo>
                  <a:pt x="3070540" y="97745"/>
                  <a:pt x="3120725" y="127642"/>
                  <a:pt x="3189062" y="136184"/>
                </a:cubicBezTo>
                <a:cubicBezTo>
                  <a:pt x="3361802" y="158964"/>
                  <a:pt x="3534543" y="183639"/>
                  <a:pt x="3705385" y="206419"/>
                </a:cubicBezTo>
                <a:cubicBezTo>
                  <a:pt x="3807891" y="219707"/>
                  <a:pt x="3861040" y="269060"/>
                  <a:pt x="3872430" y="371566"/>
                </a:cubicBezTo>
                <a:cubicBezTo>
                  <a:pt x="3878125" y="420923"/>
                  <a:pt x="3883820" y="470275"/>
                  <a:pt x="3878125" y="519628"/>
                </a:cubicBezTo>
                <a:cubicBezTo>
                  <a:pt x="3868634" y="597456"/>
                  <a:pt x="3828769" y="641118"/>
                  <a:pt x="3756640" y="661999"/>
                </a:cubicBezTo>
                <a:cubicBezTo>
                  <a:pt x="3595285" y="707555"/>
                  <a:pt x="3432037" y="753112"/>
                  <a:pt x="3270686" y="800570"/>
                </a:cubicBezTo>
                <a:cubicBezTo>
                  <a:pt x="3113132" y="846126"/>
                  <a:pt x="3040999" y="965717"/>
                  <a:pt x="3073271" y="1128966"/>
                </a:cubicBezTo>
                <a:cubicBezTo>
                  <a:pt x="3084657" y="1191607"/>
                  <a:pt x="3120725" y="1231472"/>
                  <a:pt x="3173875" y="1261845"/>
                </a:cubicBezTo>
                <a:cubicBezTo>
                  <a:pt x="3321941" y="1349165"/>
                  <a:pt x="3469999" y="1436480"/>
                  <a:pt x="3619964" y="1523800"/>
                </a:cubicBezTo>
                <a:cubicBezTo>
                  <a:pt x="3730063" y="1588343"/>
                  <a:pt x="3747148" y="1626306"/>
                  <a:pt x="3716775" y="1749693"/>
                </a:cubicBezTo>
                <a:cubicBezTo>
                  <a:pt x="3714876" y="1757287"/>
                  <a:pt x="3714876" y="1764880"/>
                  <a:pt x="3712978" y="1772470"/>
                </a:cubicBezTo>
                <a:cubicBezTo>
                  <a:pt x="3667418" y="1922434"/>
                  <a:pt x="3616167" y="1996465"/>
                  <a:pt x="3445325" y="1964193"/>
                </a:cubicBezTo>
                <a:cubicBezTo>
                  <a:pt x="3291568" y="1933820"/>
                  <a:pt x="3134014" y="1928129"/>
                  <a:pt x="2978358" y="1905349"/>
                </a:cubicBezTo>
                <a:cubicBezTo>
                  <a:pt x="2868259" y="1890162"/>
                  <a:pt x="2796126" y="1933820"/>
                  <a:pt x="2742977" y="2026835"/>
                </a:cubicBezTo>
                <a:cubicBezTo>
                  <a:pt x="2687925" y="2121747"/>
                  <a:pt x="2663247" y="2210965"/>
                  <a:pt x="2739176" y="2307776"/>
                </a:cubicBezTo>
                <a:cubicBezTo>
                  <a:pt x="2841682" y="2438757"/>
                  <a:pt x="2940392" y="2573531"/>
                  <a:pt x="3040999" y="2706407"/>
                </a:cubicBezTo>
                <a:cubicBezTo>
                  <a:pt x="3124522" y="2814608"/>
                  <a:pt x="3124522" y="2858269"/>
                  <a:pt x="3040999" y="2966466"/>
                </a:cubicBezTo>
                <a:cubicBezTo>
                  <a:pt x="3037203" y="2970263"/>
                  <a:pt x="3033406" y="2975958"/>
                  <a:pt x="3029609" y="2979755"/>
                </a:cubicBezTo>
                <a:cubicBezTo>
                  <a:pt x="2919510" y="3097447"/>
                  <a:pt x="2875852" y="3148699"/>
                  <a:pt x="2703112" y="3044294"/>
                </a:cubicBezTo>
                <a:cubicBezTo>
                  <a:pt x="2570236" y="2964568"/>
                  <a:pt x="2429763" y="2896232"/>
                  <a:pt x="2298786" y="2816506"/>
                </a:cubicBezTo>
                <a:cubicBezTo>
                  <a:pt x="2190585" y="2751966"/>
                  <a:pt x="2107062" y="2789929"/>
                  <a:pt x="2021641" y="2856371"/>
                </a:cubicBezTo>
                <a:cubicBezTo>
                  <a:pt x="1936220" y="2920910"/>
                  <a:pt x="1902050" y="2998738"/>
                  <a:pt x="1932424" y="3106935"/>
                </a:cubicBezTo>
                <a:cubicBezTo>
                  <a:pt x="1979878" y="3273985"/>
                  <a:pt x="2021641" y="3442925"/>
                  <a:pt x="2063401" y="3611872"/>
                </a:cubicBezTo>
                <a:cubicBezTo>
                  <a:pt x="2086184" y="3702985"/>
                  <a:pt x="2067201" y="3752341"/>
                  <a:pt x="1989370" y="3801694"/>
                </a:cubicBezTo>
                <a:cubicBezTo>
                  <a:pt x="1947610" y="3828271"/>
                  <a:pt x="1903949" y="3852949"/>
                  <a:pt x="1856494" y="3870030"/>
                </a:cubicBezTo>
                <a:cubicBezTo>
                  <a:pt x="1772971" y="3900403"/>
                  <a:pt x="1712228" y="3885217"/>
                  <a:pt x="1657177" y="3814982"/>
                </a:cubicBezTo>
                <a:cubicBezTo>
                  <a:pt x="1552773" y="3684005"/>
                  <a:pt x="1448372" y="3551126"/>
                  <a:pt x="1343968" y="3418250"/>
                </a:cubicBezTo>
                <a:cubicBezTo>
                  <a:pt x="1243360" y="3292964"/>
                  <a:pt x="1061131" y="3275883"/>
                  <a:pt x="939642" y="3384080"/>
                </a:cubicBezTo>
                <a:cubicBezTo>
                  <a:pt x="907370" y="3412555"/>
                  <a:pt x="892187" y="3448620"/>
                  <a:pt x="886489" y="3490383"/>
                </a:cubicBezTo>
                <a:cubicBezTo>
                  <a:pt x="861814" y="3665022"/>
                  <a:pt x="833339" y="3837762"/>
                  <a:pt x="814360" y="4012401"/>
                </a:cubicBezTo>
                <a:cubicBezTo>
                  <a:pt x="802966" y="4103517"/>
                  <a:pt x="766901" y="4168057"/>
                  <a:pt x="677684" y="4196531"/>
                </a:cubicBezTo>
                <a:cubicBezTo>
                  <a:pt x="601754" y="4196531"/>
                  <a:pt x="523927" y="4196531"/>
                  <a:pt x="447997" y="4196531"/>
                </a:cubicBezTo>
                <a:cubicBezTo>
                  <a:pt x="394844" y="4164260"/>
                  <a:pt x="364474" y="4116802"/>
                  <a:pt x="347390" y="4056059"/>
                </a:cubicBezTo>
                <a:cubicBezTo>
                  <a:pt x="301833" y="3889013"/>
                  <a:pt x="250578" y="3721968"/>
                  <a:pt x="205019" y="3553024"/>
                </a:cubicBezTo>
                <a:cubicBezTo>
                  <a:pt x="180344" y="3463806"/>
                  <a:pt x="125296" y="3416352"/>
                  <a:pt x="36078" y="3404962"/>
                </a:cubicBezTo>
                <a:lnTo>
                  <a:pt x="0" y="3400953"/>
                </a:lnTo>
                <a:lnTo>
                  <a:pt x="0" y="1478582"/>
                </a:lnTo>
                <a:lnTo>
                  <a:pt x="79520" y="1507156"/>
                </a:lnTo>
                <a:cubicBezTo>
                  <a:pt x="161383" y="1532209"/>
                  <a:pt x="248206" y="1545868"/>
                  <a:pt x="337898" y="1546580"/>
                </a:cubicBezTo>
                <a:cubicBezTo>
                  <a:pt x="827644" y="1550376"/>
                  <a:pt x="1222482" y="1157441"/>
                  <a:pt x="1224380" y="671491"/>
                </a:cubicBezTo>
                <a:cubicBezTo>
                  <a:pt x="1227226" y="446548"/>
                  <a:pt x="1140381" y="225402"/>
                  <a:pt x="985912" y="60729"/>
                </a:cubicBezTo>
                <a:close/>
              </a:path>
            </a:pathLst>
          </a:custGeom>
          <a:solidFill>
            <a:schemeClr val="accent1">
              <a:alpha val="20000"/>
            </a:schemeClr>
          </a:solidFill>
          <a:ln w="5155" cap="flat">
            <a:noFill/>
            <a:prstDash val="solid"/>
            <a:miter/>
          </a:ln>
        </p:spPr>
        <p:txBody>
          <a:bodyPr wrap="square" rtlCol="0" anchor="ctr">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39879841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32432" y="1460502"/>
            <a:ext cx="13142120" cy="1060446"/>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1732432" y="3905250"/>
            <a:ext cx="13238489" cy="51244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5979657" y="9587758"/>
            <a:ext cx="1485899" cy="457199"/>
          </a:xfrm>
          <a:prstGeom prst="rect">
            <a:avLst/>
          </a:prstGeom>
        </p:spPr>
        <p:txBody>
          <a:bodyPr/>
          <a:lstStyle/>
          <a:p>
            <a:fld id="{03BE1306-9678-4390-BBD2-31B52B8FCB85}" type="datetimeFigureOut">
              <a:rPr lang="en-US" smtClean="0"/>
              <a:t>7/23/2026</a:t>
            </a:fld>
            <a:endParaRPr lang="en-US"/>
          </a:p>
        </p:txBody>
      </p:sp>
      <p:sp>
        <p:nvSpPr>
          <p:cNvPr id="5" name="Footer Placeholder 4"/>
          <p:cNvSpPr>
            <a:spLocks noGrp="1"/>
          </p:cNvSpPr>
          <p:nvPr>
            <p:ph type="ftr" sz="quarter" idx="11"/>
          </p:nvPr>
        </p:nvSpPr>
        <p:spPr>
          <a:xfrm>
            <a:off x="841666" y="9587758"/>
            <a:ext cx="5789693" cy="457202"/>
          </a:xfrm>
          <a:prstGeom prst="rect">
            <a:avLst/>
          </a:prstGeom>
        </p:spPr>
        <p:txBody>
          <a:bodyPr/>
          <a:lstStyle/>
          <a:p>
            <a:endParaRPr lang="en-US"/>
          </a:p>
        </p:txBody>
      </p:sp>
      <p:sp>
        <p:nvSpPr>
          <p:cNvPr id="6" name="Slide Number Placeholder 5"/>
          <p:cNvSpPr>
            <a:spLocks noGrp="1"/>
          </p:cNvSpPr>
          <p:nvPr>
            <p:ph type="sldNum" sz="quarter" idx="12"/>
          </p:nvPr>
        </p:nvSpPr>
        <p:spPr>
          <a:xfrm>
            <a:off x="15528811" y="443594"/>
            <a:ext cx="1257299" cy="1151531"/>
          </a:xfrm>
          <a:prstGeom prst="rect">
            <a:avLst/>
          </a:prstGeom>
        </p:spPr>
        <p:txBody>
          <a:bodyPr/>
          <a:lstStyle/>
          <a:p>
            <a:fld id="{6C957360-22B4-4EC3-9684-3F551ED5EC86}" type="slidenum">
              <a:rPr lang="en-US" smtClean="0"/>
              <a:t>‹#›</a:t>
            </a:fld>
            <a:endParaRPr lang="en-US"/>
          </a:p>
        </p:txBody>
      </p:sp>
    </p:spTree>
    <p:extLst>
      <p:ext uri="{BB962C8B-B14F-4D97-AF65-F5344CB8AC3E}">
        <p14:creationId xmlns:p14="http://schemas.microsoft.com/office/powerpoint/2010/main" val="2988234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6999"/>
          </a:xfrm>
          <a:prstGeom prst="rect">
            <a:avLst/>
          </a:prstGeom>
        </p:spPr>
      </p:pic>
      <p:sp>
        <p:nvSpPr>
          <p:cNvPr id="2" name="Holder 2"/>
          <p:cNvSpPr>
            <a:spLocks noGrp="1"/>
          </p:cNvSpPr>
          <p:nvPr>
            <p:ph type="ftr" sz="quarter" idx="5"/>
          </p:nvPr>
        </p:nvSpPr>
        <p:spPr/>
        <p:txBody>
          <a:bodyPr lIns="0" tIns="0" rIns="0" bIns="0"/>
          <a:lstStyle>
            <a:lvl1pPr>
              <a:defRPr sz="2000" b="1" i="0">
                <a:solidFill>
                  <a:srgbClr val="00286E"/>
                </a:solidFill>
                <a:latin typeface="Tahoma"/>
                <a:cs typeface="Tahoma"/>
              </a:defRPr>
            </a:lvl1pPr>
          </a:lstStyle>
          <a:p>
            <a:pPr marL="12700">
              <a:lnSpc>
                <a:spcPct val="100000"/>
              </a:lnSpc>
              <a:spcBef>
                <a:spcPts val="45"/>
              </a:spcBef>
            </a:pPr>
            <a:r>
              <a:rPr spc="-20" dirty="0"/>
              <a:t>ISO</a:t>
            </a:r>
            <a:r>
              <a:rPr spc="-55" dirty="0"/>
              <a:t> </a:t>
            </a:r>
            <a:r>
              <a:rPr spc="-140" dirty="0"/>
              <a:t>9001:2015</a:t>
            </a:r>
            <a:r>
              <a:rPr spc="-20" dirty="0"/>
              <a:t> </a:t>
            </a:r>
            <a:r>
              <a:rPr spc="35" dirty="0"/>
              <a:t>Certified</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02518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181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8_Contents slide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9F953EB-1FCA-4A8F-B0DE-144F57381D8E}"/>
              </a:ext>
            </a:extLst>
          </p:cNvPr>
          <p:cNvSpPr>
            <a:spLocks noGrp="1"/>
          </p:cNvSpPr>
          <p:nvPr>
            <p:ph type="pic" sz="quarter" idx="11" hasCustomPrompt="1"/>
          </p:nvPr>
        </p:nvSpPr>
        <p:spPr>
          <a:xfrm>
            <a:off x="8275715" y="4"/>
            <a:ext cx="10012284" cy="10286999"/>
          </a:xfrm>
          <a:custGeom>
            <a:avLst/>
            <a:gdLst>
              <a:gd name="connsiteX0" fmla="*/ 5395694 w 6674856"/>
              <a:gd name="connsiteY0" fmla="*/ 387 h 6857999"/>
              <a:gd name="connsiteX1" fmla="*/ 5516631 w 6674856"/>
              <a:gd name="connsiteY1" fmla="*/ 3876 h 6857999"/>
              <a:gd name="connsiteX2" fmla="*/ 5746101 w 6674856"/>
              <a:gd name="connsiteY2" fmla="*/ 189930 h 6857999"/>
              <a:gd name="connsiteX3" fmla="*/ 5972471 w 6674856"/>
              <a:gd name="connsiteY3" fmla="*/ 983778 h 6857999"/>
              <a:gd name="connsiteX4" fmla="*/ 6549259 w 6674856"/>
              <a:gd name="connsiteY4" fmla="*/ 1309382 h 6857999"/>
              <a:gd name="connsiteX5" fmla="*/ 6659725 w 6674856"/>
              <a:gd name="connsiteY5" fmla="*/ 1248526 h 6857999"/>
              <a:gd name="connsiteX6" fmla="*/ 6674856 w 6674856"/>
              <a:gd name="connsiteY6" fmla="*/ 1231170 h 6857999"/>
              <a:gd name="connsiteX7" fmla="*/ 6674856 w 6674856"/>
              <a:gd name="connsiteY7" fmla="*/ 4649495 h 6857999"/>
              <a:gd name="connsiteX8" fmla="*/ 6604594 w 6674856"/>
              <a:gd name="connsiteY8" fmla="*/ 4593931 h 6857999"/>
              <a:gd name="connsiteX9" fmla="*/ 5761607 w 6674856"/>
              <a:gd name="connsiteY9" fmla="*/ 4332831 h 6857999"/>
              <a:gd name="connsiteX10" fmla="*/ 4328955 w 6674856"/>
              <a:gd name="connsiteY10" fmla="*/ 5765482 h 6857999"/>
              <a:gd name="connsiteX11" fmla="*/ 4747976 w 6674856"/>
              <a:gd name="connsiteY11" fmla="*/ 6791903 h 6857999"/>
              <a:gd name="connsiteX12" fmla="*/ 4821819 w 6674856"/>
              <a:gd name="connsiteY12" fmla="*/ 6857999 h 6857999"/>
              <a:gd name="connsiteX13" fmla="*/ 1401800 w 6674856"/>
              <a:gd name="connsiteY13" fmla="*/ 6857999 h 6857999"/>
              <a:gd name="connsiteX14" fmla="*/ 1375865 w 6674856"/>
              <a:gd name="connsiteY14" fmla="*/ 6806099 h 6857999"/>
              <a:gd name="connsiteX15" fmla="*/ 1091542 w 6674856"/>
              <a:gd name="connsiteY15" fmla="*/ 6639953 h 6857999"/>
              <a:gd name="connsiteX16" fmla="*/ 313201 w 6674856"/>
              <a:gd name="connsiteY16" fmla="*/ 6534521 h 6857999"/>
              <a:gd name="connsiteX17" fmla="*/ 6202 w 6674856"/>
              <a:gd name="connsiteY17" fmla="*/ 6317456 h 6857999"/>
              <a:gd name="connsiteX18" fmla="*/ 0 w 6674856"/>
              <a:gd name="connsiteY18" fmla="*/ 5932936 h 6857999"/>
              <a:gd name="connsiteX19" fmla="*/ 226376 w 6674856"/>
              <a:gd name="connsiteY19" fmla="*/ 5768578 h 6857999"/>
              <a:gd name="connsiteX20" fmla="*/ 1020223 w 6674856"/>
              <a:gd name="connsiteY20" fmla="*/ 5545310 h 6857999"/>
              <a:gd name="connsiteX21" fmla="*/ 1293108 w 6674856"/>
              <a:gd name="connsiteY21" fmla="*/ 5241413 h 6857999"/>
              <a:gd name="connsiteX22" fmla="*/ 1308614 w 6674856"/>
              <a:gd name="connsiteY22" fmla="*/ 5111173 h 6857999"/>
              <a:gd name="connsiteX23" fmla="*/ 1138059 w 6674856"/>
              <a:gd name="connsiteY23" fmla="*/ 4794878 h 6857999"/>
              <a:gd name="connsiteX24" fmla="*/ 418632 w 6674856"/>
              <a:gd name="connsiteY24" fmla="*/ 4373145 h 6857999"/>
              <a:gd name="connsiteX25" fmla="*/ 263583 w 6674856"/>
              <a:gd name="connsiteY25" fmla="*/ 3994828 h 6857999"/>
              <a:gd name="connsiteX26" fmla="*/ 279088 w 6674856"/>
              <a:gd name="connsiteY26" fmla="*/ 3942109 h 6857999"/>
              <a:gd name="connsiteX27" fmla="*/ 688416 w 6674856"/>
              <a:gd name="connsiteY27" fmla="*/ 3659920 h 6857999"/>
              <a:gd name="connsiteX28" fmla="*/ 1451260 w 6674856"/>
              <a:gd name="connsiteY28" fmla="*/ 3746745 h 6857999"/>
              <a:gd name="connsiteX29" fmla="*/ 1841981 w 6674856"/>
              <a:gd name="connsiteY29" fmla="*/ 3566893 h 6857999"/>
              <a:gd name="connsiteX30" fmla="*/ 1810969 w 6674856"/>
              <a:gd name="connsiteY30" fmla="*/ 3036627 h 6857999"/>
              <a:gd name="connsiteX31" fmla="*/ 1336519 w 6674856"/>
              <a:gd name="connsiteY31" fmla="*/ 2407127 h 6857999"/>
              <a:gd name="connsiteX32" fmla="*/ 1336519 w 6674856"/>
              <a:gd name="connsiteY32" fmla="*/ 2056719 h 6857999"/>
              <a:gd name="connsiteX33" fmla="*/ 1491567 w 6674856"/>
              <a:gd name="connsiteY33" fmla="*/ 1883063 h 6857999"/>
              <a:gd name="connsiteX34" fmla="*/ 1823374 w 6674856"/>
              <a:gd name="connsiteY34" fmla="*/ 1845850 h 6857999"/>
              <a:gd name="connsiteX35" fmla="*/ 2527296 w 6674856"/>
              <a:gd name="connsiteY35" fmla="*/ 2242774 h 6857999"/>
              <a:gd name="connsiteX36" fmla="*/ 3156790 w 6674856"/>
              <a:gd name="connsiteY36" fmla="*/ 2066022 h 6857999"/>
              <a:gd name="connsiteX37" fmla="*/ 3172296 w 6674856"/>
              <a:gd name="connsiteY37" fmla="*/ 1793137 h 6857999"/>
              <a:gd name="connsiteX38" fmla="*/ 2967635 w 6674856"/>
              <a:gd name="connsiteY38" fmla="*/ 1002384 h 6857999"/>
              <a:gd name="connsiteX39" fmla="*/ 3116476 w 6674856"/>
              <a:gd name="connsiteY39" fmla="*/ 636472 h 6857999"/>
              <a:gd name="connsiteX40" fmla="*/ 3231217 w 6674856"/>
              <a:gd name="connsiteY40" fmla="*/ 574455 h 6857999"/>
              <a:gd name="connsiteX41" fmla="*/ 3659146 w 6674856"/>
              <a:gd name="connsiteY41" fmla="*/ 679887 h 6857999"/>
              <a:gd name="connsiteX42" fmla="*/ 4152204 w 6674856"/>
              <a:gd name="connsiteY42" fmla="*/ 1306281 h 6857999"/>
              <a:gd name="connsiteX43" fmla="*/ 4825115 w 6674856"/>
              <a:gd name="connsiteY43" fmla="*/ 1303180 h 6857999"/>
              <a:gd name="connsiteX44" fmla="*/ 4905743 w 6674856"/>
              <a:gd name="connsiteY44" fmla="*/ 1017890 h 6857999"/>
              <a:gd name="connsiteX45" fmla="*/ 5004973 w 6674856"/>
              <a:gd name="connsiteY45" fmla="*/ 292267 h 6857999"/>
              <a:gd name="connsiteX46" fmla="*/ 5274751 w 6674856"/>
              <a:gd name="connsiteY46" fmla="*/ 13179 h 6857999"/>
              <a:gd name="connsiteX47" fmla="*/ 5395694 w 6674856"/>
              <a:gd name="connsiteY47" fmla="*/ 38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674856" h="6857999">
                <a:moveTo>
                  <a:pt x="5395694" y="387"/>
                </a:moveTo>
                <a:cubicBezTo>
                  <a:pt x="5436007" y="-776"/>
                  <a:pt x="5476320" y="775"/>
                  <a:pt x="5516631" y="3876"/>
                </a:cubicBezTo>
                <a:cubicBezTo>
                  <a:pt x="5634468" y="10078"/>
                  <a:pt x="5715097" y="72094"/>
                  <a:pt x="5746101" y="189930"/>
                </a:cubicBezTo>
                <a:cubicBezTo>
                  <a:pt x="5820529" y="453512"/>
                  <a:pt x="5898050" y="720196"/>
                  <a:pt x="5972471" y="983778"/>
                </a:cubicBezTo>
                <a:cubicBezTo>
                  <a:pt x="6049999" y="1253568"/>
                  <a:pt x="6273266" y="1380708"/>
                  <a:pt x="6549259" y="1309382"/>
                </a:cubicBezTo>
                <a:cubicBezTo>
                  <a:pt x="6594219" y="1298528"/>
                  <a:pt x="6629879" y="1276822"/>
                  <a:pt x="6659725" y="1248526"/>
                </a:cubicBezTo>
                <a:lnTo>
                  <a:pt x="6674856" y="1231170"/>
                </a:lnTo>
                <a:lnTo>
                  <a:pt x="6674856" y="4649495"/>
                </a:lnTo>
                <a:lnTo>
                  <a:pt x="6604594" y="4593931"/>
                </a:lnTo>
                <a:cubicBezTo>
                  <a:pt x="6375601" y="4430802"/>
                  <a:pt x="6089536" y="4331668"/>
                  <a:pt x="5761607" y="4332831"/>
                </a:cubicBezTo>
                <a:cubicBezTo>
                  <a:pt x="4952254" y="4335932"/>
                  <a:pt x="4332063" y="4953028"/>
                  <a:pt x="4328955" y="5765482"/>
                </a:cubicBezTo>
                <a:cubicBezTo>
                  <a:pt x="4327405" y="6177912"/>
                  <a:pt x="4488656" y="6536073"/>
                  <a:pt x="4747976" y="6791903"/>
                </a:cubicBezTo>
                <a:lnTo>
                  <a:pt x="4821819" y="6857999"/>
                </a:lnTo>
                <a:lnTo>
                  <a:pt x="1401800" y="6857999"/>
                </a:lnTo>
                <a:lnTo>
                  <a:pt x="1375865" y="6806099"/>
                </a:lnTo>
                <a:cubicBezTo>
                  <a:pt x="1317721" y="6707984"/>
                  <a:pt x="1226436" y="6653908"/>
                  <a:pt x="1091542" y="6639953"/>
                </a:cubicBezTo>
                <a:cubicBezTo>
                  <a:pt x="831062" y="6612043"/>
                  <a:pt x="573681" y="6562431"/>
                  <a:pt x="313201" y="6534521"/>
                </a:cubicBezTo>
                <a:cubicBezTo>
                  <a:pt x="164353" y="6519016"/>
                  <a:pt x="58922" y="6460101"/>
                  <a:pt x="6202" y="6317456"/>
                </a:cubicBezTo>
                <a:cubicBezTo>
                  <a:pt x="0" y="6184114"/>
                  <a:pt x="0" y="6060070"/>
                  <a:pt x="0" y="5932936"/>
                </a:cubicBezTo>
                <a:cubicBezTo>
                  <a:pt x="49618" y="5839903"/>
                  <a:pt x="127140" y="5793392"/>
                  <a:pt x="226376" y="5768578"/>
                </a:cubicBezTo>
                <a:cubicBezTo>
                  <a:pt x="493059" y="5697258"/>
                  <a:pt x="753540" y="5616636"/>
                  <a:pt x="1020223" y="5545310"/>
                </a:cubicBezTo>
                <a:cubicBezTo>
                  <a:pt x="1181468" y="5501900"/>
                  <a:pt x="1277603" y="5411968"/>
                  <a:pt x="1293108" y="5241413"/>
                </a:cubicBezTo>
                <a:cubicBezTo>
                  <a:pt x="1296209" y="5198004"/>
                  <a:pt x="1302406" y="5154588"/>
                  <a:pt x="1308614" y="5111173"/>
                </a:cubicBezTo>
                <a:cubicBezTo>
                  <a:pt x="1324120" y="4965433"/>
                  <a:pt x="1258997" y="4866197"/>
                  <a:pt x="1138059" y="4794878"/>
                </a:cubicBezTo>
                <a:cubicBezTo>
                  <a:pt x="896185" y="4655334"/>
                  <a:pt x="657411" y="4512689"/>
                  <a:pt x="418632" y="4373145"/>
                </a:cubicBezTo>
                <a:cubicBezTo>
                  <a:pt x="241875" y="4270808"/>
                  <a:pt x="210870" y="4193287"/>
                  <a:pt x="263583" y="3994828"/>
                </a:cubicBezTo>
                <a:cubicBezTo>
                  <a:pt x="269785" y="3976221"/>
                  <a:pt x="272886" y="3957614"/>
                  <a:pt x="279088" y="3942109"/>
                </a:cubicBezTo>
                <a:cubicBezTo>
                  <a:pt x="356610" y="3684729"/>
                  <a:pt x="424835" y="3635111"/>
                  <a:pt x="688416" y="3659920"/>
                </a:cubicBezTo>
                <a:cubicBezTo>
                  <a:pt x="942696" y="3684729"/>
                  <a:pt x="1196975" y="3712639"/>
                  <a:pt x="1451260" y="3746745"/>
                </a:cubicBezTo>
                <a:cubicBezTo>
                  <a:pt x="1652820" y="3771554"/>
                  <a:pt x="1739645" y="3737442"/>
                  <a:pt x="1841981" y="3566893"/>
                </a:cubicBezTo>
                <a:cubicBezTo>
                  <a:pt x="1987721" y="3331214"/>
                  <a:pt x="1981525" y="3256794"/>
                  <a:pt x="1810969" y="3036627"/>
                </a:cubicBezTo>
                <a:cubicBezTo>
                  <a:pt x="1649718" y="2828859"/>
                  <a:pt x="1491567" y="2617996"/>
                  <a:pt x="1336519" y="2407127"/>
                </a:cubicBezTo>
                <a:cubicBezTo>
                  <a:pt x="1243491" y="2283088"/>
                  <a:pt x="1243491" y="2180758"/>
                  <a:pt x="1336519" y="2056719"/>
                </a:cubicBezTo>
                <a:cubicBezTo>
                  <a:pt x="1383035" y="1994697"/>
                  <a:pt x="1432652" y="1932681"/>
                  <a:pt x="1491567" y="1883063"/>
                </a:cubicBezTo>
                <a:cubicBezTo>
                  <a:pt x="1609403" y="1783834"/>
                  <a:pt x="1690033" y="1771429"/>
                  <a:pt x="1823374" y="1845850"/>
                </a:cubicBezTo>
                <a:cubicBezTo>
                  <a:pt x="2059046" y="1976090"/>
                  <a:pt x="2300927" y="2097028"/>
                  <a:pt x="2527296" y="2242774"/>
                </a:cubicBezTo>
                <a:cubicBezTo>
                  <a:pt x="2787777" y="2410228"/>
                  <a:pt x="2967635" y="2298594"/>
                  <a:pt x="3156790" y="2066022"/>
                </a:cubicBezTo>
                <a:cubicBezTo>
                  <a:pt x="3218813" y="1988495"/>
                  <a:pt x="3197105" y="1886164"/>
                  <a:pt x="3172296" y="1793137"/>
                </a:cubicBezTo>
                <a:cubicBezTo>
                  <a:pt x="3104071" y="1529555"/>
                  <a:pt x="3035853" y="1265967"/>
                  <a:pt x="2967635" y="1002384"/>
                </a:cubicBezTo>
                <a:cubicBezTo>
                  <a:pt x="2918017" y="813229"/>
                  <a:pt x="2949022" y="735701"/>
                  <a:pt x="3116476" y="636472"/>
                </a:cubicBezTo>
                <a:cubicBezTo>
                  <a:pt x="3153689" y="614764"/>
                  <a:pt x="3190903" y="593056"/>
                  <a:pt x="3231217" y="574455"/>
                </a:cubicBezTo>
                <a:cubicBezTo>
                  <a:pt x="3432777" y="481422"/>
                  <a:pt x="3522703" y="503130"/>
                  <a:pt x="3659146" y="679887"/>
                </a:cubicBezTo>
                <a:cubicBezTo>
                  <a:pt x="3823499" y="887649"/>
                  <a:pt x="3987851" y="1098519"/>
                  <a:pt x="4152204" y="1306281"/>
                </a:cubicBezTo>
                <a:cubicBezTo>
                  <a:pt x="4307253" y="1498544"/>
                  <a:pt x="4670065" y="1498544"/>
                  <a:pt x="4825115" y="1303180"/>
                </a:cubicBezTo>
                <a:cubicBezTo>
                  <a:pt x="4890238" y="1219456"/>
                  <a:pt x="4890238" y="1114024"/>
                  <a:pt x="4905743" y="1017890"/>
                </a:cubicBezTo>
                <a:cubicBezTo>
                  <a:pt x="4942951" y="776016"/>
                  <a:pt x="4973962" y="534141"/>
                  <a:pt x="5004973" y="292267"/>
                </a:cubicBezTo>
                <a:cubicBezTo>
                  <a:pt x="5029781" y="100004"/>
                  <a:pt x="5082495" y="47285"/>
                  <a:pt x="5274751" y="13179"/>
                </a:cubicBezTo>
                <a:cubicBezTo>
                  <a:pt x="5315066" y="5426"/>
                  <a:pt x="5355380" y="1550"/>
                  <a:pt x="5395694" y="387"/>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27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8" name="Freeform: Shape 7">
            <a:extLst>
              <a:ext uri="{FF2B5EF4-FFF2-40B4-BE49-F238E27FC236}">
                <a16:creationId xmlns:a16="http://schemas.microsoft.com/office/drawing/2014/main" id="{17881AC1-277D-494D-985E-AAF32463F2B7}"/>
              </a:ext>
            </a:extLst>
          </p:cNvPr>
          <p:cNvSpPr/>
          <p:nvPr userDrawn="1"/>
        </p:nvSpPr>
        <p:spPr>
          <a:xfrm>
            <a:off x="2" y="2"/>
            <a:ext cx="5820725" cy="6294797"/>
          </a:xfrm>
          <a:custGeom>
            <a:avLst/>
            <a:gdLst>
              <a:gd name="connsiteX0" fmla="*/ 916463 w 3880483"/>
              <a:gd name="connsiteY0" fmla="*/ 0 h 4196531"/>
              <a:gd name="connsiteX1" fmla="*/ 3020188 w 3880483"/>
              <a:gd name="connsiteY1" fmla="*/ 0 h 4196531"/>
              <a:gd name="connsiteX2" fmla="*/ 3039308 w 3880483"/>
              <a:gd name="connsiteY2" fmla="*/ 45692 h 4196531"/>
              <a:gd name="connsiteX3" fmla="*/ 3189062 w 3880483"/>
              <a:gd name="connsiteY3" fmla="*/ 136184 h 4196531"/>
              <a:gd name="connsiteX4" fmla="*/ 3705385 w 3880483"/>
              <a:gd name="connsiteY4" fmla="*/ 206419 h 4196531"/>
              <a:gd name="connsiteX5" fmla="*/ 3872430 w 3880483"/>
              <a:gd name="connsiteY5" fmla="*/ 371566 h 4196531"/>
              <a:gd name="connsiteX6" fmla="*/ 3878125 w 3880483"/>
              <a:gd name="connsiteY6" fmla="*/ 519628 h 4196531"/>
              <a:gd name="connsiteX7" fmla="*/ 3756640 w 3880483"/>
              <a:gd name="connsiteY7" fmla="*/ 661999 h 4196531"/>
              <a:gd name="connsiteX8" fmla="*/ 3270686 w 3880483"/>
              <a:gd name="connsiteY8" fmla="*/ 800570 h 4196531"/>
              <a:gd name="connsiteX9" fmla="*/ 3073271 w 3880483"/>
              <a:gd name="connsiteY9" fmla="*/ 1128966 h 4196531"/>
              <a:gd name="connsiteX10" fmla="*/ 3173875 w 3880483"/>
              <a:gd name="connsiteY10" fmla="*/ 1261845 h 4196531"/>
              <a:gd name="connsiteX11" fmla="*/ 3619964 w 3880483"/>
              <a:gd name="connsiteY11" fmla="*/ 1523800 h 4196531"/>
              <a:gd name="connsiteX12" fmla="*/ 3716775 w 3880483"/>
              <a:gd name="connsiteY12" fmla="*/ 1749693 h 4196531"/>
              <a:gd name="connsiteX13" fmla="*/ 3712978 w 3880483"/>
              <a:gd name="connsiteY13" fmla="*/ 1772470 h 4196531"/>
              <a:gd name="connsiteX14" fmla="*/ 3445325 w 3880483"/>
              <a:gd name="connsiteY14" fmla="*/ 1964193 h 4196531"/>
              <a:gd name="connsiteX15" fmla="*/ 2978358 w 3880483"/>
              <a:gd name="connsiteY15" fmla="*/ 1905349 h 4196531"/>
              <a:gd name="connsiteX16" fmla="*/ 2742977 w 3880483"/>
              <a:gd name="connsiteY16" fmla="*/ 2026835 h 4196531"/>
              <a:gd name="connsiteX17" fmla="*/ 2739176 w 3880483"/>
              <a:gd name="connsiteY17" fmla="*/ 2307776 h 4196531"/>
              <a:gd name="connsiteX18" fmla="*/ 3040999 w 3880483"/>
              <a:gd name="connsiteY18" fmla="*/ 2706407 h 4196531"/>
              <a:gd name="connsiteX19" fmla="*/ 3040999 w 3880483"/>
              <a:gd name="connsiteY19" fmla="*/ 2966466 h 4196531"/>
              <a:gd name="connsiteX20" fmla="*/ 3029609 w 3880483"/>
              <a:gd name="connsiteY20" fmla="*/ 2979755 h 4196531"/>
              <a:gd name="connsiteX21" fmla="*/ 2703112 w 3880483"/>
              <a:gd name="connsiteY21" fmla="*/ 3044294 h 4196531"/>
              <a:gd name="connsiteX22" fmla="*/ 2298786 w 3880483"/>
              <a:gd name="connsiteY22" fmla="*/ 2816506 h 4196531"/>
              <a:gd name="connsiteX23" fmla="*/ 2021641 w 3880483"/>
              <a:gd name="connsiteY23" fmla="*/ 2856371 h 4196531"/>
              <a:gd name="connsiteX24" fmla="*/ 1932424 w 3880483"/>
              <a:gd name="connsiteY24" fmla="*/ 3106935 h 4196531"/>
              <a:gd name="connsiteX25" fmla="*/ 2063401 w 3880483"/>
              <a:gd name="connsiteY25" fmla="*/ 3611872 h 4196531"/>
              <a:gd name="connsiteX26" fmla="*/ 1989370 w 3880483"/>
              <a:gd name="connsiteY26" fmla="*/ 3801694 h 4196531"/>
              <a:gd name="connsiteX27" fmla="*/ 1856494 w 3880483"/>
              <a:gd name="connsiteY27" fmla="*/ 3870030 h 4196531"/>
              <a:gd name="connsiteX28" fmla="*/ 1657177 w 3880483"/>
              <a:gd name="connsiteY28" fmla="*/ 3814982 h 4196531"/>
              <a:gd name="connsiteX29" fmla="*/ 1343968 w 3880483"/>
              <a:gd name="connsiteY29" fmla="*/ 3418250 h 4196531"/>
              <a:gd name="connsiteX30" fmla="*/ 939642 w 3880483"/>
              <a:gd name="connsiteY30" fmla="*/ 3384080 h 4196531"/>
              <a:gd name="connsiteX31" fmla="*/ 886489 w 3880483"/>
              <a:gd name="connsiteY31" fmla="*/ 3490383 h 4196531"/>
              <a:gd name="connsiteX32" fmla="*/ 814360 w 3880483"/>
              <a:gd name="connsiteY32" fmla="*/ 4012401 h 4196531"/>
              <a:gd name="connsiteX33" fmla="*/ 677684 w 3880483"/>
              <a:gd name="connsiteY33" fmla="*/ 4196531 h 4196531"/>
              <a:gd name="connsiteX34" fmla="*/ 447997 w 3880483"/>
              <a:gd name="connsiteY34" fmla="*/ 4196531 h 4196531"/>
              <a:gd name="connsiteX35" fmla="*/ 347390 w 3880483"/>
              <a:gd name="connsiteY35" fmla="*/ 4056059 h 4196531"/>
              <a:gd name="connsiteX36" fmla="*/ 205019 w 3880483"/>
              <a:gd name="connsiteY36" fmla="*/ 3553024 h 4196531"/>
              <a:gd name="connsiteX37" fmla="*/ 36078 w 3880483"/>
              <a:gd name="connsiteY37" fmla="*/ 3404962 h 4196531"/>
              <a:gd name="connsiteX38" fmla="*/ 0 w 3880483"/>
              <a:gd name="connsiteY38" fmla="*/ 3400953 h 4196531"/>
              <a:gd name="connsiteX39" fmla="*/ 0 w 3880483"/>
              <a:gd name="connsiteY39" fmla="*/ 1478582 h 4196531"/>
              <a:gd name="connsiteX40" fmla="*/ 79520 w 3880483"/>
              <a:gd name="connsiteY40" fmla="*/ 1507156 h 4196531"/>
              <a:gd name="connsiteX41" fmla="*/ 337898 w 3880483"/>
              <a:gd name="connsiteY41" fmla="*/ 1546580 h 4196531"/>
              <a:gd name="connsiteX42" fmla="*/ 1224380 w 3880483"/>
              <a:gd name="connsiteY42" fmla="*/ 671491 h 4196531"/>
              <a:gd name="connsiteX43" fmla="*/ 985912 w 3880483"/>
              <a:gd name="connsiteY43" fmla="*/ 60729 h 4196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80483" h="4196531">
                <a:moveTo>
                  <a:pt x="916463" y="0"/>
                </a:moveTo>
                <a:lnTo>
                  <a:pt x="3020188" y="0"/>
                </a:lnTo>
                <a:lnTo>
                  <a:pt x="3039308" y="45692"/>
                </a:lnTo>
                <a:cubicBezTo>
                  <a:pt x="3070540" y="97745"/>
                  <a:pt x="3120725" y="127642"/>
                  <a:pt x="3189062" y="136184"/>
                </a:cubicBezTo>
                <a:cubicBezTo>
                  <a:pt x="3361802" y="158964"/>
                  <a:pt x="3534543" y="183639"/>
                  <a:pt x="3705385" y="206419"/>
                </a:cubicBezTo>
                <a:cubicBezTo>
                  <a:pt x="3807891" y="219707"/>
                  <a:pt x="3861040" y="269060"/>
                  <a:pt x="3872430" y="371566"/>
                </a:cubicBezTo>
                <a:cubicBezTo>
                  <a:pt x="3878125" y="420923"/>
                  <a:pt x="3883820" y="470275"/>
                  <a:pt x="3878125" y="519628"/>
                </a:cubicBezTo>
                <a:cubicBezTo>
                  <a:pt x="3868634" y="597456"/>
                  <a:pt x="3828769" y="641118"/>
                  <a:pt x="3756640" y="661999"/>
                </a:cubicBezTo>
                <a:cubicBezTo>
                  <a:pt x="3595285" y="707555"/>
                  <a:pt x="3432037" y="753112"/>
                  <a:pt x="3270686" y="800570"/>
                </a:cubicBezTo>
                <a:cubicBezTo>
                  <a:pt x="3113132" y="846126"/>
                  <a:pt x="3040999" y="965717"/>
                  <a:pt x="3073271" y="1128966"/>
                </a:cubicBezTo>
                <a:cubicBezTo>
                  <a:pt x="3084657" y="1191607"/>
                  <a:pt x="3120725" y="1231472"/>
                  <a:pt x="3173875" y="1261845"/>
                </a:cubicBezTo>
                <a:cubicBezTo>
                  <a:pt x="3321941" y="1349165"/>
                  <a:pt x="3469999" y="1436480"/>
                  <a:pt x="3619964" y="1523800"/>
                </a:cubicBezTo>
                <a:cubicBezTo>
                  <a:pt x="3730063" y="1588343"/>
                  <a:pt x="3747148" y="1626306"/>
                  <a:pt x="3716775" y="1749693"/>
                </a:cubicBezTo>
                <a:cubicBezTo>
                  <a:pt x="3714876" y="1757287"/>
                  <a:pt x="3714876" y="1764880"/>
                  <a:pt x="3712978" y="1772470"/>
                </a:cubicBezTo>
                <a:cubicBezTo>
                  <a:pt x="3667418" y="1922434"/>
                  <a:pt x="3616167" y="1996465"/>
                  <a:pt x="3445325" y="1964193"/>
                </a:cubicBezTo>
                <a:cubicBezTo>
                  <a:pt x="3291568" y="1933820"/>
                  <a:pt x="3134014" y="1928129"/>
                  <a:pt x="2978358" y="1905349"/>
                </a:cubicBezTo>
                <a:cubicBezTo>
                  <a:pt x="2868259" y="1890162"/>
                  <a:pt x="2796126" y="1933820"/>
                  <a:pt x="2742977" y="2026835"/>
                </a:cubicBezTo>
                <a:cubicBezTo>
                  <a:pt x="2687925" y="2121747"/>
                  <a:pt x="2663247" y="2210965"/>
                  <a:pt x="2739176" y="2307776"/>
                </a:cubicBezTo>
                <a:cubicBezTo>
                  <a:pt x="2841682" y="2438757"/>
                  <a:pt x="2940392" y="2573531"/>
                  <a:pt x="3040999" y="2706407"/>
                </a:cubicBezTo>
                <a:cubicBezTo>
                  <a:pt x="3124522" y="2814608"/>
                  <a:pt x="3124522" y="2858269"/>
                  <a:pt x="3040999" y="2966466"/>
                </a:cubicBezTo>
                <a:cubicBezTo>
                  <a:pt x="3037203" y="2970263"/>
                  <a:pt x="3033406" y="2975958"/>
                  <a:pt x="3029609" y="2979755"/>
                </a:cubicBezTo>
                <a:cubicBezTo>
                  <a:pt x="2919510" y="3097447"/>
                  <a:pt x="2875852" y="3148699"/>
                  <a:pt x="2703112" y="3044294"/>
                </a:cubicBezTo>
                <a:cubicBezTo>
                  <a:pt x="2570236" y="2964568"/>
                  <a:pt x="2429763" y="2896232"/>
                  <a:pt x="2298786" y="2816506"/>
                </a:cubicBezTo>
                <a:cubicBezTo>
                  <a:pt x="2190585" y="2751966"/>
                  <a:pt x="2107062" y="2789929"/>
                  <a:pt x="2021641" y="2856371"/>
                </a:cubicBezTo>
                <a:cubicBezTo>
                  <a:pt x="1936220" y="2920910"/>
                  <a:pt x="1902050" y="2998738"/>
                  <a:pt x="1932424" y="3106935"/>
                </a:cubicBezTo>
                <a:cubicBezTo>
                  <a:pt x="1979878" y="3273985"/>
                  <a:pt x="2021641" y="3442925"/>
                  <a:pt x="2063401" y="3611872"/>
                </a:cubicBezTo>
                <a:cubicBezTo>
                  <a:pt x="2086184" y="3702985"/>
                  <a:pt x="2067201" y="3752341"/>
                  <a:pt x="1989370" y="3801694"/>
                </a:cubicBezTo>
                <a:cubicBezTo>
                  <a:pt x="1947610" y="3828271"/>
                  <a:pt x="1903949" y="3852949"/>
                  <a:pt x="1856494" y="3870030"/>
                </a:cubicBezTo>
                <a:cubicBezTo>
                  <a:pt x="1772971" y="3900403"/>
                  <a:pt x="1712228" y="3885217"/>
                  <a:pt x="1657177" y="3814982"/>
                </a:cubicBezTo>
                <a:cubicBezTo>
                  <a:pt x="1552773" y="3684005"/>
                  <a:pt x="1448372" y="3551126"/>
                  <a:pt x="1343968" y="3418250"/>
                </a:cubicBezTo>
                <a:cubicBezTo>
                  <a:pt x="1243360" y="3292964"/>
                  <a:pt x="1061131" y="3275883"/>
                  <a:pt x="939642" y="3384080"/>
                </a:cubicBezTo>
                <a:cubicBezTo>
                  <a:pt x="907370" y="3412555"/>
                  <a:pt x="892187" y="3448620"/>
                  <a:pt x="886489" y="3490383"/>
                </a:cubicBezTo>
                <a:cubicBezTo>
                  <a:pt x="861814" y="3665022"/>
                  <a:pt x="833339" y="3837762"/>
                  <a:pt x="814360" y="4012401"/>
                </a:cubicBezTo>
                <a:cubicBezTo>
                  <a:pt x="802966" y="4103517"/>
                  <a:pt x="766901" y="4168057"/>
                  <a:pt x="677684" y="4196531"/>
                </a:cubicBezTo>
                <a:cubicBezTo>
                  <a:pt x="601754" y="4196531"/>
                  <a:pt x="523927" y="4196531"/>
                  <a:pt x="447997" y="4196531"/>
                </a:cubicBezTo>
                <a:cubicBezTo>
                  <a:pt x="394844" y="4164260"/>
                  <a:pt x="364474" y="4116802"/>
                  <a:pt x="347390" y="4056059"/>
                </a:cubicBezTo>
                <a:cubicBezTo>
                  <a:pt x="301833" y="3889013"/>
                  <a:pt x="250578" y="3721968"/>
                  <a:pt x="205019" y="3553024"/>
                </a:cubicBezTo>
                <a:cubicBezTo>
                  <a:pt x="180344" y="3463806"/>
                  <a:pt x="125296" y="3416352"/>
                  <a:pt x="36078" y="3404962"/>
                </a:cubicBezTo>
                <a:lnTo>
                  <a:pt x="0" y="3400953"/>
                </a:lnTo>
                <a:lnTo>
                  <a:pt x="0" y="1478582"/>
                </a:lnTo>
                <a:lnTo>
                  <a:pt x="79520" y="1507156"/>
                </a:lnTo>
                <a:cubicBezTo>
                  <a:pt x="161383" y="1532209"/>
                  <a:pt x="248206" y="1545868"/>
                  <a:pt x="337898" y="1546580"/>
                </a:cubicBezTo>
                <a:cubicBezTo>
                  <a:pt x="827644" y="1550376"/>
                  <a:pt x="1222482" y="1157441"/>
                  <a:pt x="1224380" y="671491"/>
                </a:cubicBezTo>
                <a:cubicBezTo>
                  <a:pt x="1227226" y="446548"/>
                  <a:pt x="1140381" y="225402"/>
                  <a:pt x="985912" y="60729"/>
                </a:cubicBezTo>
                <a:close/>
              </a:path>
            </a:pathLst>
          </a:custGeom>
          <a:solidFill>
            <a:schemeClr val="accent1">
              <a:alpha val="20000"/>
            </a:schemeClr>
          </a:solidFill>
          <a:ln w="5155" cap="flat">
            <a:noFill/>
            <a:prstDash val="solid"/>
            <a:miter/>
          </a:ln>
        </p:spPr>
        <p:txBody>
          <a:bodyPr wrap="square" rtlCol="0" anchor="ctr">
            <a:no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227553052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32432" y="1460502"/>
            <a:ext cx="13142120" cy="1060446"/>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1732432" y="3905250"/>
            <a:ext cx="13238489" cy="51244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5979657" y="9587758"/>
            <a:ext cx="1485899" cy="457199"/>
          </a:xfrm>
          <a:prstGeom prst="rect">
            <a:avLst/>
          </a:prstGeom>
        </p:spPr>
        <p:txBody>
          <a:bodyPr/>
          <a:lstStyle/>
          <a:p>
            <a:fld id="{03BE1306-9678-4390-BBD2-31B52B8FCB85}" type="datetimeFigureOut">
              <a:rPr lang="en-US" smtClean="0"/>
              <a:t>7/23/2026</a:t>
            </a:fld>
            <a:endParaRPr lang="en-US"/>
          </a:p>
        </p:txBody>
      </p:sp>
      <p:sp>
        <p:nvSpPr>
          <p:cNvPr id="5" name="Footer Placeholder 4"/>
          <p:cNvSpPr>
            <a:spLocks noGrp="1"/>
          </p:cNvSpPr>
          <p:nvPr>
            <p:ph type="ftr" sz="quarter" idx="11"/>
          </p:nvPr>
        </p:nvSpPr>
        <p:spPr>
          <a:xfrm>
            <a:off x="841666" y="9587758"/>
            <a:ext cx="5789693" cy="457202"/>
          </a:xfrm>
          <a:prstGeom prst="rect">
            <a:avLst/>
          </a:prstGeom>
        </p:spPr>
        <p:txBody>
          <a:bodyPr/>
          <a:lstStyle/>
          <a:p>
            <a:endParaRPr lang="en-US"/>
          </a:p>
        </p:txBody>
      </p:sp>
      <p:sp>
        <p:nvSpPr>
          <p:cNvPr id="6" name="Slide Number Placeholder 5"/>
          <p:cNvSpPr>
            <a:spLocks noGrp="1"/>
          </p:cNvSpPr>
          <p:nvPr>
            <p:ph type="sldNum" sz="quarter" idx="12"/>
          </p:nvPr>
        </p:nvSpPr>
        <p:spPr>
          <a:xfrm>
            <a:off x="15528811" y="443594"/>
            <a:ext cx="1257299" cy="1151531"/>
          </a:xfrm>
          <a:prstGeom prst="rect">
            <a:avLst/>
          </a:prstGeom>
        </p:spPr>
        <p:txBody>
          <a:bodyPr/>
          <a:lstStyle/>
          <a:p>
            <a:fld id="{6C957360-22B4-4EC3-9684-3F551ED5EC86}" type="slidenum">
              <a:rPr lang="en-US" smtClean="0"/>
              <a:t>‹#›</a:t>
            </a:fld>
            <a:endParaRPr lang="en-US"/>
          </a:p>
        </p:txBody>
      </p:sp>
    </p:spTree>
    <p:extLst>
      <p:ext uri="{BB962C8B-B14F-4D97-AF65-F5344CB8AC3E}">
        <p14:creationId xmlns:p14="http://schemas.microsoft.com/office/powerpoint/2010/main" val="6170887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0208350"/>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Lst>
  <p:hf sldNum="0" hdr="0" ftr="0" dt="0"/>
  <p:txStyles>
    <p:titleStyle>
      <a:lvl1pPr algn="ctr" defTabSz="13716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4425" indent="-428625" algn="l" defTabSz="1371600"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4500" indent="-342900" algn="l" defTabSz="13716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0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861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19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7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5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acqf.africa/capacity-development-programme/training-modules/training-modules-1-to-10-english/training-module-4-validation-and-recognition-of-learning/@@display-file/file/EN_TM4_Validation%20and%20Recognition%20of%20Learning_WEB.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hyperlink" Target="http://nqd.knqa.go.ke/" TargetMode="External"/><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jpg"/><Relationship Id="rId4" Type="http://schemas.openxmlformats.org/officeDocument/2006/relationships/hyperlink" Target="https://knqa.go.k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mailto:info@knqa.go.ke" TargetMode="External"/><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hyperlink" Target="http://www.knqa.go.ke/" TargetMode="Externa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extracted_media/ppt/media/image1.png"/>
          <p:cNvPicPr>
            <a:picLocks noChangeAspect="1"/>
          </p:cNvPicPr>
          <p:nvPr/>
        </p:nvPicPr>
        <p:blipFill>
          <a:blip r:embed="rId3"/>
          <a:stretch>
            <a:fillRect/>
          </a:stretch>
        </p:blipFill>
        <p:spPr>
          <a:xfrm>
            <a:off x="5829300" y="576072"/>
            <a:ext cx="6652260" cy="2029587"/>
          </a:xfrm>
          <a:prstGeom prst="rect">
            <a:avLst/>
          </a:prstGeom>
        </p:spPr>
      </p:pic>
      <p:sp>
        <p:nvSpPr>
          <p:cNvPr id="3" name="Shape 0"/>
          <p:cNvSpPr/>
          <p:nvPr/>
        </p:nvSpPr>
        <p:spPr>
          <a:xfrm>
            <a:off x="80239" y="2736293"/>
            <a:ext cx="18287543" cy="2933994"/>
          </a:xfrm>
          <a:prstGeom prst="rect">
            <a:avLst/>
          </a:prstGeom>
          <a:solidFill>
            <a:srgbClr val="002F6C"/>
          </a:solidFill>
          <a:ln w="12700">
            <a:solidFill>
              <a:srgbClr val="333333">
                <a:alpha val="0"/>
              </a:srgbClr>
            </a:solidFill>
            <a:prstDash val="solid"/>
          </a:ln>
        </p:spPr>
      </p:sp>
      <p:sp>
        <p:nvSpPr>
          <p:cNvPr id="4" name="Text 1"/>
          <p:cNvSpPr/>
          <p:nvPr/>
        </p:nvSpPr>
        <p:spPr>
          <a:xfrm>
            <a:off x="1097279" y="2783967"/>
            <a:ext cx="16253460" cy="850392"/>
          </a:xfrm>
          <a:prstGeom prst="rect">
            <a:avLst/>
          </a:prstGeom>
          <a:noFill/>
          <a:ln/>
        </p:spPr>
        <p:txBody>
          <a:bodyPr wrap="square" lIns="0" tIns="0" rIns="0" bIns="0" rtlCol="0" anchor="ctr"/>
          <a:lstStyle/>
          <a:p>
            <a:pPr algn="ctr" defTabSz="1371600"/>
            <a:r>
              <a:rPr lang="en-US" sz="3600" b="1" dirty="0">
                <a:solidFill>
                  <a:srgbClr val="FFFFFF"/>
                </a:solidFill>
                <a:latin typeface="Aptos Display" pitchFamily="34" charset="0"/>
                <a:ea typeface="Aptos Display" pitchFamily="34" charset="-122"/>
                <a:cs typeface="Aptos Display" pitchFamily="34" charset="-120"/>
              </a:rPr>
              <a:t>NATIONAL REFERENCING OF THE KNQF TO THE ACQF</a:t>
            </a:r>
            <a:endParaRPr lang="en-US" sz="3600" dirty="0">
              <a:solidFill>
                <a:prstClr val="black"/>
              </a:solidFill>
              <a:latin typeface="Aptos"/>
            </a:endParaRPr>
          </a:p>
        </p:txBody>
      </p:sp>
      <p:sp>
        <p:nvSpPr>
          <p:cNvPr id="5" name="Text 2"/>
          <p:cNvSpPr/>
          <p:nvPr/>
        </p:nvSpPr>
        <p:spPr>
          <a:xfrm>
            <a:off x="1371600" y="3610290"/>
            <a:ext cx="15567660" cy="356616"/>
          </a:xfrm>
          <a:prstGeom prst="rect">
            <a:avLst/>
          </a:prstGeom>
          <a:noFill/>
          <a:ln/>
        </p:spPr>
        <p:txBody>
          <a:bodyPr wrap="square" lIns="0" tIns="0" rIns="0" bIns="0" rtlCol="0" anchor="ctr"/>
          <a:lstStyle/>
          <a:p>
            <a:pPr algn="ctr" defTabSz="1371600"/>
            <a:r>
              <a:rPr lang="en-US" sz="2700" dirty="0">
                <a:solidFill>
                  <a:srgbClr val="EAF2FF"/>
                </a:solidFill>
                <a:latin typeface="Aptos"/>
              </a:rPr>
              <a:t>Presentation to the ACQF Delegation | Kenya | 28</a:t>
            </a:r>
            <a:r>
              <a:rPr lang="en-US" sz="2700" baseline="30000" dirty="0">
                <a:solidFill>
                  <a:srgbClr val="EAF2FF"/>
                </a:solidFill>
                <a:latin typeface="Aptos"/>
              </a:rPr>
              <a:t>th</a:t>
            </a:r>
            <a:r>
              <a:rPr lang="en-US" sz="2700" dirty="0">
                <a:solidFill>
                  <a:srgbClr val="EAF2FF"/>
                </a:solidFill>
                <a:latin typeface="Aptos"/>
              </a:rPr>
              <a:t> – 30</a:t>
            </a:r>
            <a:r>
              <a:rPr lang="en-US" sz="2700" baseline="30000" dirty="0">
                <a:solidFill>
                  <a:srgbClr val="EAF2FF"/>
                </a:solidFill>
                <a:latin typeface="Aptos"/>
              </a:rPr>
              <a:t>th</a:t>
            </a:r>
            <a:r>
              <a:rPr lang="en-US" sz="2700" dirty="0">
                <a:solidFill>
                  <a:srgbClr val="EAF2FF"/>
                </a:solidFill>
                <a:latin typeface="Aptos"/>
              </a:rPr>
              <a:t>  July 2026</a:t>
            </a:r>
            <a:endParaRPr lang="en-US" sz="2700" dirty="0">
              <a:solidFill>
                <a:prstClr val="black"/>
              </a:solidFill>
              <a:latin typeface="Aptos"/>
            </a:endParaRPr>
          </a:p>
        </p:txBody>
      </p:sp>
      <p:sp>
        <p:nvSpPr>
          <p:cNvPr id="6" name="Text 3"/>
          <p:cNvSpPr/>
          <p:nvPr/>
        </p:nvSpPr>
        <p:spPr>
          <a:xfrm>
            <a:off x="1645920" y="4276560"/>
            <a:ext cx="15224760" cy="1107510"/>
          </a:xfrm>
          <a:prstGeom prst="rect">
            <a:avLst/>
          </a:prstGeom>
          <a:noFill/>
          <a:ln/>
        </p:spPr>
        <p:txBody>
          <a:bodyPr wrap="square" lIns="38100" tIns="38100" rIns="38100" bIns="38100" rtlCol="0" anchor="ctr"/>
          <a:lstStyle/>
          <a:p>
            <a:pPr algn="ctr" defTabSz="1371600"/>
            <a:r>
              <a:rPr sz="3000" dirty="0">
                <a:solidFill>
                  <a:srgbClr val="FFFFFF"/>
                </a:solidFill>
                <a:latin typeface="Aptos"/>
              </a:rPr>
              <a:t>Promoting mutual understanding, transparency and comparability of qualifications</a:t>
            </a:r>
            <a:endParaRPr lang="en-US" sz="3000" dirty="0">
              <a:solidFill>
                <a:srgbClr val="FFFFFF"/>
              </a:solidFill>
              <a:latin typeface="Aptos"/>
            </a:endParaRPr>
          </a:p>
          <a:p>
            <a:pPr algn="ctr" defTabSz="1371600"/>
            <a:endParaRPr lang="en-US" sz="2400" dirty="0">
              <a:solidFill>
                <a:srgbClr val="FFFFFF"/>
              </a:solidFill>
              <a:latin typeface="Aptos"/>
            </a:endParaRPr>
          </a:p>
          <a:p>
            <a:pPr algn="ctr" defTabSz="1371600"/>
            <a:r>
              <a:rPr lang="en-US" sz="2400" b="1" dirty="0">
                <a:solidFill>
                  <a:schemeClr val="accent4">
                    <a:lumMod val="75000"/>
                  </a:schemeClr>
                </a:solidFill>
                <a:latin typeface="Aptos"/>
              </a:rPr>
              <a:t>Dr. </a:t>
            </a:r>
            <a:r>
              <a:rPr lang="en-US" sz="2400" b="1" dirty="0" err="1">
                <a:solidFill>
                  <a:schemeClr val="accent4">
                    <a:lumMod val="75000"/>
                  </a:schemeClr>
                </a:solidFill>
                <a:latin typeface="Aptos"/>
              </a:rPr>
              <a:t>Bulimo</a:t>
            </a:r>
            <a:r>
              <a:rPr lang="en-US" sz="2400" b="1" dirty="0">
                <a:solidFill>
                  <a:schemeClr val="accent4">
                    <a:lumMod val="75000"/>
                  </a:schemeClr>
                </a:solidFill>
                <a:latin typeface="Aptos"/>
              </a:rPr>
              <a:t> Winnie Anne, PhD and Clare Barasa</a:t>
            </a:r>
          </a:p>
          <a:p>
            <a:pPr algn="ctr" defTabSz="1371600"/>
            <a:endParaRPr sz="2400" dirty="0">
              <a:solidFill>
                <a:srgbClr val="FFFFFF"/>
              </a:solidFill>
              <a:latin typeface="Aptos"/>
            </a:endParaRPr>
          </a:p>
        </p:txBody>
      </p:sp>
      <p:sp>
        <p:nvSpPr>
          <p:cNvPr id="7" name="Text 4"/>
          <p:cNvSpPr/>
          <p:nvPr/>
        </p:nvSpPr>
        <p:spPr>
          <a:xfrm>
            <a:off x="1645920" y="7242048"/>
            <a:ext cx="14950440" cy="356616"/>
          </a:xfrm>
          <a:prstGeom prst="rect">
            <a:avLst/>
          </a:prstGeom>
          <a:noFill/>
          <a:ln>
            <a:noFill/>
          </a:ln>
        </p:spPr>
        <p:txBody>
          <a:bodyPr wrap="square" lIns="0" tIns="0" rIns="0" bIns="0" rtlCol="0" anchor="ctr"/>
          <a:lstStyle/>
          <a:p>
            <a:pPr defTabSz="1371600"/>
            <a:endParaRPr sz="2700">
              <a:solidFill>
                <a:prstClr val="black"/>
              </a:solidFill>
              <a:latin typeface="Aptos"/>
            </a:endParaRPr>
          </a:p>
        </p:txBody>
      </p:sp>
      <p:pic>
        <p:nvPicPr>
          <p:cNvPr id="8" name="Image 1" descr="/mnt/data/extracted_media/ppt/media/image2.jpg"/>
          <p:cNvPicPr>
            <a:picLocks noChangeAspect="1"/>
          </p:cNvPicPr>
          <p:nvPr/>
        </p:nvPicPr>
        <p:blipFill>
          <a:blip r:embed="rId4"/>
          <a:stretch>
            <a:fillRect/>
          </a:stretch>
        </p:blipFill>
        <p:spPr>
          <a:xfrm>
            <a:off x="6515100" y="8356532"/>
            <a:ext cx="5280660" cy="1203520"/>
          </a:xfrm>
          <a:prstGeom prst="rect">
            <a:avLst/>
          </a:prstGeom>
        </p:spPr>
      </p:pic>
      <p:sp>
        <p:nvSpPr>
          <p:cNvPr id="9" name="Shape 5"/>
          <p:cNvSpPr/>
          <p:nvPr/>
        </p:nvSpPr>
        <p:spPr>
          <a:xfrm>
            <a:off x="1" y="9738360"/>
            <a:ext cx="18287543" cy="75438"/>
          </a:xfrm>
          <a:prstGeom prst="rect">
            <a:avLst/>
          </a:prstGeom>
          <a:solidFill>
            <a:srgbClr val="000000"/>
          </a:solidFill>
          <a:ln w="12700">
            <a:solidFill>
              <a:srgbClr val="333333">
                <a:alpha val="0"/>
              </a:srgbClr>
            </a:solidFill>
            <a:prstDash val="solid"/>
          </a:ln>
        </p:spPr>
      </p:sp>
      <p:sp>
        <p:nvSpPr>
          <p:cNvPr id="10" name="Shape 6"/>
          <p:cNvSpPr/>
          <p:nvPr/>
        </p:nvSpPr>
        <p:spPr>
          <a:xfrm>
            <a:off x="1" y="9834372"/>
            <a:ext cx="18287543" cy="75438"/>
          </a:xfrm>
          <a:prstGeom prst="rect">
            <a:avLst/>
          </a:prstGeom>
          <a:solidFill>
            <a:srgbClr val="BB1E10"/>
          </a:solidFill>
          <a:ln w="12700">
            <a:solidFill>
              <a:srgbClr val="333333">
                <a:alpha val="0"/>
              </a:srgbClr>
            </a:solidFill>
            <a:prstDash val="solid"/>
          </a:ln>
        </p:spPr>
      </p:sp>
      <p:sp>
        <p:nvSpPr>
          <p:cNvPr id="11" name="Shape 7"/>
          <p:cNvSpPr/>
          <p:nvPr/>
        </p:nvSpPr>
        <p:spPr>
          <a:xfrm>
            <a:off x="1" y="9930384"/>
            <a:ext cx="18287543" cy="75438"/>
          </a:xfrm>
          <a:prstGeom prst="rect">
            <a:avLst/>
          </a:prstGeom>
          <a:solidFill>
            <a:srgbClr val="006B3F"/>
          </a:solidFill>
          <a:ln w="12700">
            <a:solidFill>
              <a:srgbClr val="333333">
                <a:alpha val="0"/>
              </a:srgbClr>
            </a:solidFill>
            <a:prstDash val="solid"/>
          </a:ln>
        </p:spPr>
      </p:sp>
      <p:grpSp>
        <p:nvGrpSpPr>
          <p:cNvPr id="21" name="Group 20">
            <a:extLst>
              <a:ext uri="{FF2B5EF4-FFF2-40B4-BE49-F238E27FC236}">
                <a16:creationId xmlns:a16="http://schemas.microsoft.com/office/drawing/2014/main" id="{17A64650-6FBE-0856-BEA2-48A0CC1A3816}"/>
              </a:ext>
            </a:extLst>
          </p:cNvPr>
          <p:cNvGrpSpPr/>
          <p:nvPr/>
        </p:nvGrpSpPr>
        <p:grpSpPr>
          <a:xfrm>
            <a:off x="1508769" y="6531744"/>
            <a:ext cx="15087602" cy="1563624"/>
            <a:chOff x="1005839" y="4353477"/>
            <a:chExt cx="10058401" cy="1042416"/>
          </a:xfrm>
        </p:grpSpPr>
        <p:sp>
          <p:nvSpPr>
            <p:cNvPr id="12" name="Rounded Rectangle 11"/>
            <p:cNvSpPr/>
            <p:nvPr/>
          </p:nvSpPr>
          <p:spPr>
            <a:xfrm>
              <a:off x="1005839" y="4353477"/>
              <a:ext cx="9696028" cy="1042416"/>
            </a:xfrm>
            <a:prstGeom prst="roundRect">
              <a:avLst/>
            </a:prstGeom>
            <a:solidFill>
              <a:srgbClr val="E8F2EE"/>
            </a:solidFill>
            <a:ln w="12700">
              <a:solidFill>
                <a:srgbClr val="00704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371600"/>
              <a:endParaRPr sz="2700">
                <a:solidFill>
                  <a:prstClr val="white"/>
                </a:solidFill>
                <a:latin typeface="Aptos"/>
              </a:endParaRPr>
            </a:p>
          </p:txBody>
        </p:sp>
        <p:sp>
          <p:nvSpPr>
            <p:cNvPr id="13" name="TextBox 12"/>
            <p:cNvSpPr txBox="1"/>
            <p:nvPr/>
          </p:nvSpPr>
          <p:spPr>
            <a:xfrm>
              <a:off x="1097280" y="4401552"/>
              <a:ext cx="1965960" cy="251351"/>
            </a:xfrm>
            <a:prstGeom prst="rect">
              <a:avLst/>
            </a:prstGeom>
            <a:noFill/>
          </p:spPr>
          <p:txBody>
            <a:bodyPr wrap="square" lIns="38100" tIns="38100" rIns="38100" bIns="38100">
              <a:spAutoFit/>
            </a:bodyPr>
            <a:lstStyle/>
            <a:p>
              <a:pPr defTabSz="1371600"/>
              <a:r>
                <a:rPr sz="1950" b="1" dirty="0">
                  <a:solidFill>
                    <a:srgbClr val="007041"/>
                  </a:solidFill>
                  <a:latin typeface="Aptos"/>
                </a:rPr>
                <a:t>STRATEGIC ALIGNMENT</a:t>
              </a:r>
            </a:p>
          </p:txBody>
        </p:sp>
        <p:sp>
          <p:nvSpPr>
            <p:cNvPr id="14" name="Rounded Rectangle 13"/>
            <p:cNvSpPr/>
            <p:nvPr/>
          </p:nvSpPr>
          <p:spPr>
            <a:xfrm>
              <a:off x="1097280" y="4700114"/>
              <a:ext cx="1481328" cy="292608"/>
            </a:xfrm>
            <a:prstGeom prst="roundRect">
              <a:avLst/>
            </a:prstGeom>
            <a:solidFill>
              <a:srgbClr val="003366"/>
            </a:solidFill>
            <a:ln>
              <a:solidFill>
                <a:srgbClr val="003366"/>
              </a:solidFill>
            </a:ln>
          </p:spPr>
          <p:style>
            <a:lnRef idx="1">
              <a:schemeClr val="accent1"/>
            </a:lnRef>
            <a:fillRef idx="3">
              <a:schemeClr val="accent1"/>
            </a:fillRef>
            <a:effectRef idx="2">
              <a:schemeClr val="accent1"/>
            </a:effectRef>
            <a:fontRef idx="minor">
              <a:schemeClr val="lt1"/>
            </a:fontRef>
          </p:style>
          <p:txBody>
            <a:bodyPr wrap="square" lIns="38100" tIns="38100" rIns="38100" bIns="38100" rtlCol="0" anchor="ctr"/>
            <a:lstStyle/>
            <a:p>
              <a:pPr algn="ctr" defTabSz="1371600"/>
              <a:r>
                <a:rPr sz="1950" b="1" dirty="0">
                  <a:solidFill>
                    <a:srgbClr val="FFFFFF"/>
                  </a:solidFill>
                  <a:latin typeface="Aptos"/>
                </a:rPr>
                <a:t>Kenya Vision 2030</a:t>
              </a:r>
            </a:p>
          </p:txBody>
        </p:sp>
        <p:sp>
          <p:nvSpPr>
            <p:cNvPr id="15" name="Rounded Rectangle 14"/>
            <p:cNvSpPr/>
            <p:nvPr/>
          </p:nvSpPr>
          <p:spPr>
            <a:xfrm>
              <a:off x="2679191" y="4687583"/>
              <a:ext cx="1481328" cy="292608"/>
            </a:xfrm>
            <a:prstGeom prst="roundRect">
              <a:avLst/>
            </a:prstGeom>
            <a:solidFill>
              <a:srgbClr val="007041"/>
            </a:solidFill>
            <a:ln>
              <a:solidFill>
                <a:srgbClr val="007041"/>
              </a:solidFill>
            </a:ln>
          </p:spPr>
          <p:style>
            <a:lnRef idx="1">
              <a:schemeClr val="accent1"/>
            </a:lnRef>
            <a:fillRef idx="3">
              <a:schemeClr val="accent1"/>
            </a:fillRef>
            <a:effectRef idx="2">
              <a:schemeClr val="accent1"/>
            </a:effectRef>
            <a:fontRef idx="minor">
              <a:schemeClr val="lt1"/>
            </a:fontRef>
          </p:style>
          <p:txBody>
            <a:bodyPr wrap="square" lIns="38100" tIns="38100" rIns="38100" bIns="38100" rtlCol="0" anchor="ctr"/>
            <a:lstStyle/>
            <a:p>
              <a:pPr algn="ctr" defTabSz="1371600"/>
              <a:r>
                <a:rPr sz="1950" b="1">
                  <a:solidFill>
                    <a:srgbClr val="FFFFFF"/>
                  </a:solidFill>
                  <a:latin typeface="Aptos"/>
                </a:rPr>
                <a:t>BETA</a:t>
              </a:r>
            </a:p>
          </p:txBody>
        </p:sp>
        <p:sp>
          <p:nvSpPr>
            <p:cNvPr id="16" name="Rounded Rectangle 15"/>
            <p:cNvSpPr/>
            <p:nvPr/>
          </p:nvSpPr>
          <p:spPr>
            <a:xfrm>
              <a:off x="4248572" y="4687583"/>
              <a:ext cx="1481328" cy="292608"/>
            </a:xfrm>
            <a:prstGeom prst="roundRect">
              <a:avLst/>
            </a:prstGeom>
            <a:solidFill>
              <a:srgbClr val="C59227"/>
            </a:solidFill>
            <a:ln>
              <a:solidFill>
                <a:srgbClr val="C59227"/>
              </a:solidFill>
            </a:ln>
          </p:spPr>
          <p:style>
            <a:lnRef idx="1">
              <a:schemeClr val="accent1"/>
            </a:lnRef>
            <a:fillRef idx="3">
              <a:schemeClr val="accent1"/>
            </a:fillRef>
            <a:effectRef idx="2">
              <a:schemeClr val="accent1"/>
            </a:effectRef>
            <a:fontRef idx="minor">
              <a:schemeClr val="lt1"/>
            </a:fontRef>
          </p:style>
          <p:txBody>
            <a:bodyPr wrap="square" lIns="38100" tIns="38100" rIns="38100" bIns="38100" rtlCol="0" anchor="ctr"/>
            <a:lstStyle/>
            <a:p>
              <a:pPr algn="ctr" defTabSz="1371600"/>
              <a:r>
                <a:rPr sz="1950" b="1" dirty="0">
                  <a:solidFill>
                    <a:srgbClr val="FFFFFF"/>
                  </a:solidFill>
                  <a:latin typeface="Aptos"/>
                </a:rPr>
                <a:t>Agenda 2063</a:t>
              </a:r>
            </a:p>
          </p:txBody>
        </p:sp>
        <p:sp>
          <p:nvSpPr>
            <p:cNvPr id="17" name="Rounded Rectangle 16"/>
            <p:cNvSpPr/>
            <p:nvPr/>
          </p:nvSpPr>
          <p:spPr>
            <a:xfrm>
              <a:off x="5833871" y="4687583"/>
              <a:ext cx="1481328" cy="292608"/>
            </a:xfrm>
            <a:prstGeom prst="roundRect">
              <a:avLst/>
            </a:prstGeom>
            <a:solidFill>
              <a:srgbClr val="AF2125"/>
            </a:solidFill>
            <a:ln>
              <a:solidFill>
                <a:srgbClr val="AF2125"/>
              </a:solidFill>
            </a:ln>
          </p:spPr>
          <p:style>
            <a:lnRef idx="1">
              <a:schemeClr val="accent1"/>
            </a:lnRef>
            <a:fillRef idx="3">
              <a:schemeClr val="accent1"/>
            </a:fillRef>
            <a:effectRef idx="2">
              <a:schemeClr val="accent1"/>
            </a:effectRef>
            <a:fontRef idx="minor">
              <a:schemeClr val="lt1"/>
            </a:fontRef>
          </p:style>
          <p:txBody>
            <a:bodyPr wrap="square" lIns="38100" tIns="38100" rIns="38100" bIns="38100" rtlCol="0" anchor="ctr"/>
            <a:lstStyle/>
            <a:p>
              <a:pPr algn="ctr" defTabSz="1371600"/>
              <a:r>
                <a:rPr sz="1950" b="1" dirty="0">
                  <a:solidFill>
                    <a:srgbClr val="FFFFFF"/>
                  </a:solidFill>
                  <a:latin typeface="Aptos"/>
                </a:rPr>
                <a:t>CESA 2016–2025</a:t>
              </a:r>
            </a:p>
          </p:txBody>
        </p:sp>
        <p:sp>
          <p:nvSpPr>
            <p:cNvPr id="18" name="Rounded Rectangle 17"/>
            <p:cNvSpPr/>
            <p:nvPr/>
          </p:nvSpPr>
          <p:spPr>
            <a:xfrm>
              <a:off x="7419170" y="4687583"/>
              <a:ext cx="1481328" cy="292608"/>
            </a:xfrm>
            <a:prstGeom prst="roundRect">
              <a:avLst/>
            </a:prstGeom>
            <a:solidFill>
              <a:srgbClr val="003366"/>
            </a:solidFill>
            <a:ln>
              <a:solidFill>
                <a:srgbClr val="003366"/>
              </a:solidFill>
            </a:ln>
          </p:spPr>
          <p:style>
            <a:lnRef idx="1">
              <a:schemeClr val="accent1"/>
            </a:lnRef>
            <a:fillRef idx="3">
              <a:schemeClr val="accent1"/>
            </a:fillRef>
            <a:effectRef idx="2">
              <a:schemeClr val="accent1"/>
            </a:effectRef>
            <a:fontRef idx="minor">
              <a:schemeClr val="lt1"/>
            </a:fontRef>
          </p:style>
          <p:txBody>
            <a:bodyPr wrap="square" lIns="38100" tIns="38100" rIns="38100" bIns="38100" rtlCol="0" anchor="ctr"/>
            <a:lstStyle/>
            <a:p>
              <a:pPr algn="ctr" defTabSz="1371600"/>
              <a:r>
                <a:rPr sz="1950" b="1" dirty="0">
                  <a:solidFill>
                    <a:srgbClr val="FFFFFF"/>
                  </a:solidFill>
                  <a:latin typeface="Aptos"/>
                </a:rPr>
                <a:t>AfCFTA</a:t>
              </a:r>
            </a:p>
          </p:txBody>
        </p:sp>
        <p:sp>
          <p:nvSpPr>
            <p:cNvPr id="20" name="TextBox 19"/>
            <p:cNvSpPr txBox="1"/>
            <p:nvPr/>
          </p:nvSpPr>
          <p:spPr>
            <a:xfrm>
              <a:off x="1097280" y="5096177"/>
              <a:ext cx="9966960" cy="282129"/>
            </a:xfrm>
            <a:prstGeom prst="rect">
              <a:avLst/>
            </a:prstGeom>
            <a:noFill/>
          </p:spPr>
          <p:txBody>
            <a:bodyPr wrap="square" lIns="38100" tIns="38100" rIns="38100" bIns="38100">
              <a:spAutoFit/>
            </a:bodyPr>
            <a:lstStyle/>
            <a:p>
              <a:pPr algn="ctr" defTabSz="1371600"/>
              <a:r>
                <a:rPr sz="2250" dirty="0">
                  <a:solidFill>
                    <a:srgbClr val="1F2937"/>
                  </a:solidFill>
                  <a:latin typeface="Aptos"/>
                </a:rPr>
                <a:t>Supports transparency, trust, learner and labour mobility, recognition of skills and continental comparability.</a:t>
              </a:r>
            </a:p>
          </p:txBody>
        </p:sp>
      </p:grpSp>
      <p:sp>
        <p:nvSpPr>
          <p:cNvPr id="19" name="Rounded Rectangle 18"/>
          <p:cNvSpPr/>
          <p:nvPr/>
        </p:nvSpPr>
        <p:spPr>
          <a:xfrm>
            <a:off x="13510260" y="7022592"/>
            <a:ext cx="2221992" cy="438912"/>
          </a:xfrm>
          <a:prstGeom prst="roundRect">
            <a:avLst/>
          </a:prstGeom>
          <a:solidFill>
            <a:srgbClr val="007041"/>
          </a:solidFill>
          <a:ln>
            <a:solidFill>
              <a:srgbClr val="007041"/>
            </a:solidFill>
          </a:ln>
        </p:spPr>
        <p:style>
          <a:lnRef idx="1">
            <a:schemeClr val="accent1"/>
          </a:lnRef>
          <a:fillRef idx="3">
            <a:schemeClr val="accent1"/>
          </a:fillRef>
          <a:effectRef idx="2">
            <a:schemeClr val="accent1"/>
          </a:effectRef>
          <a:fontRef idx="minor">
            <a:schemeClr val="lt1"/>
          </a:fontRef>
        </p:style>
        <p:txBody>
          <a:bodyPr wrap="square" lIns="38100" tIns="38100" rIns="38100" bIns="38100" rtlCol="0" anchor="ctr"/>
          <a:lstStyle/>
          <a:p>
            <a:pPr algn="ctr" defTabSz="1371600"/>
            <a:r>
              <a:rPr sz="1950" b="1" dirty="0">
                <a:solidFill>
                  <a:srgbClr val="FFFFFF"/>
                </a:solidFill>
                <a:latin typeface="Aptos"/>
              </a:rPr>
              <a:t>EAC mobility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8" name="Text 5"/>
          <p:cNvSpPr/>
          <p:nvPr/>
        </p:nvSpPr>
        <p:spPr>
          <a:xfrm>
            <a:off x="934343" y="2034442"/>
            <a:ext cx="18061245" cy="539750"/>
          </a:xfrm>
          <a:prstGeom prst="rect">
            <a:avLst/>
          </a:prstGeom>
          <a:noFill/>
          <a:ln/>
        </p:spPr>
        <p:txBody>
          <a:bodyPr wrap="square" lIns="25400" tIns="25400" rIns="25400" bIns="25400" rtlCol="0" anchor="t">
            <a:normAutofit/>
          </a:bodyPr>
          <a:lstStyle/>
          <a:p>
            <a:pPr marL="0" indent="0" algn="l">
              <a:buNone/>
            </a:pPr>
            <a:r>
              <a:rPr lang="en-US" sz="2808" dirty="0">
                <a:solidFill>
                  <a:srgbClr val="5B6577"/>
                </a:solidFill>
                <a:latin typeface="Arial" pitchFamily="34" charset="0"/>
                <a:ea typeface="Arial" pitchFamily="34" charset="-122"/>
                <a:cs typeface="Arial" pitchFamily="34" charset="-120"/>
              </a:rPr>
              <a:t>The presentation follows the actual logic of the report:</a:t>
            </a:r>
            <a:endParaRPr lang="en-US" sz="2808" dirty="0"/>
          </a:p>
        </p:txBody>
      </p:sp>
      <p:sp>
        <p:nvSpPr>
          <p:cNvPr id="60" name="Shape 57"/>
          <p:cNvSpPr/>
          <p:nvPr/>
        </p:nvSpPr>
        <p:spPr>
          <a:xfrm>
            <a:off x="934343" y="8074361"/>
            <a:ext cx="16419314" cy="1282700"/>
          </a:xfrm>
          <a:prstGeom prst="rect">
            <a:avLst/>
          </a:prstGeom>
          <a:solidFill>
            <a:srgbClr val="F7EFE1"/>
          </a:solidFill>
          <a:ln/>
        </p:spPr>
      </p:sp>
      <p:sp>
        <p:nvSpPr>
          <p:cNvPr id="61" name="Shape 58"/>
          <p:cNvSpPr/>
          <p:nvPr/>
        </p:nvSpPr>
        <p:spPr>
          <a:xfrm>
            <a:off x="934343" y="8074361"/>
            <a:ext cx="44450" cy="1282700"/>
          </a:xfrm>
          <a:prstGeom prst="rect">
            <a:avLst/>
          </a:prstGeom>
          <a:solidFill>
            <a:srgbClr val="D3993F"/>
          </a:solidFill>
          <a:ln/>
        </p:spPr>
      </p:sp>
      <p:sp>
        <p:nvSpPr>
          <p:cNvPr id="62" name="Text 59"/>
          <p:cNvSpPr/>
          <p:nvPr/>
        </p:nvSpPr>
        <p:spPr>
          <a:xfrm>
            <a:off x="1226443" y="8245811"/>
            <a:ext cx="16372143" cy="977900"/>
          </a:xfrm>
          <a:prstGeom prst="rect">
            <a:avLst/>
          </a:prstGeom>
          <a:noFill/>
          <a:ln/>
        </p:spPr>
        <p:txBody>
          <a:bodyPr wrap="square" lIns="25400" tIns="25400" rIns="25400" bIns="25400" rtlCol="0" anchor="t">
            <a:normAutofit/>
          </a:bodyPr>
          <a:lstStyle/>
          <a:p>
            <a:pPr marL="0" indent="0" algn="l">
              <a:buNone/>
            </a:pPr>
            <a:r>
              <a:rPr lang="en-US" sz="2592" dirty="0">
                <a:solidFill>
                  <a:srgbClr val="5A4A2C"/>
                </a:solidFill>
                <a:latin typeface="Arial" pitchFamily="34" charset="0"/>
                <a:ea typeface="Arial" pitchFamily="34" charset="-122"/>
                <a:cs typeface="Arial" pitchFamily="34" charset="-120"/>
              </a:rPr>
              <a:t>Preliminary report outcome: KNQF Levels 1–10 correspond directly with ACQF Levels 1–10, supported by evidence against all four criteria.</a:t>
            </a:r>
            <a:endParaRPr lang="en-US" sz="2592" dirty="0"/>
          </a:p>
        </p:txBody>
      </p:sp>
      <p:sp>
        <p:nvSpPr>
          <p:cNvPr id="63" name="Shape 60"/>
          <p:cNvSpPr/>
          <p:nvPr/>
        </p:nvSpPr>
        <p:spPr>
          <a:xfrm>
            <a:off x="0" y="10077450"/>
            <a:ext cx="18288000" cy="57150"/>
          </a:xfrm>
          <a:prstGeom prst="rect">
            <a:avLst/>
          </a:prstGeom>
          <a:solidFill>
            <a:srgbClr val="000000"/>
          </a:solidFill>
          <a:ln/>
        </p:spPr>
      </p:sp>
      <p:sp>
        <p:nvSpPr>
          <p:cNvPr id="64" name="Shape 61"/>
          <p:cNvSpPr/>
          <p:nvPr/>
        </p:nvSpPr>
        <p:spPr>
          <a:xfrm>
            <a:off x="0" y="10134600"/>
            <a:ext cx="18288000" cy="19050"/>
          </a:xfrm>
          <a:prstGeom prst="rect">
            <a:avLst/>
          </a:prstGeom>
          <a:solidFill>
            <a:srgbClr val="FFFFFF"/>
          </a:solidFill>
          <a:ln/>
        </p:spPr>
      </p:sp>
      <p:sp>
        <p:nvSpPr>
          <p:cNvPr id="65" name="Shape 62"/>
          <p:cNvSpPr/>
          <p:nvPr/>
        </p:nvSpPr>
        <p:spPr>
          <a:xfrm>
            <a:off x="0" y="10153650"/>
            <a:ext cx="18288000" cy="57150"/>
          </a:xfrm>
          <a:prstGeom prst="rect">
            <a:avLst/>
          </a:prstGeom>
          <a:solidFill>
            <a:srgbClr val="BB1E10"/>
          </a:solidFill>
          <a:ln/>
        </p:spPr>
      </p:sp>
      <p:sp>
        <p:nvSpPr>
          <p:cNvPr id="66" name="Shape 63"/>
          <p:cNvSpPr/>
          <p:nvPr/>
        </p:nvSpPr>
        <p:spPr>
          <a:xfrm>
            <a:off x="0" y="10210800"/>
            <a:ext cx="18288000" cy="19050"/>
          </a:xfrm>
          <a:prstGeom prst="rect">
            <a:avLst/>
          </a:prstGeom>
          <a:solidFill>
            <a:srgbClr val="FFFFFF"/>
          </a:solidFill>
          <a:ln/>
        </p:spPr>
      </p:sp>
      <p:sp>
        <p:nvSpPr>
          <p:cNvPr id="67" name="Shape 64"/>
          <p:cNvSpPr/>
          <p:nvPr/>
        </p:nvSpPr>
        <p:spPr>
          <a:xfrm>
            <a:off x="0" y="10229850"/>
            <a:ext cx="18288000" cy="57150"/>
          </a:xfrm>
          <a:prstGeom prst="rect">
            <a:avLst/>
          </a:prstGeom>
          <a:solidFill>
            <a:srgbClr val="006B3F"/>
          </a:solidFill>
          <a:ln/>
        </p:spPr>
      </p:sp>
      <p:pic>
        <p:nvPicPr>
          <p:cNvPr id="68" name="Image 1" descr="preencoded.png"/>
          <p:cNvPicPr>
            <a:picLocks noChangeAspect="1"/>
          </p:cNvPicPr>
          <p:nvPr/>
        </p:nvPicPr>
        <p:blipFill>
          <a:blip r:embed="rId3"/>
          <a:stretch>
            <a:fillRect/>
          </a:stretch>
        </p:blipFill>
        <p:spPr>
          <a:xfrm>
            <a:off x="15392797" y="9458673"/>
            <a:ext cx="2205789" cy="599727"/>
          </a:xfrm>
          <a:prstGeom prst="rect">
            <a:avLst/>
          </a:prstGeom>
        </p:spPr>
      </p:pic>
      <p:grpSp>
        <p:nvGrpSpPr>
          <p:cNvPr id="124" name="Group 123">
            <a:extLst>
              <a:ext uri="{FF2B5EF4-FFF2-40B4-BE49-F238E27FC236}">
                <a16:creationId xmlns:a16="http://schemas.microsoft.com/office/drawing/2014/main" id="{505E2AEA-3B17-1561-98E5-9D60CB4B0FC1}"/>
              </a:ext>
            </a:extLst>
          </p:cNvPr>
          <p:cNvGrpSpPr/>
          <p:nvPr/>
        </p:nvGrpSpPr>
        <p:grpSpPr>
          <a:xfrm>
            <a:off x="896242" y="2593136"/>
            <a:ext cx="4024207" cy="2565399"/>
            <a:chOff x="502920" y="1691640"/>
            <a:chExt cx="2606040" cy="1389888"/>
          </a:xfrm>
        </p:grpSpPr>
        <p:sp>
          <p:nvSpPr>
            <p:cNvPr id="125" name="Shape 8">
              <a:extLst>
                <a:ext uri="{FF2B5EF4-FFF2-40B4-BE49-F238E27FC236}">
                  <a16:creationId xmlns:a16="http://schemas.microsoft.com/office/drawing/2014/main" id="{19D1104C-A642-D7D9-9918-573181EB32D1}"/>
                </a:ext>
              </a:extLst>
            </p:cNvPr>
            <p:cNvSpPr/>
            <p:nvPr/>
          </p:nvSpPr>
          <p:spPr>
            <a:xfrm>
              <a:off x="502920" y="1691640"/>
              <a:ext cx="2606040" cy="1389888"/>
            </a:xfrm>
            <a:prstGeom prst="roundRect">
              <a:avLst>
                <a:gd name="adj" fmla="val 3947"/>
              </a:avLst>
            </a:prstGeom>
            <a:solidFill>
              <a:srgbClr val="EAF5EE"/>
            </a:solidFill>
            <a:ln w="7620">
              <a:solidFill>
                <a:srgbClr val="D2D8E6"/>
              </a:solidFill>
              <a:prstDash val="solid"/>
            </a:ln>
          </p:spPr>
        </p:sp>
        <p:sp>
          <p:nvSpPr>
            <p:cNvPr id="126" name="Shape 9">
              <a:extLst>
                <a:ext uri="{FF2B5EF4-FFF2-40B4-BE49-F238E27FC236}">
                  <a16:creationId xmlns:a16="http://schemas.microsoft.com/office/drawing/2014/main" id="{461A0E5A-C257-B48D-4CB9-3717E2AD19D2}"/>
                </a:ext>
              </a:extLst>
            </p:cNvPr>
            <p:cNvSpPr/>
            <p:nvPr/>
          </p:nvSpPr>
          <p:spPr>
            <a:xfrm>
              <a:off x="502920" y="1691640"/>
              <a:ext cx="73152" cy="1389888"/>
            </a:xfrm>
            <a:prstGeom prst="rect">
              <a:avLst/>
            </a:prstGeom>
            <a:solidFill>
              <a:srgbClr val="006B3F"/>
            </a:solidFill>
            <a:ln w="12700">
              <a:solidFill>
                <a:srgbClr val="333333">
                  <a:alpha val="0"/>
                </a:srgbClr>
              </a:solidFill>
              <a:prstDash val="solid"/>
            </a:ln>
          </p:spPr>
        </p:sp>
        <p:sp>
          <p:nvSpPr>
            <p:cNvPr id="127" name="Text 10">
              <a:extLst>
                <a:ext uri="{FF2B5EF4-FFF2-40B4-BE49-F238E27FC236}">
                  <a16:creationId xmlns:a16="http://schemas.microsoft.com/office/drawing/2014/main" id="{A7E54B8E-B418-A140-6125-BA7C33FC39BA}"/>
                </a:ext>
              </a:extLst>
            </p:cNvPr>
            <p:cNvSpPr/>
            <p:nvPr/>
          </p:nvSpPr>
          <p:spPr>
            <a:xfrm>
              <a:off x="667512" y="1801368"/>
              <a:ext cx="233172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1 — National context</a:t>
              </a:r>
              <a:endParaRPr lang="en-US" sz="2400" dirty="0"/>
            </a:p>
          </p:txBody>
        </p:sp>
        <p:sp>
          <p:nvSpPr>
            <p:cNvPr id="128" name="Text 11">
              <a:extLst>
                <a:ext uri="{FF2B5EF4-FFF2-40B4-BE49-F238E27FC236}">
                  <a16:creationId xmlns:a16="http://schemas.microsoft.com/office/drawing/2014/main" id="{69351BBB-8EC5-9297-5126-D29CB4037409}"/>
                </a:ext>
              </a:extLst>
            </p:cNvPr>
            <p:cNvSpPr/>
            <p:nvPr/>
          </p:nvSpPr>
          <p:spPr>
            <a:xfrm>
              <a:off x="667512" y="2084832"/>
              <a:ext cx="2331720" cy="932688"/>
            </a:xfrm>
            <a:prstGeom prst="rect">
              <a:avLst/>
            </a:prstGeom>
            <a:noFill/>
            <a:ln/>
          </p:spPr>
          <p:txBody>
            <a:bodyPr wrap="square" lIns="254" tIns="254" rIns="254" bIns="254" rtlCol="0" anchor="t">
              <a:noAutofit/>
            </a:bodyPr>
            <a:lstStyle/>
            <a:p>
              <a:pPr marL="0" indent="0" algn="ctr">
                <a:buNone/>
              </a:pPr>
              <a:r>
                <a:rPr lang="en-US" sz="2400" dirty="0">
                  <a:solidFill>
                    <a:srgbClr val="1F2937"/>
                  </a:solidFill>
                </a:rPr>
                <a:t>Education &amp; training system; report development; consultation; legal and institutional evolution.</a:t>
              </a:r>
              <a:endParaRPr lang="en-US" sz="2400" dirty="0"/>
            </a:p>
          </p:txBody>
        </p:sp>
      </p:grpSp>
      <p:grpSp>
        <p:nvGrpSpPr>
          <p:cNvPr id="129" name="Group 128">
            <a:extLst>
              <a:ext uri="{FF2B5EF4-FFF2-40B4-BE49-F238E27FC236}">
                <a16:creationId xmlns:a16="http://schemas.microsoft.com/office/drawing/2014/main" id="{A32645C7-5AE9-6CCF-D311-E5B5D746A9D0}"/>
              </a:ext>
            </a:extLst>
          </p:cNvPr>
          <p:cNvGrpSpPr/>
          <p:nvPr/>
        </p:nvGrpSpPr>
        <p:grpSpPr>
          <a:xfrm>
            <a:off x="5106693" y="2628137"/>
            <a:ext cx="4024206" cy="2533887"/>
            <a:chOff x="3337560" y="1691640"/>
            <a:chExt cx="2606040" cy="1389888"/>
          </a:xfrm>
        </p:grpSpPr>
        <p:sp>
          <p:nvSpPr>
            <p:cNvPr id="130" name="Shape 12">
              <a:extLst>
                <a:ext uri="{FF2B5EF4-FFF2-40B4-BE49-F238E27FC236}">
                  <a16:creationId xmlns:a16="http://schemas.microsoft.com/office/drawing/2014/main" id="{87F74F0D-A258-2DFF-CEF3-707B0AA6B00D}"/>
                </a:ext>
              </a:extLst>
            </p:cNvPr>
            <p:cNvSpPr/>
            <p:nvPr/>
          </p:nvSpPr>
          <p:spPr>
            <a:xfrm>
              <a:off x="3337560" y="1691640"/>
              <a:ext cx="2606040" cy="1389888"/>
            </a:xfrm>
            <a:prstGeom prst="roundRect">
              <a:avLst>
                <a:gd name="adj" fmla="val 3947"/>
              </a:avLst>
            </a:prstGeom>
            <a:solidFill>
              <a:srgbClr val="E8F2FF"/>
            </a:solidFill>
            <a:ln w="7620">
              <a:solidFill>
                <a:srgbClr val="D2D8E6"/>
              </a:solidFill>
              <a:prstDash val="solid"/>
            </a:ln>
          </p:spPr>
          <p:txBody>
            <a:bodyPr/>
            <a:lstStyle/>
            <a:p>
              <a:endParaRPr lang="en-KE" sz="2400" dirty="0"/>
            </a:p>
          </p:txBody>
        </p:sp>
        <p:sp>
          <p:nvSpPr>
            <p:cNvPr id="131" name="Shape 13">
              <a:extLst>
                <a:ext uri="{FF2B5EF4-FFF2-40B4-BE49-F238E27FC236}">
                  <a16:creationId xmlns:a16="http://schemas.microsoft.com/office/drawing/2014/main" id="{87033DA0-D35B-D4FB-0B67-16EEA3E3B287}"/>
                </a:ext>
              </a:extLst>
            </p:cNvPr>
            <p:cNvSpPr/>
            <p:nvPr/>
          </p:nvSpPr>
          <p:spPr>
            <a:xfrm>
              <a:off x="3337560" y="1691640"/>
              <a:ext cx="73152" cy="1389888"/>
            </a:xfrm>
            <a:prstGeom prst="rect">
              <a:avLst/>
            </a:prstGeom>
            <a:solidFill>
              <a:srgbClr val="002F6C"/>
            </a:solidFill>
            <a:ln w="12700">
              <a:solidFill>
                <a:srgbClr val="333333">
                  <a:alpha val="0"/>
                </a:srgbClr>
              </a:solidFill>
              <a:prstDash val="solid"/>
            </a:ln>
          </p:spPr>
        </p:sp>
        <p:sp>
          <p:nvSpPr>
            <p:cNvPr id="132" name="Text 14">
              <a:extLst>
                <a:ext uri="{FF2B5EF4-FFF2-40B4-BE49-F238E27FC236}">
                  <a16:creationId xmlns:a16="http://schemas.microsoft.com/office/drawing/2014/main" id="{FB8E38A7-CCC1-BC2A-DF90-D8424DD877F8}"/>
                </a:ext>
              </a:extLst>
            </p:cNvPr>
            <p:cNvSpPr/>
            <p:nvPr/>
          </p:nvSpPr>
          <p:spPr>
            <a:xfrm>
              <a:off x="3502152" y="1801368"/>
              <a:ext cx="233172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2 — The KNQF</a:t>
              </a:r>
              <a:endParaRPr lang="en-US" sz="2400" dirty="0"/>
            </a:p>
          </p:txBody>
        </p:sp>
        <p:sp>
          <p:nvSpPr>
            <p:cNvPr id="133" name="Text 15">
              <a:extLst>
                <a:ext uri="{FF2B5EF4-FFF2-40B4-BE49-F238E27FC236}">
                  <a16:creationId xmlns:a16="http://schemas.microsoft.com/office/drawing/2014/main" id="{150D4E7D-0AED-82CF-4342-6AE283DE335E}"/>
                </a:ext>
              </a:extLst>
            </p:cNvPr>
            <p:cNvSpPr/>
            <p:nvPr/>
          </p:nvSpPr>
          <p:spPr>
            <a:xfrm>
              <a:off x="3502152" y="2084832"/>
              <a:ext cx="2331720" cy="932688"/>
            </a:xfrm>
            <a:prstGeom prst="rect">
              <a:avLst/>
            </a:prstGeom>
            <a:noFill/>
            <a:ln/>
          </p:spPr>
          <p:txBody>
            <a:bodyPr wrap="square" lIns="254" tIns="254" rIns="254" bIns="254" rtlCol="0" anchor="t">
              <a:noAutofit/>
            </a:bodyPr>
            <a:lstStyle/>
            <a:p>
              <a:pPr marL="0" indent="0" algn="ctr">
                <a:buNone/>
              </a:pPr>
              <a:r>
                <a:rPr lang="en-US" sz="2400" dirty="0">
                  <a:solidFill>
                    <a:srgbClr val="1F2937"/>
                  </a:solidFill>
                </a:rPr>
                <a:t>Goals, principles, levels, descriptors, governance, NQD, QAV, implementation and priorities.</a:t>
              </a:r>
              <a:endParaRPr lang="en-US" sz="2400" dirty="0"/>
            </a:p>
          </p:txBody>
        </p:sp>
      </p:grpSp>
      <p:grpSp>
        <p:nvGrpSpPr>
          <p:cNvPr id="134" name="Group 133">
            <a:extLst>
              <a:ext uri="{FF2B5EF4-FFF2-40B4-BE49-F238E27FC236}">
                <a16:creationId xmlns:a16="http://schemas.microsoft.com/office/drawing/2014/main" id="{3253653C-4C1E-7952-41C3-6C1D417CA178}"/>
              </a:ext>
            </a:extLst>
          </p:cNvPr>
          <p:cNvGrpSpPr/>
          <p:nvPr/>
        </p:nvGrpSpPr>
        <p:grpSpPr>
          <a:xfrm>
            <a:off x="9276619" y="2628136"/>
            <a:ext cx="4024206" cy="2533889"/>
            <a:chOff x="6172200" y="1691640"/>
            <a:chExt cx="2606040" cy="1389888"/>
          </a:xfrm>
        </p:grpSpPr>
        <p:sp>
          <p:nvSpPr>
            <p:cNvPr id="135" name="Shape 16">
              <a:extLst>
                <a:ext uri="{FF2B5EF4-FFF2-40B4-BE49-F238E27FC236}">
                  <a16:creationId xmlns:a16="http://schemas.microsoft.com/office/drawing/2014/main" id="{C57FA4D3-5CCB-4D1D-8C56-EDF7CE2130D8}"/>
                </a:ext>
              </a:extLst>
            </p:cNvPr>
            <p:cNvSpPr/>
            <p:nvPr/>
          </p:nvSpPr>
          <p:spPr>
            <a:xfrm>
              <a:off x="6172200" y="1691640"/>
              <a:ext cx="2606040" cy="1389888"/>
            </a:xfrm>
            <a:prstGeom prst="roundRect">
              <a:avLst>
                <a:gd name="adj" fmla="val 3947"/>
              </a:avLst>
            </a:prstGeom>
            <a:solidFill>
              <a:srgbClr val="EAF5EE"/>
            </a:solidFill>
            <a:ln w="7620">
              <a:solidFill>
                <a:srgbClr val="D2D8E6"/>
              </a:solidFill>
              <a:prstDash val="solid"/>
            </a:ln>
          </p:spPr>
        </p:sp>
        <p:sp>
          <p:nvSpPr>
            <p:cNvPr id="136" name="Shape 17">
              <a:extLst>
                <a:ext uri="{FF2B5EF4-FFF2-40B4-BE49-F238E27FC236}">
                  <a16:creationId xmlns:a16="http://schemas.microsoft.com/office/drawing/2014/main" id="{FE88146C-F1B9-AA69-B07A-EABF2E065EED}"/>
                </a:ext>
              </a:extLst>
            </p:cNvPr>
            <p:cNvSpPr/>
            <p:nvPr/>
          </p:nvSpPr>
          <p:spPr>
            <a:xfrm>
              <a:off x="6172200" y="1691640"/>
              <a:ext cx="73152" cy="1389888"/>
            </a:xfrm>
            <a:prstGeom prst="rect">
              <a:avLst/>
            </a:prstGeom>
            <a:solidFill>
              <a:srgbClr val="C69214"/>
            </a:solidFill>
            <a:ln w="12700">
              <a:solidFill>
                <a:srgbClr val="333333">
                  <a:alpha val="0"/>
                </a:srgbClr>
              </a:solidFill>
              <a:prstDash val="solid"/>
            </a:ln>
          </p:spPr>
        </p:sp>
        <p:sp>
          <p:nvSpPr>
            <p:cNvPr id="137" name="Text 18">
              <a:extLst>
                <a:ext uri="{FF2B5EF4-FFF2-40B4-BE49-F238E27FC236}">
                  <a16:creationId xmlns:a16="http://schemas.microsoft.com/office/drawing/2014/main" id="{F5523C74-55B6-517F-3990-CE182A56DC96}"/>
                </a:ext>
              </a:extLst>
            </p:cNvPr>
            <p:cNvSpPr/>
            <p:nvPr/>
          </p:nvSpPr>
          <p:spPr>
            <a:xfrm>
              <a:off x="6336792" y="1801368"/>
              <a:ext cx="233172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3 — Criterion 1</a:t>
              </a:r>
              <a:endParaRPr lang="en-US" sz="2400" dirty="0"/>
            </a:p>
          </p:txBody>
        </p:sp>
        <p:sp>
          <p:nvSpPr>
            <p:cNvPr id="138" name="Text 19">
              <a:extLst>
                <a:ext uri="{FF2B5EF4-FFF2-40B4-BE49-F238E27FC236}">
                  <a16:creationId xmlns:a16="http://schemas.microsoft.com/office/drawing/2014/main" id="{5F73BF62-8BD3-C07F-8AB7-F38118089BEE}"/>
                </a:ext>
              </a:extLst>
            </p:cNvPr>
            <p:cNvSpPr/>
            <p:nvPr/>
          </p:nvSpPr>
          <p:spPr>
            <a:xfrm>
              <a:off x="6336792" y="2084832"/>
              <a:ext cx="2331720" cy="932688"/>
            </a:xfrm>
            <a:prstGeom prst="rect">
              <a:avLst/>
            </a:prstGeom>
            <a:noFill/>
            <a:ln/>
          </p:spPr>
          <p:txBody>
            <a:bodyPr wrap="square" lIns="254" tIns="254" rIns="254" bIns="254" rtlCol="0" anchor="t">
              <a:noAutofit/>
            </a:bodyPr>
            <a:lstStyle/>
            <a:p>
              <a:pPr marL="0" indent="0" algn="ctr">
                <a:buNone/>
              </a:pPr>
              <a:r>
                <a:rPr lang="en-US" sz="2400" dirty="0">
                  <a:solidFill>
                    <a:srgbClr val="1F2937"/>
                  </a:solidFill>
                </a:rPr>
                <a:t>Structural comparison; descriptor analysis; similarities, differences and direct level correspondence.</a:t>
              </a:r>
              <a:endParaRPr lang="en-US" sz="2400" dirty="0"/>
            </a:p>
          </p:txBody>
        </p:sp>
      </p:grpSp>
      <p:grpSp>
        <p:nvGrpSpPr>
          <p:cNvPr id="139" name="Group 138">
            <a:extLst>
              <a:ext uri="{FF2B5EF4-FFF2-40B4-BE49-F238E27FC236}">
                <a16:creationId xmlns:a16="http://schemas.microsoft.com/office/drawing/2014/main" id="{4E3B243F-0586-5751-51C3-E290AAC87DEA}"/>
              </a:ext>
            </a:extLst>
          </p:cNvPr>
          <p:cNvGrpSpPr/>
          <p:nvPr/>
        </p:nvGrpSpPr>
        <p:grpSpPr>
          <a:xfrm>
            <a:off x="13435181" y="2637199"/>
            <a:ext cx="4011523" cy="2533889"/>
            <a:chOff x="9006840" y="1691640"/>
            <a:chExt cx="2606040" cy="1389888"/>
          </a:xfrm>
        </p:grpSpPr>
        <p:sp>
          <p:nvSpPr>
            <p:cNvPr id="140" name="Shape 20">
              <a:extLst>
                <a:ext uri="{FF2B5EF4-FFF2-40B4-BE49-F238E27FC236}">
                  <a16:creationId xmlns:a16="http://schemas.microsoft.com/office/drawing/2014/main" id="{26AFE8D2-577E-DFC8-7A0A-FA48E7571838}"/>
                </a:ext>
              </a:extLst>
            </p:cNvPr>
            <p:cNvSpPr/>
            <p:nvPr/>
          </p:nvSpPr>
          <p:spPr>
            <a:xfrm>
              <a:off x="9006840" y="1691640"/>
              <a:ext cx="2606040" cy="1389888"/>
            </a:xfrm>
            <a:prstGeom prst="roundRect">
              <a:avLst>
                <a:gd name="adj" fmla="val 3947"/>
              </a:avLst>
            </a:prstGeom>
            <a:solidFill>
              <a:srgbClr val="E8F2FF"/>
            </a:solidFill>
            <a:ln w="7620">
              <a:solidFill>
                <a:srgbClr val="D2D8E6"/>
              </a:solidFill>
              <a:prstDash val="solid"/>
            </a:ln>
          </p:spPr>
        </p:sp>
        <p:sp>
          <p:nvSpPr>
            <p:cNvPr id="141" name="Shape 21">
              <a:extLst>
                <a:ext uri="{FF2B5EF4-FFF2-40B4-BE49-F238E27FC236}">
                  <a16:creationId xmlns:a16="http://schemas.microsoft.com/office/drawing/2014/main" id="{6353D6ED-F18D-5020-0B90-36F6EA4BE49A}"/>
                </a:ext>
              </a:extLst>
            </p:cNvPr>
            <p:cNvSpPr/>
            <p:nvPr/>
          </p:nvSpPr>
          <p:spPr>
            <a:xfrm>
              <a:off x="9006840" y="1691640"/>
              <a:ext cx="73152" cy="1389888"/>
            </a:xfrm>
            <a:prstGeom prst="rect">
              <a:avLst/>
            </a:prstGeom>
            <a:solidFill>
              <a:srgbClr val="006B3F"/>
            </a:solidFill>
            <a:ln w="12700">
              <a:solidFill>
                <a:srgbClr val="333333">
                  <a:alpha val="0"/>
                </a:srgbClr>
              </a:solidFill>
              <a:prstDash val="solid"/>
            </a:ln>
          </p:spPr>
        </p:sp>
        <p:sp>
          <p:nvSpPr>
            <p:cNvPr id="142" name="Text 22">
              <a:extLst>
                <a:ext uri="{FF2B5EF4-FFF2-40B4-BE49-F238E27FC236}">
                  <a16:creationId xmlns:a16="http://schemas.microsoft.com/office/drawing/2014/main" id="{21DAE557-A7E2-9C13-A07B-9AB84CC91078}"/>
                </a:ext>
              </a:extLst>
            </p:cNvPr>
            <p:cNvSpPr/>
            <p:nvPr/>
          </p:nvSpPr>
          <p:spPr>
            <a:xfrm>
              <a:off x="9171432" y="1801368"/>
              <a:ext cx="233172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4 — Criterion 2</a:t>
              </a:r>
              <a:endParaRPr lang="en-US" sz="2400" dirty="0"/>
            </a:p>
          </p:txBody>
        </p:sp>
        <p:sp>
          <p:nvSpPr>
            <p:cNvPr id="143" name="Text 23">
              <a:extLst>
                <a:ext uri="{FF2B5EF4-FFF2-40B4-BE49-F238E27FC236}">
                  <a16:creationId xmlns:a16="http://schemas.microsoft.com/office/drawing/2014/main" id="{2C269653-CE09-2FA3-5E37-7EF56ECCF805}"/>
                </a:ext>
              </a:extLst>
            </p:cNvPr>
            <p:cNvSpPr/>
            <p:nvPr/>
          </p:nvSpPr>
          <p:spPr>
            <a:xfrm>
              <a:off x="9171432" y="2084832"/>
              <a:ext cx="2331720" cy="932688"/>
            </a:xfrm>
            <a:prstGeom prst="rect">
              <a:avLst/>
            </a:prstGeom>
            <a:noFill/>
            <a:ln/>
          </p:spPr>
          <p:txBody>
            <a:bodyPr wrap="square" lIns="254" tIns="254" rIns="254" bIns="254" rtlCol="0" anchor="t">
              <a:normAutofit/>
            </a:bodyPr>
            <a:lstStyle/>
            <a:p>
              <a:pPr marL="0" indent="0" algn="ctr">
                <a:buNone/>
              </a:pPr>
              <a:r>
                <a:rPr lang="en-US" sz="2400" dirty="0">
                  <a:solidFill>
                    <a:srgbClr val="1F2937"/>
                  </a:solidFill>
                </a:rPr>
                <a:t>Learning outcomes; lifelong learning; RPL; KCATS and credit arrangements.</a:t>
              </a:r>
              <a:endParaRPr lang="en-US" sz="2400" dirty="0"/>
            </a:p>
          </p:txBody>
        </p:sp>
      </p:grpSp>
      <p:grpSp>
        <p:nvGrpSpPr>
          <p:cNvPr id="144" name="Group 143">
            <a:extLst>
              <a:ext uri="{FF2B5EF4-FFF2-40B4-BE49-F238E27FC236}">
                <a16:creationId xmlns:a16="http://schemas.microsoft.com/office/drawing/2014/main" id="{74B72904-5C86-1049-14C4-3DA618954696}"/>
              </a:ext>
            </a:extLst>
          </p:cNvPr>
          <p:cNvGrpSpPr/>
          <p:nvPr/>
        </p:nvGrpSpPr>
        <p:grpSpPr>
          <a:xfrm>
            <a:off x="915292" y="5329985"/>
            <a:ext cx="3986106" cy="2585962"/>
            <a:chOff x="502920" y="3730752"/>
            <a:chExt cx="3246120" cy="1389888"/>
          </a:xfrm>
        </p:grpSpPr>
        <p:sp>
          <p:nvSpPr>
            <p:cNvPr id="145" name="Shape 24">
              <a:extLst>
                <a:ext uri="{FF2B5EF4-FFF2-40B4-BE49-F238E27FC236}">
                  <a16:creationId xmlns:a16="http://schemas.microsoft.com/office/drawing/2014/main" id="{D351272E-FAA4-C12A-66FB-4914CC972A6B}"/>
                </a:ext>
              </a:extLst>
            </p:cNvPr>
            <p:cNvSpPr/>
            <p:nvPr/>
          </p:nvSpPr>
          <p:spPr>
            <a:xfrm>
              <a:off x="502920" y="3730752"/>
              <a:ext cx="3246120" cy="1389888"/>
            </a:xfrm>
            <a:prstGeom prst="roundRect">
              <a:avLst>
                <a:gd name="adj" fmla="val 3947"/>
              </a:avLst>
            </a:prstGeom>
            <a:solidFill>
              <a:srgbClr val="EAF5EE"/>
            </a:solidFill>
            <a:ln w="7620">
              <a:solidFill>
                <a:srgbClr val="D2D8E6"/>
              </a:solidFill>
              <a:prstDash val="solid"/>
            </a:ln>
          </p:spPr>
        </p:sp>
        <p:sp>
          <p:nvSpPr>
            <p:cNvPr id="146" name="Shape 25">
              <a:extLst>
                <a:ext uri="{FF2B5EF4-FFF2-40B4-BE49-F238E27FC236}">
                  <a16:creationId xmlns:a16="http://schemas.microsoft.com/office/drawing/2014/main" id="{B06B0A3A-9645-1F40-ED08-9732605529F5}"/>
                </a:ext>
              </a:extLst>
            </p:cNvPr>
            <p:cNvSpPr/>
            <p:nvPr/>
          </p:nvSpPr>
          <p:spPr>
            <a:xfrm>
              <a:off x="502920" y="3730752"/>
              <a:ext cx="73152" cy="1389888"/>
            </a:xfrm>
            <a:prstGeom prst="rect">
              <a:avLst/>
            </a:prstGeom>
            <a:solidFill>
              <a:srgbClr val="002F6C"/>
            </a:solidFill>
            <a:ln w="12700">
              <a:solidFill>
                <a:srgbClr val="333333">
                  <a:alpha val="0"/>
                </a:srgbClr>
              </a:solidFill>
              <a:prstDash val="solid"/>
            </a:ln>
          </p:spPr>
        </p:sp>
        <p:sp>
          <p:nvSpPr>
            <p:cNvPr id="147" name="Text 26">
              <a:extLst>
                <a:ext uri="{FF2B5EF4-FFF2-40B4-BE49-F238E27FC236}">
                  <a16:creationId xmlns:a16="http://schemas.microsoft.com/office/drawing/2014/main" id="{36B224ED-AECE-C9A2-3513-B41468979744}"/>
                </a:ext>
              </a:extLst>
            </p:cNvPr>
            <p:cNvSpPr/>
            <p:nvPr/>
          </p:nvSpPr>
          <p:spPr>
            <a:xfrm>
              <a:off x="667512" y="3840480"/>
              <a:ext cx="297180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5 — Criterion 3</a:t>
              </a:r>
              <a:endParaRPr lang="en-US" sz="2400" dirty="0"/>
            </a:p>
          </p:txBody>
        </p:sp>
        <p:sp>
          <p:nvSpPr>
            <p:cNvPr id="148" name="Text 27">
              <a:extLst>
                <a:ext uri="{FF2B5EF4-FFF2-40B4-BE49-F238E27FC236}">
                  <a16:creationId xmlns:a16="http://schemas.microsoft.com/office/drawing/2014/main" id="{2E394F87-9DCB-4FB6-A2CA-799799A837BD}"/>
                </a:ext>
              </a:extLst>
            </p:cNvPr>
            <p:cNvSpPr/>
            <p:nvPr/>
          </p:nvSpPr>
          <p:spPr>
            <a:xfrm>
              <a:off x="667512" y="4085142"/>
              <a:ext cx="2971800" cy="932688"/>
            </a:xfrm>
            <a:prstGeom prst="rect">
              <a:avLst/>
            </a:prstGeom>
            <a:noFill/>
            <a:ln/>
          </p:spPr>
          <p:txBody>
            <a:bodyPr wrap="square" lIns="254" tIns="254" rIns="254" bIns="254" rtlCol="0" anchor="t">
              <a:noAutofit/>
            </a:bodyPr>
            <a:lstStyle/>
            <a:p>
              <a:pPr marL="0" indent="0" algn="ctr">
                <a:buNone/>
              </a:pPr>
              <a:r>
                <a:rPr lang="en-US" sz="2400" dirty="0">
                  <a:solidFill>
                    <a:srgbClr val="1F2937"/>
                  </a:solidFill>
                </a:rPr>
                <a:t>QAB recognition; qualification registration; level placement; NQD transparency and verification.</a:t>
              </a:r>
              <a:endParaRPr lang="en-US" sz="2400" dirty="0"/>
            </a:p>
          </p:txBody>
        </p:sp>
      </p:grpSp>
      <p:grpSp>
        <p:nvGrpSpPr>
          <p:cNvPr id="149" name="Group 148">
            <a:extLst>
              <a:ext uri="{FF2B5EF4-FFF2-40B4-BE49-F238E27FC236}">
                <a16:creationId xmlns:a16="http://schemas.microsoft.com/office/drawing/2014/main" id="{9D6CAA72-8676-59C1-A86E-C313000E3BEE}"/>
              </a:ext>
            </a:extLst>
          </p:cNvPr>
          <p:cNvGrpSpPr/>
          <p:nvPr/>
        </p:nvGrpSpPr>
        <p:grpSpPr>
          <a:xfrm>
            <a:off x="5095165" y="5329985"/>
            <a:ext cx="4035734" cy="2573092"/>
            <a:chOff x="4069080" y="3730752"/>
            <a:chExt cx="3246120" cy="1389888"/>
          </a:xfrm>
        </p:grpSpPr>
        <p:sp>
          <p:nvSpPr>
            <p:cNvPr id="150" name="Shape 28">
              <a:extLst>
                <a:ext uri="{FF2B5EF4-FFF2-40B4-BE49-F238E27FC236}">
                  <a16:creationId xmlns:a16="http://schemas.microsoft.com/office/drawing/2014/main" id="{E3138162-78CF-478D-9C27-9E5404BD72C6}"/>
                </a:ext>
              </a:extLst>
            </p:cNvPr>
            <p:cNvSpPr/>
            <p:nvPr/>
          </p:nvSpPr>
          <p:spPr>
            <a:xfrm>
              <a:off x="4069080" y="3730752"/>
              <a:ext cx="3246120" cy="1389888"/>
            </a:xfrm>
            <a:prstGeom prst="roundRect">
              <a:avLst>
                <a:gd name="adj" fmla="val 3947"/>
              </a:avLst>
            </a:prstGeom>
            <a:solidFill>
              <a:srgbClr val="E8F2FF"/>
            </a:solidFill>
            <a:ln w="7620">
              <a:solidFill>
                <a:srgbClr val="D2D8E6"/>
              </a:solidFill>
              <a:prstDash val="solid"/>
            </a:ln>
          </p:spPr>
        </p:sp>
        <p:sp>
          <p:nvSpPr>
            <p:cNvPr id="151" name="Shape 29">
              <a:extLst>
                <a:ext uri="{FF2B5EF4-FFF2-40B4-BE49-F238E27FC236}">
                  <a16:creationId xmlns:a16="http://schemas.microsoft.com/office/drawing/2014/main" id="{4D06DC4A-4BDD-359A-3A01-FF501E200780}"/>
                </a:ext>
              </a:extLst>
            </p:cNvPr>
            <p:cNvSpPr/>
            <p:nvPr/>
          </p:nvSpPr>
          <p:spPr>
            <a:xfrm>
              <a:off x="4069080" y="3730752"/>
              <a:ext cx="73152" cy="1389888"/>
            </a:xfrm>
            <a:prstGeom prst="rect">
              <a:avLst/>
            </a:prstGeom>
            <a:solidFill>
              <a:srgbClr val="C69214"/>
            </a:solidFill>
            <a:ln w="12700">
              <a:solidFill>
                <a:srgbClr val="333333">
                  <a:alpha val="0"/>
                </a:srgbClr>
              </a:solidFill>
              <a:prstDash val="solid"/>
            </a:ln>
          </p:spPr>
        </p:sp>
        <p:sp>
          <p:nvSpPr>
            <p:cNvPr id="152" name="Text 30">
              <a:extLst>
                <a:ext uri="{FF2B5EF4-FFF2-40B4-BE49-F238E27FC236}">
                  <a16:creationId xmlns:a16="http://schemas.microsoft.com/office/drawing/2014/main" id="{3289BD38-E848-49C2-ACB3-5A8280F0ACD3}"/>
                </a:ext>
              </a:extLst>
            </p:cNvPr>
            <p:cNvSpPr/>
            <p:nvPr/>
          </p:nvSpPr>
          <p:spPr>
            <a:xfrm>
              <a:off x="4233672" y="3840480"/>
              <a:ext cx="297180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6 — Criterion 4</a:t>
              </a:r>
              <a:endParaRPr lang="en-US" sz="2400" dirty="0"/>
            </a:p>
          </p:txBody>
        </p:sp>
        <p:sp>
          <p:nvSpPr>
            <p:cNvPr id="153" name="Text 31">
              <a:extLst>
                <a:ext uri="{FF2B5EF4-FFF2-40B4-BE49-F238E27FC236}">
                  <a16:creationId xmlns:a16="http://schemas.microsoft.com/office/drawing/2014/main" id="{7DCFF281-8A50-825E-ECA1-084202A1C8AF}"/>
                </a:ext>
              </a:extLst>
            </p:cNvPr>
            <p:cNvSpPr/>
            <p:nvPr/>
          </p:nvSpPr>
          <p:spPr>
            <a:xfrm>
              <a:off x="4233672" y="4123944"/>
              <a:ext cx="2971800" cy="932688"/>
            </a:xfrm>
            <a:prstGeom prst="rect">
              <a:avLst/>
            </a:prstGeom>
            <a:noFill/>
            <a:ln/>
          </p:spPr>
          <p:txBody>
            <a:bodyPr wrap="square" lIns="254" tIns="254" rIns="254" bIns="254" rtlCol="0" anchor="t">
              <a:noAutofit/>
            </a:bodyPr>
            <a:lstStyle/>
            <a:p>
              <a:pPr marL="0" indent="0" algn="ctr">
                <a:buNone/>
              </a:pPr>
              <a:r>
                <a:rPr lang="en-US" sz="2400" dirty="0">
                  <a:solidFill>
                    <a:srgbClr val="1F2937"/>
                  </a:solidFill>
                </a:rPr>
                <a:t>Qualifications quality chain; internal and external QA; standards and continuous improvement.</a:t>
              </a:r>
              <a:endParaRPr lang="en-US" sz="2400" dirty="0"/>
            </a:p>
          </p:txBody>
        </p:sp>
      </p:grpSp>
      <p:grpSp>
        <p:nvGrpSpPr>
          <p:cNvPr id="154" name="Group 153">
            <a:extLst>
              <a:ext uri="{FF2B5EF4-FFF2-40B4-BE49-F238E27FC236}">
                <a16:creationId xmlns:a16="http://schemas.microsoft.com/office/drawing/2014/main" id="{E2A39B7D-D97B-6517-DBB0-F298F8CC725D}"/>
              </a:ext>
            </a:extLst>
          </p:cNvPr>
          <p:cNvGrpSpPr/>
          <p:nvPr/>
        </p:nvGrpSpPr>
        <p:grpSpPr>
          <a:xfrm>
            <a:off x="9324666" y="5339650"/>
            <a:ext cx="4410496" cy="2585962"/>
            <a:chOff x="7635240" y="3730752"/>
            <a:chExt cx="3246120" cy="1389888"/>
          </a:xfrm>
        </p:grpSpPr>
        <p:sp>
          <p:nvSpPr>
            <p:cNvPr id="155" name="Shape 32">
              <a:extLst>
                <a:ext uri="{FF2B5EF4-FFF2-40B4-BE49-F238E27FC236}">
                  <a16:creationId xmlns:a16="http://schemas.microsoft.com/office/drawing/2014/main" id="{C42998AE-E715-8A14-615E-8718C3736C6E}"/>
                </a:ext>
              </a:extLst>
            </p:cNvPr>
            <p:cNvSpPr/>
            <p:nvPr/>
          </p:nvSpPr>
          <p:spPr>
            <a:xfrm>
              <a:off x="7635240" y="3730752"/>
              <a:ext cx="3246120" cy="1389888"/>
            </a:xfrm>
            <a:prstGeom prst="roundRect">
              <a:avLst>
                <a:gd name="adj" fmla="val 3947"/>
              </a:avLst>
            </a:prstGeom>
            <a:solidFill>
              <a:srgbClr val="EAF5EE"/>
            </a:solidFill>
            <a:ln w="7620">
              <a:solidFill>
                <a:srgbClr val="D2D8E6"/>
              </a:solidFill>
              <a:prstDash val="solid"/>
            </a:ln>
          </p:spPr>
        </p:sp>
        <p:sp>
          <p:nvSpPr>
            <p:cNvPr id="156" name="Shape 33">
              <a:extLst>
                <a:ext uri="{FF2B5EF4-FFF2-40B4-BE49-F238E27FC236}">
                  <a16:creationId xmlns:a16="http://schemas.microsoft.com/office/drawing/2014/main" id="{0C7414C9-C4B9-15C4-AD45-FB7C11672B72}"/>
                </a:ext>
              </a:extLst>
            </p:cNvPr>
            <p:cNvSpPr/>
            <p:nvPr/>
          </p:nvSpPr>
          <p:spPr>
            <a:xfrm>
              <a:off x="7635240" y="3730752"/>
              <a:ext cx="73152" cy="1389888"/>
            </a:xfrm>
            <a:prstGeom prst="rect">
              <a:avLst/>
            </a:prstGeom>
            <a:solidFill>
              <a:srgbClr val="BB1E10"/>
            </a:solidFill>
            <a:ln w="12700">
              <a:solidFill>
                <a:srgbClr val="333333">
                  <a:alpha val="0"/>
                </a:srgbClr>
              </a:solidFill>
              <a:prstDash val="solid"/>
            </a:ln>
          </p:spPr>
        </p:sp>
        <p:sp>
          <p:nvSpPr>
            <p:cNvPr id="157" name="Text 34">
              <a:extLst>
                <a:ext uri="{FF2B5EF4-FFF2-40B4-BE49-F238E27FC236}">
                  <a16:creationId xmlns:a16="http://schemas.microsoft.com/office/drawing/2014/main" id="{1151A36C-A1D9-B5DC-5E82-AD62E69BBE60}"/>
                </a:ext>
              </a:extLst>
            </p:cNvPr>
            <p:cNvSpPr/>
            <p:nvPr/>
          </p:nvSpPr>
          <p:spPr>
            <a:xfrm>
              <a:off x="7799832" y="3840480"/>
              <a:ext cx="2971800" cy="228600"/>
            </a:xfrm>
            <a:prstGeom prst="rect">
              <a:avLst/>
            </a:prstGeom>
            <a:noFill/>
            <a:ln/>
          </p:spPr>
          <p:txBody>
            <a:bodyPr wrap="square" lIns="0" tIns="0" rIns="0" bIns="0" rtlCol="0" anchor="ctr">
              <a:noAutofit/>
            </a:bodyPr>
            <a:lstStyle/>
            <a:p>
              <a:pPr marL="0" indent="0">
                <a:buNone/>
              </a:pPr>
              <a:r>
                <a:rPr lang="en-US" sz="2400" b="1" dirty="0">
                  <a:solidFill>
                    <a:srgbClr val="002F6C"/>
                  </a:solidFill>
                </a:rPr>
                <a:t>Ch. 7 — Follow-up</a:t>
              </a:r>
              <a:endParaRPr lang="en-US" sz="2400" dirty="0"/>
            </a:p>
          </p:txBody>
        </p:sp>
        <p:sp>
          <p:nvSpPr>
            <p:cNvPr id="158" name="Text 35">
              <a:extLst>
                <a:ext uri="{FF2B5EF4-FFF2-40B4-BE49-F238E27FC236}">
                  <a16:creationId xmlns:a16="http://schemas.microsoft.com/office/drawing/2014/main" id="{C07439C4-B208-01DF-3E8B-0B327D022C53}"/>
                </a:ext>
              </a:extLst>
            </p:cNvPr>
            <p:cNvSpPr/>
            <p:nvPr/>
          </p:nvSpPr>
          <p:spPr>
            <a:xfrm>
              <a:off x="7799832" y="4123944"/>
              <a:ext cx="2971800" cy="932688"/>
            </a:xfrm>
            <a:prstGeom prst="rect">
              <a:avLst/>
            </a:prstGeom>
            <a:noFill/>
            <a:ln/>
          </p:spPr>
          <p:txBody>
            <a:bodyPr wrap="square" lIns="254" tIns="254" rIns="254" bIns="254" rtlCol="0" anchor="t">
              <a:noAutofit/>
            </a:bodyPr>
            <a:lstStyle/>
            <a:p>
              <a:pPr marL="0" indent="0" algn="ctr">
                <a:buNone/>
              </a:pPr>
              <a:r>
                <a:rPr lang="en-US" sz="2400" dirty="0">
                  <a:solidFill>
                    <a:srgbClr val="1F2937"/>
                  </a:solidFill>
                </a:rPr>
                <a:t>Endorsement, publication, credential referencing, NQD update, capacity building and monitoring.</a:t>
              </a:r>
              <a:endParaRPr lang="en-US" sz="2400" dirty="0"/>
            </a:p>
          </p:txBody>
        </p:sp>
      </p:grpSp>
      <p:sp>
        <p:nvSpPr>
          <p:cNvPr id="10" name="Shape 0">
            <a:extLst>
              <a:ext uri="{FF2B5EF4-FFF2-40B4-BE49-F238E27FC236}">
                <a16:creationId xmlns:a16="http://schemas.microsoft.com/office/drawing/2014/main" id="{8C2FAB38-1FCD-DD27-AC63-C52D985B34E8}"/>
              </a:ext>
            </a:extLst>
          </p:cNvPr>
          <p:cNvSpPr/>
          <p:nvPr/>
        </p:nvSpPr>
        <p:spPr>
          <a:xfrm>
            <a:off x="934343" y="726678"/>
            <a:ext cx="571500" cy="571500"/>
          </a:xfrm>
          <a:prstGeom prst="rect">
            <a:avLst/>
          </a:prstGeom>
          <a:solidFill>
            <a:srgbClr val="00286E"/>
          </a:solidFill>
          <a:ln/>
        </p:spPr>
      </p:sp>
      <p:sp>
        <p:nvSpPr>
          <p:cNvPr id="12" name="Text 1">
            <a:extLst>
              <a:ext uri="{FF2B5EF4-FFF2-40B4-BE49-F238E27FC236}">
                <a16:creationId xmlns:a16="http://schemas.microsoft.com/office/drawing/2014/main" id="{54F091D7-4E52-FD55-CA2D-310D3C60CB0C}"/>
              </a:ext>
            </a:extLst>
          </p:cNvPr>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01</a:t>
            </a:r>
            <a:endParaRPr lang="en-US" sz="3024" dirty="0"/>
          </a:p>
        </p:txBody>
      </p:sp>
      <p:sp>
        <p:nvSpPr>
          <p:cNvPr id="14" name="Text 2">
            <a:extLst>
              <a:ext uri="{FF2B5EF4-FFF2-40B4-BE49-F238E27FC236}">
                <a16:creationId xmlns:a16="http://schemas.microsoft.com/office/drawing/2014/main" id="{5F494404-8EF1-8E44-F2C4-F376835BCC5C}"/>
              </a:ext>
            </a:extLst>
          </p:cNvPr>
          <p:cNvSpPr/>
          <p:nvPr/>
        </p:nvSpPr>
        <p:spPr>
          <a:xfrm>
            <a:off x="1715393" y="726678"/>
            <a:ext cx="14456985"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311" dirty="0">
                <a:solidFill>
                  <a:srgbClr val="D3993F"/>
                </a:solidFill>
                <a:latin typeface="Arial" pitchFamily="34" charset="0"/>
                <a:ea typeface="Arial" pitchFamily="34" charset="-122"/>
                <a:cs typeface="Arial" pitchFamily="34" charset="-120"/>
              </a:rPr>
              <a:t>CHAPTER-BASED VIEW OF THE REPORT</a:t>
            </a:r>
            <a:endParaRPr lang="en-US" sz="1944" dirty="0"/>
          </a:p>
        </p:txBody>
      </p:sp>
      <p:sp>
        <p:nvSpPr>
          <p:cNvPr id="16" name="Text 3">
            <a:extLst>
              <a:ext uri="{FF2B5EF4-FFF2-40B4-BE49-F238E27FC236}">
                <a16:creationId xmlns:a16="http://schemas.microsoft.com/office/drawing/2014/main" id="{35AACF4C-6E01-D5DF-8F00-D76674207D7A}"/>
              </a:ext>
            </a:extLst>
          </p:cNvPr>
          <p:cNvSpPr/>
          <p:nvPr/>
        </p:nvSpPr>
        <p:spPr>
          <a:xfrm>
            <a:off x="1715393" y="1082278"/>
            <a:ext cx="14456985" cy="671810"/>
          </a:xfrm>
          <a:prstGeom prst="rect">
            <a:avLst/>
          </a:prstGeom>
          <a:noFill/>
          <a:ln/>
        </p:spPr>
        <p:txBody>
          <a:bodyPr wrap="square" lIns="25400" tIns="25400" rIns="25400" bIns="25400" rtlCol="0" anchor="t">
            <a:normAutofit lnSpcReduction="10000"/>
          </a:bodyPr>
          <a:lstStyle/>
          <a:p>
            <a:pPr marL="0" indent="0" algn="l">
              <a:lnSpc>
                <a:spcPct val="91552"/>
              </a:lnSpc>
              <a:buNone/>
            </a:pPr>
            <a:r>
              <a:rPr lang="en-US" sz="4752" b="1" dirty="0">
                <a:solidFill>
                  <a:srgbClr val="00286E"/>
                </a:solidFill>
                <a:latin typeface="Arial" pitchFamily="34" charset="0"/>
                <a:ea typeface="Arial" pitchFamily="34" charset="-122"/>
                <a:cs typeface="Arial" pitchFamily="34" charset="-120"/>
              </a:rPr>
              <a:t>The referencing report at a glance</a:t>
            </a:r>
            <a:endParaRPr lang="en-US" sz="4752" dirty="0"/>
          </a:p>
        </p:txBody>
      </p:sp>
      <p:pic>
        <p:nvPicPr>
          <p:cNvPr id="18" name="Image 0" descr="preencoded.png">
            <a:extLst>
              <a:ext uri="{FF2B5EF4-FFF2-40B4-BE49-F238E27FC236}">
                <a16:creationId xmlns:a16="http://schemas.microsoft.com/office/drawing/2014/main" id="{0E80EAC7-4158-6A67-A553-C37302D6ACF3}"/>
              </a:ext>
            </a:extLst>
          </p:cNvPr>
          <p:cNvPicPr>
            <a:picLocks noChangeAspect="1"/>
          </p:cNvPicPr>
          <p:nvPr/>
        </p:nvPicPr>
        <p:blipFill>
          <a:blip r:embed="rId4"/>
          <a:stretch>
            <a:fillRect/>
          </a:stretch>
        </p:blipFill>
        <p:spPr>
          <a:xfrm>
            <a:off x="15067657" y="726678"/>
            <a:ext cx="2286000" cy="857250"/>
          </a:xfrm>
          <a:prstGeom prst="rect">
            <a:avLst/>
          </a:prstGeom>
        </p:spPr>
      </p:pic>
      <p:sp>
        <p:nvSpPr>
          <p:cNvPr id="20" name="Shape 4">
            <a:extLst>
              <a:ext uri="{FF2B5EF4-FFF2-40B4-BE49-F238E27FC236}">
                <a16:creationId xmlns:a16="http://schemas.microsoft.com/office/drawing/2014/main" id="{E7534EC5-6DA2-65CD-9F32-504C98B9F023}"/>
              </a:ext>
            </a:extLst>
          </p:cNvPr>
          <p:cNvSpPr/>
          <p:nvPr/>
        </p:nvSpPr>
        <p:spPr>
          <a:xfrm>
            <a:off x="934343" y="1887438"/>
            <a:ext cx="16419314"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8" name="Text 5"/>
          <p:cNvSpPr/>
          <p:nvPr/>
        </p:nvSpPr>
        <p:spPr>
          <a:xfrm>
            <a:off x="934343" y="2035835"/>
            <a:ext cx="15304770" cy="1016000"/>
          </a:xfrm>
          <a:prstGeom prst="rect">
            <a:avLst/>
          </a:prstGeom>
          <a:noFill/>
          <a:ln/>
        </p:spPr>
        <p:txBody>
          <a:bodyPr wrap="square" lIns="25400" tIns="25400" rIns="25400" bIns="25400" rtlCol="0" anchor="t">
            <a:normAutofit/>
          </a:bodyPr>
          <a:lstStyle/>
          <a:p>
            <a:pPr marL="0" indent="0" algn="l">
              <a:buNone/>
            </a:pPr>
            <a:r>
              <a:rPr lang="en-US" sz="2700" dirty="0">
                <a:solidFill>
                  <a:srgbClr val="5B6577"/>
                </a:solidFill>
                <a:latin typeface="Arial" pitchFamily="34" charset="0"/>
                <a:ea typeface="Arial" pitchFamily="34" charset="-122"/>
                <a:cs typeface="Arial" pitchFamily="34" charset="-120"/>
              </a:rPr>
              <a:t>The report was developed through a structured, inclusive and evidence-based process coordinated by KNQA and reviewed through national and continental engagement.</a:t>
            </a:r>
            <a:endParaRPr lang="en-US" sz="2700" dirty="0"/>
          </a:p>
        </p:txBody>
      </p:sp>
      <p:sp>
        <p:nvSpPr>
          <p:cNvPr id="9" name="Shape 6"/>
          <p:cNvSpPr/>
          <p:nvPr/>
        </p:nvSpPr>
        <p:spPr>
          <a:xfrm>
            <a:off x="2054920" y="3332063"/>
            <a:ext cx="495300" cy="495300"/>
          </a:xfrm>
          <a:prstGeom prst="ellipse">
            <a:avLst/>
          </a:prstGeom>
          <a:solidFill>
            <a:srgbClr val="00286E"/>
          </a:solidFill>
          <a:ln/>
        </p:spPr>
      </p:sp>
      <p:sp>
        <p:nvSpPr>
          <p:cNvPr id="10" name="Text 7"/>
          <p:cNvSpPr/>
          <p:nvPr/>
        </p:nvSpPr>
        <p:spPr>
          <a:xfrm>
            <a:off x="2016820" y="3332063"/>
            <a:ext cx="571500" cy="533400"/>
          </a:xfrm>
          <a:prstGeom prst="rect">
            <a:avLst/>
          </a:prstGeom>
          <a:noFill/>
          <a:ln/>
        </p:spPr>
        <p:txBody>
          <a:bodyPr wrap="square" lIns="25400" tIns="25400" rIns="25400" bIns="25400" rtlCol="0" anchor="ctr">
            <a:normAutofit/>
          </a:bodyPr>
          <a:lstStyle/>
          <a:p>
            <a:pPr marL="0" indent="0" algn="ctr">
              <a:buNone/>
            </a:pPr>
            <a:r>
              <a:rPr lang="en-US" sz="2592" b="1" dirty="0">
                <a:solidFill>
                  <a:srgbClr val="FFFFFF"/>
                </a:solidFill>
                <a:latin typeface="Arial" pitchFamily="34" charset="0"/>
                <a:ea typeface="Arial" pitchFamily="34" charset="-122"/>
                <a:cs typeface="Arial" pitchFamily="34" charset="-120"/>
              </a:rPr>
              <a:t>1</a:t>
            </a:r>
            <a:endParaRPr lang="en-US" sz="2592" dirty="0"/>
          </a:p>
        </p:txBody>
      </p:sp>
      <p:sp>
        <p:nvSpPr>
          <p:cNvPr id="11" name="Text 8"/>
          <p:cNvSpPr/>
          <p:nvPr/>
        </p:nvSpPr>
        <p:spPr>
          <a:xfrm>
            <a:off x="971781" y="3960713"/>
            <a:ext cx="2661677" cy="723900"/>
          </a:xfrm>
          <a:prstGeom prst="rect">
            <a:avLst/>
          </a:prstGeom>
          <a:noFill/>
          <a:ln/>
        </p:spPr>
        <p:txBody>
          <a:bodyPr wrap="square" lIns="25400" tIns="25400" rIns="25400" bIns="25400" rtlCol="0" anchor="t">
            <a:normAutofit lnSpcReduction="10000"/>
          </a:bodyPr>
          <a:lstStyle/>
          <a:p>
            <a:pPr marL="0" indent="0" algn="ctr">
              <a:lnSpc>
                <a:spcPct val="110204"/>
              </a:lnSpc>
              <a:buNone/>
            </a:pPr>
            <a:r>
              <a:rPr lang="en-US" sz="2160" b="1" dirty="0">
                <a:solidFill>
                  <a:srgbClr val="12203F"/>
                </a:solidFill>
                <a:latin typeface="Arial" pitchFamily="34" charset="0"/>
                <a:ea typeface="Arial" pitchFamily="34" charset="-122"/>
                <a:cs typeface="Arial" pitchFamily="34" charset="-120"/>
              </a:rPr>
              <a:t>KNQA initiation and ACQF engagement</a:t>
            </a:r>
            <a:endParaRPr lang="en-US" sz="2160" dirty="0"/>
          </a:p>
        </p:txBody>
      </p:sp>
      <p:sp>
        <p:nvSpPr>
          <p:cNvPr id="12" name="Shape 9"/>
          <p:cNvSpPr/>
          <p:nvPr/>
        </p:nvSpPr>
        <p:spPr>
          <a:xfrm>
            <a:off x="4791472" y="3332063"/>
            <a:ext cx="495300" cy="495300"/>
          </a:xfrm>
          <a:prstGeom prst="ellipse">
            <a:avLst/>
          </a:prstGeom>
          <a:solidFill>
            <a:srgbClr val="00286E"/>
          </a:solidFill>
          <a:ln/>
        </p:spPr>
      </p:sp>
      <p:sp>
        <p:nvSpPr>
          <p:cNvPr id="13" name="Text 10"/>
          <p:cNvSpPr/>
          <p:nvPr/>
        </p:nvSpPr>
        <p:spPr>
          <a:xfrm>
            <a:off x="4753372" y="3332063"/>
            <a:ext cx="571500" cy="533400"/>
          </a:xfrm>
          <a:prstGeom prst="rect">
            <a:avLst/>
          </a:prstGeom>
          <a:noFill/>
          <a:ln/>
        </p:spPr>
        <p:txBody>
          <a:bodyPr wrap="square" lIns="25400" tIns="25400" rIns="25400" bIns="25400" rtlCol="0" anchor="ctr">
            <a:normAutofit/>
          </a:bodyPr>
          <a:lstStyle/>
          <a:p>
            <a:pPr marL="0" indent="0" algn="ctr">
              <a:buNone/>
            </a:pPr>
            <a:r>
              <a:rPr lang="en-US" sz="2592" b="1" dirty="0">
                <a:solidFill>
                  <a:srgbClr val="FFFFFF"/>
                </a:solidFill>
                <a:latin typeface="Arial" pitchFamily="34" charset="0"/>
                <a:ea typeface="Arial" pitchFamily="34" charset="-122"/>
                <a:cs typeface="Arial" pitchFamily="34" charset="-120"/>
              </a:rPr>
              <a:t>2</a:t>
            </a:r>
            <a:endParaRPr lang="en-US" sz="2592" dirty="0"/>
          </a:p>
        </p:txBody>
      </p:sp>
      <p:sp>
        <p:nvSpPr>
          <p:cNvPr id="14" name="Text 11"/>
          <p:cNvSpPr/>
          <p:nvPr/>
        </p:nvSpPr>
        <p:spPr>
          <a:xfrm>
            <a:off x="3708333" y="3960713"/>
            <a:ext cx="2661677" cy="1409700"/>
          </a:xfrm>
          <a:prstGeom prst="rect">
            <a:avLst/>
          </a:prstGeom>
          <a:noFill/>
          <a:ln/>
        </p:spPr>
        <p:txBody>
          <a:bodyPr wrap="square" lIns="25400" tIns="25400" rIns="25400" bIns="25400" rtlCol="0" anchor="t">
            <a:normAutofit lnSpcReduction="10000"/>
          </a:bodyPr>
          <a:lstStyle/>
          <a:p>
            <a:pPr marL="0" indent="0" algn="ctr">
              <a:lnSpc>
                <a:spcPct val="110204"/>
              </a:lnSpc>
              <a:buNone/>
            </a:pPr>
            <a:r>
              <a:rPr lang="en-US" sz="2160" b="1" dirty="0">
                <a:solidFill>
                  <a:srgbClr val="12203F"/>
                </a:solidFill>
                <a:latin typeface="Arial" pitchFamily="34" charset="0"/>
                <a:ea typeface="Arial" pitchFamily="34" charset="-122"/>
                <a:cs typeface="Arial" pitchFamily="34" charset="-120"/>
              </a:rPr>
              <a:t>Technical Referencing Committee established</a:t>
            </a:r>
            <a:endParaRPr lang="en-US" sz="2160" dirty="0"/>
          </a:p>
        </p:txBody>
      </p:sp>
      <p:sp>
        <p:nvSpPr>
          <p:cNvPr id="15" name="Shape 12"/>
          <p:cNvSpPr/>
          <p:nvPr/>
        </p:nvSpPr>
        <p:spPr>
          <a:xfrm>
            <a:off x="7528024" y="3332063"/>
            <a:ext cx="495300" cy="495300"/>
          </a:xfrm>
          <a:prstGeom prst="ellipse">
            <a:avLst/>
          </a:prstGeom>
          <a:solidFill>
            <a:srgbClr val="00286E"/>
          </a:solidFill>
          <a:ln/>
        </p:spPr>
      </p:sp>
      <p:sp>
        <p:nvSpPr>
          <p:cNvPr id="16" name="Text 13"/>
          <p:cNvSpPr/>
          <p:nvPr/>
        </p:nvSpPr>
        <p:spPr>
          <a:xfrm>
            <a:off x="7489924" y="3332063"/>
            <a:ext cx="571500" cy="533400"/>
          </a:xfrm>
          <a:prstGeom prst="rect">
            <a:avLst/>
          </a:prstGeom>
          <a:noFill/>
          <a:ln/>
        </p:spPr>
        <p:txBody>
          <a:bodyPr wrap="square" lIns="25400" tIns="25400" rIns="25400" bIns="25400" rtlCol="0" anchor="ctr">
            <a:normAutofit/>
          </a:bodyPr>
          <a:lstStyle/>
          <a:p>
            <a:pPr marL="0" indent="0" algn="ctr">
              <a:buNone/>
            </a:pPr>
            <a:r>
              <a:rPr lang="en-US" sz="2592" b="1" dirty="0">
                <a:solidFill>
                  <a:srgbClr val="FFFFFF"/>
                </a:solidFill>
                <a:latin typeface="Arial" pitchFamily="34" charset="0"/>
                <a:ea typeface="Arial" pitchFamily="34" charset="-122"/>
                <a:cs typeface="Arial" pitchFamily="34" charset="-120"/>
              </a:rPr>
              <a:t>3</a:t>
            </a:r>
            <a:endParaRPr lang="en-US" sz="2592" dirty="0"/>
          </a:p>
        </p:txBody>
      </p:sp>
      <p:sp>
        <p:nvSpPr>
          <p:cNvPr id="17" name="Text 14"/>
          <p:cNvSpPr/>
          <p:nvPr/>
        </p:nvSpPr>
        <p:spPr>
          <a:xfrm>
            <a:off x="6617374" y="3960713"/>
            <a:ext cx="2042015" cy="723900"/>
          </a:xfrm>
          <a:prstGeom prst="rect">
            <a:avLst/>
          </a:prstGeom>
          <a:noFill/>
          <a:ln/>
        </p:spPr>
        <p:txBody>
          <a:bodyPr wrap="square" lIns="25400" tIns="25400" rIns="25400" bIns="25400" rtlCol="0" anchor="t">
            <a:noAutofit/>
          </a:bodyPr>
          <a:lstStyle/>
          <a:p>
            <a:pPr marL="0" indent="0" algn="ctr">
              <a:lnSpc>
                <a:spcPct val="110204"/>
              </a:lnSpc>
              <a:buNone/>
            </a:pPr>
            <a:r>
              <a:rPr lang="en-US" sz="2100" b="1" dirty="0">
                <a:solidFill>
                  <a:srgbClr val="12203F"/>
                </a:solidFill>
                <a:latin typeface="Arial" pitchFamily="34" charset="0"/>
                <a:ea typeface="Arial" pitchFamily="34" charset="-122"/>
                <a:cs typeface="Arial" pitchFamily="34" charset="-120"/>
              </a:rPr>
              <a:t>Evidence compiled against four criteria</a:t>
            </a:r>
            <a:endParaRPr lang="en-US" sz="2100" dirty="0"/>
          </a:p>
        </p:txBody>
      </p:sp>
      <p:sp>
        <p:nvSpPr>
          <p:cNvPr id="18" name="Shape 15"/>
          <p:cNvSpPr/>
          <p:nvPr/>
        </p:nvSpPr>
        <p:spPr>
          <a:xfrm>
            <a:off x="9813687" y="3304232"/>
            <a:ext cx="495300" cy="495300"/>
          </a:xfrm>
          <a:prstGeom prst="ellipse">
            <a:avLst/>
          </a:prstGeom>
          <a:solidFill>
            <a:srgbClr val="00286E"/>
          </a:solidFill>
          <a:ln/>
        </p:spPr>
      </p:sp>
      <p:sp>
        <p:nvSpPr>
          <p:cNvPr id="19" name="Text 16"/>
          <p:cNvSpPr/>
          <p:nvPr/>
        </p:nvSpPr>
        <p:spPr>
          <a:xfrm>
            <a:off x="9737487" y="3293963"/>
            <a:ext cx="571500" cy="533400"/>
          </a:xfrm>
          <a:prstGeom prst="rect">
            <a:avLst/>
          </a:prstGeom>
          <a:noFill/>
          <a:ln/>
        </p:spPr>
        <p:txBody>
          <a:bodyPr wrap="square" lIns="25400" tIns="25400" rIns="25400" bIns="25400" rtlCol="0" anchor="ctr">
            <a:normAutofit/>
          </a:bodyPr>
          <a:lstStyle/>
          <a:p>
            <a:pPr marL="0" indent="0" algn="ctr">
              <a:buNone/>
            </a:pPr>
            <a:r>
              <a:rPr lang="en-US" sz="2592" b="1" dirty="0">
                <a:solidFill>
                  <a:srgbClr val="FFFFFF"/>
                </a:solidFill>
                <a:latin typeface="Arial" pitchFamily="34" charset="0"/>
                <a:ea typeface="Arial" pitchFamily="34" charset="-122"/>
                <a:cs typeface="Arial" pitchFamily="34" charset="-120"/>
              </a:rPr>
              <a:t>4</a:t>
            </a:r>
            <a:endParaRPr lang="en-US" sz="2592" dirty="0"/>
          </a:p>
        </p:txBody>
      </p:sp>
      <p:sp>
        <p:nvSpPr>
          <p:cNvPr id="20" name="Text 17"/>
          <p:cNvSpPr/>
          <p:nvPr/>
        </p:nvSpPr>
        <p:spPr>
          <a:xfrm>
            <a:off x="9181437" y="3970808"/>
            <a:ext cx="2214504" cy="723900"/>
          </a:xfrm>
          <a:prstGeom prst="rect">
            <a:avLst/>
          </a:prstGeom>
          <a:noFill/>
          <a:ln/>
        </p:spPr>
        <p:txBody>
          <a:bodyPr wrap="square" lIns="25400" tIns="25400" rIns="25400" bIns="25400" rtlCol="0" anchor="t">
            <a:noAutofit/>
          </a:bodyPr>
          <a:lstStyle/>
          <a:p>
            <a:pPr marL="0" indent="0" algn="ctr">
              <a:lnSpc>
                <a:spcPct val="110204"/>
              </a:lnSpc>
              <a:buNone/>
            </a:pPr>
            <a:r>
              <a:rPr lang="en-US" sz="2100" b="1" dirty="0">
                <a:solidFill>
                  <a:srgbClr val="12203F"/>
                </a:solidFill>
                <a:latin typeface="Arial" pitchFamily="34" charset="0"/>
                <a:ea typeface="Arial" pitchFamily="34" charset="-122"/>
                <a:cs typeface="Arial" pitchFamily="34" charset="-120"/>
              </a:rPr>
              <a:t>Drafts presented in ACQF peer forums</a:t>
            </a:r>
            <a:endParaRPr lang="en-US" sz="2100" dirty="0"/>
          </a:p>
        </p:txBody>
      </p:sp>
      <p:sp>
        <p:nvSpPr>
          <p:cNvPr id="21" name="Shape 18"/>
          <p:cNvSpPr/>
          <p:nvPr/>
        </p:nvSpPr>
        <p:spPr>
          <a:xfrm>
            <a:off x="13001130" y="3332063"/>
            <a:ext cx="495300" cy="495300"/>
          </a:xfrm>
          <a:prstGeom prst="ellipse">
            <a:avLst/>
          </a:prstGeom>
          <a:solidFill>
            <a:srgbClr val="00286E"/>
          </a:solidFill>
          <a:ln/>
        </p:spPr>
      </p:sp>
      <p:sp>
        <p:nvSpPr>
          <p:cNvPr id="22" name="Text 19"/>
          <p:cNvSpPr/>
          <p:nvPr/>
        </p:nvSpPr>
        <p:spPr>
          <a:xfrm>
            <a:off x="12963030" y="3332063"/>
            <a:ext cx="571500" cy="533400"/>
          </a:xfrm>
          <a:prstGeom prst="rect">
            <a:avLst/>
          </a:prstGeom>
          <a:noFill/>
          <a:ln/>
        </p:spPr>
        <p:txBody>
          <a:bodyPr wrap="square" lIns="25400" tIns="25400" rIns="25400" bIns="25400" rtlCol="0" anchor="ctr">
            <a:normAutofit/>
          </a:bodyPr>
          <a:lstStyle/>
          <a:p>
            <a:pPr marL="0" indent="0" algn="ctr">
              <a:buNone/>
            </a:pPr>
            <a:r>
              <a:rPr lang="en-US" sz="2592" b="1" dirty="0">
                <a:solidFill>
                  <a:srgbClr val="FFFFFF"/>
                </a:solidFill>
                <a:latin typeface="Arial" pitchFamily="34" charset="0"/>
                <a:ea typeface="Arial" pitchFamily="34" charset="-122"/>
                <a:cs typeface="Arial" pitchFamily="34" charset="-120"/>
              </a:rPr>
              <a:t>5</a:t>
            </a:r>
            <a:endParaRPr lang="en-US" sz="2592" dirty="0"/>
          </a:p>
        </p:txBody>
      </p:sp>
      <p:sp>
        <p:nvSpPr>
          <p:cNvPr id="23" name="Text 20"/>
          <p:cNvSpPr/>
          <p:nvPr/>
        </p:nvSpPr>
        <p:spPr>
          <a:xfrm>
            <a:off x="11917990" y="3960713"/>
            <a:ext cx="2661677" cy="723900"/>
          </a:xfrm>
          <a:prstGeom prst="rect">
            <a:avLst/>
          </a:prstGeom>
          <a:noFill/>
          <a:ln/>
        </p:spPr>
        <p:txBody>
          <a:bodyPr wrap="square" lIns="25400" tIns="25400" rIns="25400" bIns="25400" rtlCol="0" anchor="t">
            <a:normAutofit fontScale="92500"/>
          </a:bodyPr>
          <a:lstStyle/>
          <a:p>
            <a:pPr marL="0" indent="0" algn="ctr">
              <a:lnSpc>
                <a:spcPct val="110204"/>
              </a:lnSpc>
              <a:buNone/>
            </a:pPr>
            <a:r>
              <a:rPr lang="en-US" sz="2160" b="1" dirty="0">
                <a:solidFill>
                  <a:srgbClr val="12203F"/>
                </a:solidFill>
                <a:latin typeface="Arial" pitchFamily="34" charset="0"/>
                <a:ea typeface="Arial" pitchFamily="34" charset="-122"/>
                <a:cs typeface="Arial" pitchFamily="34" charset="-120"/>
              </a:rPr>
              <a:t>National stakeholder validation</a:t>
            </a:r>
            <a:endParaRPr lang="en-US" sz="2160" dirty="0"/>
          </a:p>
        </p:txBody>
      </p:sp>
      <p:sp>
        <p:nvSpPr>
          <p:cNvPr id="24" name="Shape 21"/>
          <p:cNvSpPr/>
          <p:nvPr/>
        </p:nvSpPr>
        <p:spPr>
          <a:xfrm>
            <a:off x="15737681" y="3332063"/>
            <a:ext cx="495300" cy="495300"/>
          </a:xfrm>
          <a:prstGeom prst="ellipse">
            <a:avLst/>
          </a:prstGeom>
          <a:solidFill>
            <a:srgbClr val="D3993F"/>
          </a:solidFill>
          <a:ln/>
        </p:spPr>
      </p:sp>
      <p:sp>
        <p:nvSpPr>
          <p:cNvPr id="25" name="Text 22"/>
          <p:cNvSpPr/>
          <p:nvPr/>
        </p:nvSpPr>
        <p:spPr>
          <a:xfrm>
            <a:off x="15699581" y="3332063"/>
            <a:ext cx="571500" cy="533400"/>
          </a:xfrm>
          <a:prstGeom prst="rect">
            <a:avLst/>
          </a:prstGeom>
          <a:noFill/>
          <a:ln/>
        </p:spPr>
        <p:txBody>
          <a:bodyPr wrap="square" lIns="25400" tIns="25400" rIns="25400" bIns="25400" rtlCol="0" anchor="ctr">
            <a:normAutofit/>
          </a:bodyPr>
          <a:lstStyle/>
          <a:p>
            <a:pPr marL="0" indent="0" algn="ctr">
              <a:buNone/>
            </a:pPr>
            <a:r>
              <a:rPr lang="en-US" sz="2592" b="1" dirty="0">
                <a:solidFill>
                  <a:srgbClr val="FFFFFF"/>
                </a:solidFill>
                <a:latin typeface="Arial" pitchFamily="34" charset="0"/>
                <a:ea typeface="Arial" pitchFamily="34" charset="-122"/>
                <a:cs typeface="Arial" pitchFamily="34" charset="-120"/>
              </a:rPr>
              <a:t>6</a:t>
            </a:r>
            <a:endParaRPr lang="en-US" sz="2592" dirty="0"/>
          </a:p>
        </p:txBody>
      </p:sp>
      <p:sp>
        <p:nvSpPr>
          <p:cNvPr id="26" name="Text 23"/>
          <p:cNvSpPr/>
          <p:nvPr/>
        </p:nvSpPr>
        <p:spPr>
          <a:xfrm>
            <a:off x="14654543" y="3960713"/>
            <a:ext cx="2661677" cy="1066800"/>
          </a:xfrm>
          <a:prstGeom prst="rect">
            <a:avLst/>
          </a:prstGeom>
          <a:noFill/>
          <a:ln/>
        </p:spPr>
        <p:txBody>
          <a:bodyPr wrap="square" lIns="25400" tIns="25400" rIns="25400" bIns="25400" rtlCol="0" anchor="t">
            <a:normAutofit lnSpcReduction="10000"/>
          </a:bodyPr>
          <a:lstStyle/>
          <a:p>
            <a:pPr marL="0" indent="0" algn="ctr">
              <a:lnSpc>
                <a:spcPct val="110204"/>
              </a:lnSpc>
              <a:buNone/>
            </a:pPr>
            <a:r>
              <a:rPr lang="en-US" sz="2160" b="1" dirty="0">
                <a:solidFill>
                  <a:srgbClr val="12203F"/>
                </a:solidFill>
                <a:latin typeface="Arial" pitchFamily="34" charset="0"/>
                <a:ea typeface="Arial" pitchFamily="34" charset="-122"/>
                <a:cs typeface="Arial" pitchFamily="34" charset="-120"/>
              </a:rPr>
              <a:t>Finalisation, submission and implementation</a:t>
            </a:r>
            <a:endParaRPr lang="en-US" sz="2160" dirty="0"/>
          </a:p>
        </p:txBody>
      </p:sp>
      <p:sp>
        <p:nvSpPr>
          <p:cNvPr id="27" name="Shape 24"/>
          <p:cNvSpPr/>
          <p:nvPr/>
        </p:nvSpPr>
        <p:spPr>
          <a:xfrm>
            <a:off x="934343" y="5656163"/>
            <a:ext cx="3976192" cy="3009106"/>
          </a:xfrm>
          <a:prstGeom prst="rect">
            <a:avLst/>
          </a:prstGeom>
          <a:solidFill>
            <a:srgbClr val="F4F6FA"/>
          </a:solidFill>
          <a:ln/>
        </p:spPr>
      </p:sp>
      <p:sp>
        <p:nvSpPr>
          <p:cNvPr id="28" name="Text 25"/>
          <p:cNvSpPr/>
          <p:nvPr/>
        </p:nvSpPr>
        <p:spPr>
          <a:xfrm>
            <a:off x="1143893" y="5846663"/>
            <a:ext cx="3912801"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TRC mandate</a:t>
            </a:r>
            <a:endParaRPr lang="en-US" sz="2268" dirty="0"/>
          </a:p>
        </p:txBody>
      </p:sp>
      <p:sp>
        <p:nvSpPr>
          <p:cNvPr id="29" name="Text 26"/>
          <p:cNvSpPr/>
          <p:nvPr/>
        </p:nvSpPr>
        <p:spPr>
          <a:xfrm>
            <a:off x="1143893" y="6253064"/>
            <a:ext cx="3663804" cy="1519238"/>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Coordinate referencing; map KNQF descriptors to ACQF; compile evidence; draft and review the report.</a:t>
            </a:r>
            <a:endParaRPr lang="en-US" sz="2160" dirty="0"/>
          </a:p>
        </p:txBody>
      </p:sp>
      <p:sp>
        <p:nvSpPr>
          <p:cNvPr id="30" name="Shape 27"/>
          <p:cNvSpPr/>
          <p:nvPr/>
        </p:nvSpPr>
        <p:spPr>
          <a:xfrm>
            <a:off x="5081985" y="5656163"/>
            <a:ext cx="3976291" cy="3009106"/>
          </a:xfrm>
          <a:prstGeom prst="rect">
            <a:avLst/>
          </a:prstGeom>
          <a:solidFill>
            <a:srgbClr val="F4F6FA"/>
          </a:solidFill>
          <a:ln/>
        </p:spPr>
      </p:sp>
      <p:sp>
        <p:nvSpPr>
          <p:cNvPr id="31" name="Text 28"/>
          <p:cNvSpPr/>
          <p:nvPr/>
        </p:nvSpPr>
        <p:spPr>
          <a:xfrm>
            <a:off x="5291535" y="5846663"/>
            <a:ext cx="3912910"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Stakeholder base</a:t>
            </a:r>
            <a:endParaRPr lang="en-US" sz="2268" dirty="0"/>
          </a:p>
        </p:txBody>
      </p:sp>
      <p:sp>
        <p:nvSpPr>
          <p:cNvPr id="32" name="Text 29"/>
          <p:cNvSpPr/>
          <p:nvPr/>
        </p:nvSpPr>
        <p:spPr>
          <a:xfrm>
            <a:off x="5291535" y="6253064"/>
            <a:ext cx="3663906" cy="1519238"/>
          </a:xfrm>
          <a:prstGeom prst="rect">
            <a:avLst/>
          </a:prstGeom>
          <a:noFill/>
          <a:ln/>
        </p:spPr>
        <p:txBody>
          <a:bodyPr wrap="square" lIns="25400" tIns="25400" rIns="25400" bIns="25400" rtlCol="0" anchor="t">
            <a:normAutofit fontScale="925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Ministry of Education, regulators, QABs, professional bodies, industry, development partners and technical experts.</a:t>
            </a:r>
            <a:endParaRPr lang="en-US" sz="2160" dirty="0"/>
          </a:p>
        </p:txBody>
      </p:sp>
      <p:sp>
        <p:nvSpPr>
          <p:cNvPr id="33" name="Shape 30"/>
          <p:cNvSpPr/>
          <p:nvPr/>
        </p:nvSpPr>
        <p:spPr>
          <a:xfrm>
            <a:off x="9229725" y="5656163"/>
            <a:ext cx="3976192" cy="3009106"/>
          </a:xfrm>
          <a:prstGeom prst="rect">
            <a:avLst/>
          </a:prstGeom>
          <a:solidFill>
            <a:srgbClr val="F4F6FA"/>
          </a:solidFill>
          <a:ln/>
        </p:spPr>
      </p:sp>
      <p:sp>
        <p:nvSpPr>
          <p:cNvPr id="34" name="Text 31"/>
          <p:cNvSpPr/>
          <p:nvPr/>
        </p:nvSpPr>
        <p:spPr>
          <a:xfrm>
            <a:off x="9439275" y="5846663"/>
            <a:ext cx="3912801"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Peer learning</a:t>
            </a:r>
            <a:endParaRPr lang="en-US" sz="2268" dirty="0"/>
          </a:p>
        </p:txBody>
      </p:sp>
      <p:sp>
        <p:nvSpPr>
          <p:cNvPr id="35" name="Text 32"/>
          <p:cNvSpPr/>
          <p:nvPr/>
        </p:nvSpPr>
        <p:spPr>
          <a:xfrm>
            <a:off x="9439275" y="6253064"/>
            <a:ext cx="3663804" cy="1519238"/>
          </a:xfrm>
          <a:prstGeom prst="rect">
            <a:avLst/>
          </a:prstGeom>
          <a:noFill/>
          <a:ln/>
        </p:spPr>
        <p:txBody>
          <a:bodyPr wrap="square" lIns="25400" tIns="25400" rIns="25400" bIns="25400" rtlCol="0" anchor="t">
            <a:normAutofit fontScale="925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ACQF webinars, Cluster engagement and forums in Luanda, Nairobi and Seychelles informed revisions.</a:t>
            </a:r>
            <a:endParaRPr lang="en-US" sz="2160" dirty="0"/>
          </a:p>
        </p:txBody>
      </p:sp>
      <p:sp>
        <p:nvSpPr>
          <p:cNvPr id="36" name="Shape 33"/>
          <p:cNvSpPr/>
          <p:nvPr/>
        </p:nvSpPr>
        <p:spPr>
          <a:xfrm>
            <a:off x="13377367" y="5656163"/>
            <a:ext cx="3976291" cy="3009106"/>
          </a:xfrm>
          <a:prstGeom prst="rect">
            <a:avLst/>
          </a:prstGeom>
          <a:solidFill>
            <a:srgbClr val="F4F6FA"/>
          </a:solidFill>
          <a:ln/>
        </p:spPr>
      </p:sp>
      <p:sp>
        <p:nvSpPr>
          <p:cNvPr id="37" name="Text 34"/>
          <p:cNvSpPr/>
          <p:nvPr/>
        </p:nvSpPr>
        <p:spPr>
          <a:xfrm>
            <a:off x="13586917" y="5846663"/>
            <a:ext cx="3912910"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Validation focus</a:t>
            </a:r>
            <a:endParaRPr lang="en-US" sz="2268" dirty="0"/>
          </a:p>
        </p:txBody>
      </p:sp>
      <p:sp>
        <p:nvSpPr>
          <p:cNvPr id="38" name="Text 35"/>
          <p:cNvSpPr/>
          <p:nvPr/>
        </p:nvSpPr>
        <p:spPr>
          <a:xfrm>
            <a:off x="13586917" y="6253064"/>
            <a:ext cx="3663906" cy="2259806"/>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Strengthened legislation references, QA evidence, NQD evidence, level correspondence and implementation arrangements.</a:t>
            </a:r>
            <a:endParaRPr lang="en-US" sz="2160" dirty="0"/>
          </a:p>
        </p:txBody>
      </p:sp>
      <p:sp>
        <p:nvSpPr>
          <p:cNvPr id="39" name="Shape 36"/>
          <p:cNvSpPr/>
          <p:nvPr/>
        </p:nvSpPr>
        <p:spPr>
          <a:xfrm>
            <a:off x="934343" y="8893175"/>
            <a:ext cx="16419314" cy="812800"/>
          </a:xfrm>
          <a:prstGeom prst="rect">
            <a:avLst/>
          </a:prstGeom>
          <a:solidFill>
            <a:srgbClr val="F7EFE1"/>
          </a:solidFill>
          <a:ln/>
        </p:spPr>
      </p:sp>
      <p:sp>
        <p:nvSpPr>
          <p:cNvPr id="40" name="Shape 37"/>
          <p:cNvSpPr/>
          <p:nvPr/>
        </p:nvSpPr>
        <p:spPr>
          <a:xfrm>
            <a:off x="934343" y="8893175"/>
            <a:ext cx="44450" cy="812800"/>
          </a:xfrm>
          <a:prstGeom prst="rect">
            <a:avLst/>
          </a:prstGeom>
          <a:solidFill>
            <a:srgbClr val="D3993F"/>
          </a:solidFill>
          <a:ln/>
        </p:spPr>
      </p:sp>
      <p:sp>
        <p:nvSpPr>
          <p:cNvPr id="41" name="Text 38"/>
          <p:cNvSpPr/>
          <p:nvPr/>
        </p:nvSpPr>
        <p:spPr>
          <a:xfrm>
            <a:off x="1226443" y="9064625"/>
            <a:ext cx="16372143" cy="508000"/>
          </a:xfrm>
          <a:prstGeom prst="rect">
            <a:avLst/>
          </a:prstGeom>
          <a:noFill/>
          <a:ln/>
        </p:spPr>
        <p:txBody>
          <a:bodyPr wrap="square" lIns="25400" tIns="25400" rIns="25400" bIns="25400" rtlCol="0" anchor="t">
            <a:normAutofit/>
          </a:bodyPr>
          <a:lstStyle/>
          <a:p>
            <a:pPr marL="0" indent="0" algn="l">
              <a:buNone/>
            </a:pPr>
            <a:r>
              <a:rPr lang="en-US" sz="2592" dirty="0">
                <a:solidFill>
                  <a:srgbClr val="5A4A2C"/>
                </a:solidFill>
                <a:latin typeface="Arial" pitchFamily="34" charset="0"/>
                <a:ea typeface="Arial" pitchFamily="34" charset="-122"/>
                <a:cs typeface="Arial" pitchFamily="34" charset="-120"/>
              </a:rPr>
              <a:t>Kenya is presenting a nationally owned and continentally peer-informed referencing report.</a:t>
            </a:r>
            <a:endParaRPr lang="en-US" sz="2592" dirty="0"/>
          </a:p>
        </p:txBody>
      </p:sp>
      <p:sp>
        <p:nvSpPr>
          <p:cNvPr id="42" name="Shape 39"/>
          <p:cNvSpPr/>
          <p:nvPr/>
        </p:nvSpPr>
        <p:spPr>
          <a:xfrm>
            <a:off x="0" y="10077450"/>
            <a:ext cx="18288000" cy="57150"/>
          </a:xfrm>
          <a:prstGeom prst="rect">
            <a:avLst/>
          </a:prstGeom>
          <a:solidFill>
            <a:srgbClr val="000000"/>
          </a:solidFill>
          <a:ln/>
        </p:spPr>
      </p:sp>
      <p:sp>
        <p:nvSpPr>
          <p:cNvPr id="43" name="Shape 40"/>
          <p:cNvSpPr/>
          <p:nvPr/>
        </p:nvSpPr>
        <p:spPr>
          <a:xfrm>
            <a:off x="0" y="10134600"/>
            <a:ext cx="18288000" cy="19050"/>
          </a:xfrm>
          <a:prstGeom prst="rect">
            <a:avLst/>
          </a:prstGeom>
          <a:solidFill>
            <a:srgbClr val="FFFFFF"/>
          </a:solidFill>
          <a:ln/>
        </p:spPr>
      </p:sp>
      <p:sp>
        <p:nvSpPr>
          <p:cNvPr id="44" name="Shape 41"/>
          <p:cNvSpPr/>
          <p:nvPr/>
        </p:nvSpPr>
        <p:spPr>
          <a:xfrm>
            <a:off x="0" y="10153650"/>
            <a:ext cx="18288000" cy="57150"/>
          </a:xfrm>
          <a:prstGeom prst="rect">
            <a:avLst/>
          </a:prstGeom>
          <a:solidFill>
            <a:srgbClr val="BB1E10"/>
          </a:solidFill>
          <a:ln/>
        </p:spPr>
      </p:sp>
      <p:sp>
        <p:nvSpPr>
          <p:cNvPr id="45" name="Shape 42"/>
          <p:cNvSpPr/>
          <p:nvPr/>
        </p:nvSpPr>
        <p:spPr>
          <a:xfrm>
            <a:off x="0" y="10210800"/>
            <a:ext cx="18288000" cy="19050"/>
          </a:xfrm>
          <a:prstGeom prst="rect">
            <a:avLst/>
          </a:prstGeom>
          <a:solidFill>
            <a:srgbClr val="FFFFFF"/>
          </a:solidFill>
          <a:ln/>
        </p:spPr>
      </p:sp>
      <p:sp>
        <p:nvSpPr>
          <p:cNvPr id="46" name="Shape 43"/>
          <p:cNvSpPr/>
          <p:nvPr/>
        </p:nvSpPr>
        <p:spPr>
          <a:xfrm>
            <a:off x="0" y="10229850"/>
            <a:ext cx="18288000" cy="57150"/>
          </a:xfrm>
          <a:prstGeom prst="rect">
            <a:avLst/>
          </a:prstGeom>
          <a:solidFill>
            <a:srgbClr val="006B3F"/>
          </a:solidFill>
          <a:ln/>
        </p:spPr>
      </p:sp>
      <p:pic>
        <p:nvPicPr>
          <p:cNvPr id="47" name="Image 1" descr="preencoded.png"/>
          <p:cNvPicPr>
            <a:picLocks noChangeAspect="1"/>
          </p:cNvPicPr>
          <p:nvPr/>
        </p:nvPicPr>
        <p:blipFill>
          <a:blip r:embed="rId3"/>
          <a:stretch>
            <a:fillRect/>
          </a:stretch>
        </p:blipFill>
        <p:spPr>
          <a:xfrm>
            <a:off x="15081745" y="9304103"/>
            <a:ext cx="2825255" cy="768152"/>
          </a:xfrm>
          <a:prstGeom prst="rect">
            <a:avLst/>
          </a:prstGeom>
        </p:spPr>
      </p:pic>
      <p:sp>
        <p:nvSpPr>
          <p:cNvPr id="48" name="Half Frame 47">
            <a:extLst>
              <a:ext uri="{FF2B5EF4-FFF2-40B4-BE49-F238E27FC236}">
                <a16:creationId xmlns:a16="http://schemas.microsoft.com/office/drawing/2014/main" id="{1A828789-6F04-3948-0AFF-B3DD9E2999D9}"/>
              </a:ext>
            </a:extLst>
          </p:cNvPr>
          <p:cNvSpPr/>
          <p:nvPr/>
        </p:nvSpPr>
        <p:spPr>
          <a:xfrm rot="8238376">
            <a:off x="3643391" y="3646913"/>
            <a:ext cx="362804" cy="391011"/>
          </a:xfrm>
          <a:prstGeom prst="halfFrame">
            <a:avLst/>
          </a:prstGeom>
          <a:solidFill>
            <a:schemeClr val="accent1">
              <a:lumMod val="20000"/>
              <a:lumOff val="8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0" name="Half Frame 49">
            <a:extLst>
              <a:ext uri="{FF2B5EF4-FFF2-40B4-BE49-F238E27FC236}">
                <a16:creationId xmlns:a16="http://schemas.microsoft.com/office/drawing/2014/main" id="{DE71B735-77F2-3ABB-1304-6C6F393055D1}"/>
              </a:ext>
            </a:extLst>
          </p:cNvPr>
          <p:cNvSpPr/>
          <p:nvPr/>
        </p:nvSpPr>
        <p:spPr>
          <a:xfrm rot="8238376">
            <a:off x="5789721" y="3618376"/>
            <a:ext cx="362804" cy="391011"/>
          </a:xfrm>
          <a:prstGeom prst="halfFrame">
            <a:avLst/>
          </a:prstGeom>
          <a:solidFill>
            <a:schemeClr val="accent1">
              <a:lumMod val="20000"/>
              <a:lumOff val="8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2" name="Half Frame 51">
            <a:extLst>
              <a:ext uri="{FF2B5EF4-FFF2-40B4-BE49-F238E27FC236}">
                <a16:creationId xmlns:a16="http://schemas.microsoft.com/office/drawing/2014/main" id="{16C7DA1C-42D3-D125-BE59-EAE7A9A5CAFB}"/>
              </a:ext>
            </a:extLst>
          </p:cNvPr>
          <p:cNvSpPr/>
          <p:nvPr/>
        </p:nvSpPr>
        <p:spPr>
          <a:xfrm rot="8238376">
            <a:off x="8583348" y="3616874"/>
            <a:ext cx="362804" cy="391011"/>
          </a:xfrm>
          <a:prstGeom prst="halfFrame">
            <a:avLst/>
          </a:prstGeom>
          <a:solidFill>
            <a:schemeClr val="accent1">
              <a:lumMod val="20000"/>
              <a:lumOff val="8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4" name="Half Frame 53">
            <a:extLst>
              <a:ext uri="{FF2B5EF4-FFF2-40B4-BE49-F238E27FC236}">
                <a16:creationId xmlns:a16="http://schemas.microsoft.com/office/drawing/2014/main" id="{1E2B05EB-1705-25E8-4603-08C135D63BAB}"/>
              </a:ext>
            </a:extLst>
          </p:cNvPr>
          <p:cNvSpPr/>
          <p:nvPr/>
        </p:nvSpPr>
        <p:spPr>
          <a:xfrm rot="8238376">
            <a:off x="14504912" y="3612808"/>
            <a:ext cx="362804" cy="391011"/>
          </a:xfrm>
          <a:prstGeom prst="halfFrame">
            <a:avLst/>
          </a:prstGeom>
          <a:solidFill>
            <a:schemeClr val="accent1">
              <a:lumMod val="20000"/>
              <a:lumOff val="8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64" name="Shape 0">
            <a:extLst>
              <a:ext uri="{FF2B5EF4-FFF2-40B4-BE49-F238E27FC236}">
                <a16:creationId xmlns:a16="http://schemas.microsoft.com/office/drawing/2014/main" id="{6E72AFDF-D396-11D3-BE71-377CB2CDB459}"/>
              </a:ext>
            </a:extLst>
          </p:cNvPr>
          <p:cNvSpPr/>
          <p:nvPr/>
        </p:nvSpPr>
        <p:spPr>
          <a:xfrm>
            <a:off x="934343" y="726678"/>
            <a:ext cx="571500" cy="571500"/>
          </a:xfrm>
          <a:prstGeom prst="rect">
            <a:avLst/>
          </a:prstGeom>
          <a:solidFill>
            <a:srgbClr val="00286E"/>
          </a:solidFill>
          <a:ln/>
        </p:spPr>
      </p:sp>
      <p:sp>
        <p:nvSpPr>
          <p:cNvPr id="56" name="Half Frame 55">
            <a:extLst>
              <a:ext uri="{FF2B5EF4-FFF2-40B4-BE49-F238E27FC236}">
                <a16:creationId xmlns:a16="http://schemas.microsoft.com/office/drawing/2014/main" id="{CBCC4B4C-6539-6CC6-64CB-32B73EFAB8EB}"/>
              </a:ext>
            </a:extLst>
          </p:cNvPr>
          <p:cNvSpPr/>
          <p:nvPr/>
        </p:nvSpPr>
        <p:spPr>
          <a:xfrm rot="8238376">
            <a:off x="11592785" y="3643261"/>
            <a:ext cx="362804" cy="391011"/>
          </a:xfrm>
          <a:prstGeom prst="halfFrame">
            <a:avLst/>
          </a:prstGeom>
          <a:solidFill>
            <a:schemeClr val="accent1">
              <a:lumMod val="20000"/>
              <a:lumOff val="8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1" name="Text 1">
            <a:extLst>
              <a:ext uri="{FF2B5EF4-FFF2-40B4-BE49-F238E27FC236}">
                <a16:creationId xmlns:a16="http://schemas.microsoft.com/office/drawing/2014/main" id="{4ADA9990-2265-559C-B044-17FAF8359827}"/>
              </a:ext>
            </a:extLst>
          </p:cNvPr>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02</a:t>
            </a:r>
            <a:endParaRPr lang="en-US" sz="3024" dirty="0"/>
          </a:p>
        </p:txBody>
      </p:sp>
      <p:sp>
        <p:nvSpPr>
          <p:cNvPr id="55" name="Text 2">
            <a:extLst>
              <a:ext uri="{FF2B5EF4-FFF2-40B4-BE49-F238E27FC236}">
                <a16:creationId xmlns:a16="http://schemas.microsoft.com/office/drawing/2014/main" id="{D1EDEAC9-90EF-5C84-E268-08E9852B054F}"/>
              </a:ext>
            </a:extLst>
          </p:cNvPr>
          <p:cNvSpPr/>
          <p:nvPr/>
        </p:nvSpPr>
        <p:spPr>
          <a:xfrm>
            <a:off x="1715393" y="726678"/>
            <a:ext cx="14456985"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311" dirty="0">
                <a:solidFill>
                  <a:srgbClr val="D3993F"/>
                </a:solidFill>
                <a:latin typeface="Arial" pitchFamily="34" charset="0"/>
                <a:ea typeface="Arial" pitchFamily="34" charset="-122"/>
                <a:cs typeface="Arial" pitchFamily="34" charset="-120"/>
              </a:rPr>
              <a:t>NATIONAL OWNERSHIP AND TECHNICAL CREDIBILITY</a:t>
            </a:r>
            <a:endParaRPr lang="en-US" sz="1944" dirty="0"/>
          </a:p>
        </p:txBody>
      </p:sp>
      <p:sp>
        <p:nvSpPr>
          <p:cNvPr id="58" name="Text 3">
            <a:extLst>
              <a:ext uri="{FF2B5EF4-FFF2-40B4-BE49-F238E27FC236}">
                <a16:creationId xmlns:a16="http://schemas.microsoft.com/office/drawing/2014/main" id="{39DF0153-3E58-B07A-7995-2EC8C40EEDCA}"/>
              </a:ext>
            </a:extLst>
          </p:cNvPr>
          <p:cNvSpPr/>
          <p:nvPr/>
        </p:nvSpPr>
        <p:spPr>
          <a:xfrm>
            <a:off x="1715393" y="1082278"/>
            <a:ext cx="14456985" cy="671810"/>
          </a:xfrm>
          <a:prstGeom prst="rect">
            <a:avLst/>
          </a:prstGeom>
          <a:noFill/>
          <a:ln/>
        </p:spPr>
        <p:txBody>
          <a:bodyPr wrap="square" lIns="25400" tIns="25400" rIns="25400" bIns="25400" rtlCol="0" anchor="t">
            <a:normAutofit lnSpcReduction="10000"/>
          </a:bodyPr>
          <a:lstStyle/>
          <a:p>
            <a:pPr marL="0" indent="0" algn="l">
              <a:lnSpc>
                <a:spcPct val="91552"/>
              </a:lnSpc>
              <a:buNone/>
            </a:pPr>
            <a:r>
              <a:rPr lang="en-US" sz="4752" b="1" dirty="0">
                <a:solidFill>
                  <a:srgbClr val="00286E"/>
                </a:solidFill>
                <a:latin typeface="Arial" pitchFamily="34" charset="0"/>
                <a:ea typeface="Arial" pitchFamily="34" charset="-122"/>
                <a:cs typeface="Arial" pitchFamily="34" charset="-120"/>
              </a:rPr>
              <a:t>How Kenya developed the referencing report</a:t>
            </a:r>
            <a:endParaRPr lang="en-US" sz="4752" dirty="0"/>
          </a:p>
        </p:txBody>
      </p:sp>
      <p:pic>
        <p:nvPicPr>
          <p:cNvPr id="60" name="Image 0" descr="preencoded.png">
            <a:extLst>
              <a:ext uri="{FF2B5EF4-FFF2-40B4-BE49-F238E27FC236}">
                <a16:creationId xmlns:a16="http://schemas.microsoft.com/office/drawing/2014/main" id="{09BDF2C7-5928-E0A8-D82A-7C0D03282F0D}"/>
              </a:ext>
            </a:extLst>
          </p:cNvPr>
          <p:cNvPicPr>
            <a:picLocks noChangeAspect="1"/>
          </p:cNvPicPr>
          <p:nvPr/>
        </p:nvPicPr>
        <p:blipFill>
          <a:blip r:embed="rId4"/>
          <a:stretch>
            <a:fillRect/>
          </a:stretch>
        </p:blipFill>
        <p:spPr>
          <a:xfrm>
            <a:off x="15067657" y="726678"/>
            <a:ext cx="2286000" cy="857250"/>
          </a:xfrm>
          <a:prstGeom prst="rect">
            <a:avLst/>
          </a:prstGeom>
        </p:spPr>
      </p:pic>
      <p:sp>
        <p:nvSpPr>
          <p:cNvPr id="62" name="Shape 4">
            <a:extLst>
              <a:ext uri="{FF2B5EF4-FFF2-40B4-BE49-F238E27FC236}">
                <a16:creationId xmlns:a16="http://schemas.microsoft.com/office/drawing/2014/main" id="{7DC40452-F654-2F2E-286D-3A19922229C5}"/>
              </a:ext>
            </a:extLst>
          </p:cNvPr>
          <p:cNvSpPr/>
          <p:nvPr/>
        </p:nvSpPr>
        <p:spPr>
          <a:xfrm>
            <a:off x="934343" y="1887438"/>
            <a:ext cx="16419314"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8" name="Shape 5"/>
          <p:cNvSpPr/>
          <p:nvPr/>
        </p:nvSpPr>
        <p:spPr>
          <a:xfrm>
            <a:off x="934343" y="2201763"/>
            <a:ext cx="5715000" cy="6011962"/>
          </a:xfrm>
          <a:prstGeom prst="rect">
            <a:avLst/>
          </a:prstGeom>
          <a:ln w="6350">
            <a:solidFill>
              <a:srgbClr val="E4E8F0"/>
            </a:solidFill>
            <a:prstDash val="solid"/>
          </a:ln>
        </p:spPr>
      </p:sp>
      <p:pic>
        <p:nvPicPr>
          <p:cNvPr id="9" name="Image 1" descr="preencoded.png"/>
          <p:cNvPicPr>
            <a:picLocks noChangeAspect="1"/>
          </p:cNvPicPr>
          <p:nvPr/>
        </p:nvPicPr>
        <p:blipFill>
          <a:blip r:embed="rId3"/>
          <a:srcRect l="-1" r="-1"/>
          <a:stretch/>
        </p:blipFill>
        <p:spPr>
          <a:xfrm>
            <a:off x="1074043" y="2711053"/>
            <a:ext cx="5435600" cy="4993382"/>
          </a:xfrm>
          <a:prstGeom prst="rect">
            <a:avLst/>
          </a:prstGeom>
        </p:spPr>
      </p:pic>
      <p:grpSp>
        <p:nvGrpSpPr>
          <p:cNvPr id="43" name="Group 42">
            <a:extLst>
              <a:ext uri="{FF2B5EF4-FFF2-40B4-BE49-F238E27FC236}">
                <a16:creationId xmlns:a16="http://schemas.microsoft.com/office/drawing/2014/main" id="{47124CBE-043D-C6AE-8D83-879CFE47C412}"/>
              </a:ext>
            </a:extLst>
          </p:cNvPr>
          <p:cNvGrpSpPr/>
          <p:nvPr/>
        </p:nvGrpSpPr>
        <p:grpSpPr>
          <a:xfrm>
            <a:off x="6935093" y="2201764"/>
            <a:ext cx="5106799" cy="2448122"/>
            <a:chOff x="6935093" y="2201763"/>
            <a:chExt cx="5117207" cy="2968625"/>
          </a:xfrm>
        </p:grpSpPr>
        <p:sp>
          <p:nvSpPr>
            <p:cNvPr id="10" name="Shape 6"/>
            <p:cNvSpPr/>
            <p:nvPr/>
          </p:nvSpPr>
          <p:spPr>
            <a:xfrm>
              <a:off x="6935093" y="5160863"/>
              <a:ext cx="5114032" cy="9525"/>
            </a:xfrm>
            <a:prstGeom prst="rect">
              <a:avLst/>
            </a:prstGeom>
            <a:solidFill>
              <a:srgbClr val="DFE4EE"/>
            </a:solidFill>
            <a:ln/>
          </p:spPr>
        </p:sp>
        <p:sp>
          <p:nvSpPr>
            <p:cNvPr id="11" name="Shape 7"/>
            <p:cNvSpPr/>
            <p:nvPr/>
          </p:nvSpPr>
          <p:spPr>
            <a:xfrm>
              <a:off x="6935093" y="2201763"/>
              <a:ext cx="5114032" cy="9525"/>
            </a:xfrm>
            <a:prstGeom prst="rect">
              <a:avLst/>
            </a:prstGeom>
            <a:solidFill>
              <a:srgbClr val="DFE4EE"/>
            </a:solidFill>
            <a:ln/>
          </p:spPr>
        </p:sp>
        <p:sp>
          <p:nvSpPr>
            <p:cNvPr id="12" name="Shape 8"/>
            <p:cNvSpPr/>
            <p:nvPr/>
          </p:nvSpPr>
          <p:spPr>
            <a:xfrm>
              <a:off x="6935093" y="2201763"/>
              <a:ext cx="44450" cy="2965450"/>
            </a:xfrm>
            <a:prstGeom prst="rect">
              <a:avLst/>
            </a:prstGeom>
            <a:solidFill>
              <a:srgbClr val="00286E"/>
            </a:solidFill>
            <a:ln/>
          </p:spPr>
        </p:sp>
        <p:sp>
          <p:nvSpPr>
            <p:cNvPr id="13" name="Shape 9"/>
            <p:cNvSpPr/>
            <p:nvPr/>
          </p:nvSpPr>
          <p:spPr>
            <a:xfrm>
              <a:off x="12042775" y="2201763"/>
              <a:ext cx="9525" cy="2965450"/>
            </a:xfrm>
            <a:prstGeom prst="rect">
              <a:avLst/>
            </a:prstGeom>
            <a:solidFill>
              <a:srgbClr val="DFE4EE"/>
            </a:solidFill>
            <a:ln/>
          </p:spPr>
        </p:sp>
      </p:grpSp>
      <p:sp>
        <p:nvSpPr>
          <p:cNvPr id="14" name="Text 10"/>
          <p:cNvSpPr/>
          <p:nvPr/>
        </p:nvSpPr>
        <p:spPr>
          <a:xfrm>
            <a:off x="7160888" y="2280108"/>
            <a:ext cx="4857085" cy="482600"/>
          </a:xfrm>
          <a:prstGeom prst="rect">
            <a:avLst/>
          </a:prstGeom>
          <a:noFill/>
          <a:ln/>
        </p:spPr>
        <p:txBody>
          <a:bodyPr wrap="square" lIns="25400" tIns="25400" rIns="25400" bIns="25400" rtlCol="0" anchor="t">
            <a:normAutofit lnSpcReduction="10000"/>
          </a:bodyPr>
          <a:lstStyle/>
          <a:p>
            <a:pPr marL="0" indent="0" algn="l">
              <a:buNone/>
            </a:pPr>
            <a:r>
              <a:rPr lang="en-US" sz="3024" b="1" dirty="0">
                <a:solidFill>
                  <a:srgbClr val="00286E"/>
                </a:solidFill>
                <a:latin typeface="Arial" pitchFamily="34" charset="0"/>
                <a:ea typeface="Arial" pitchFamily="34" charset="-122"/>
                <a:cs typeface="Arial" pitchFamily="34" charset="-120"/>
              </a:rPr>
              <a:t>For learners</a:t>
            </a:r>
            <a:endParaRPr lang="en-US" sz="3024" dirty="0"/>
          </a:p>
        </p:txBody>
      </p:sp>
      <p:sp>
        <p:nvSpPr>
          <p:cNvPr id="15" name="Text 11"/>
          <p:cNvSpPr/>
          <p:nvPr/>
        </p:nvSpPr>
        <p:spPr>
          <a:xfrm>
            <a:off x="7116684" y="2691704"/>
            <a:ext cx="4734707" cy="1958181"/>
          </a:xfrm>
          <a:prstGeom prst="rect">
            <a:avLst/>
          </a:prstGeom>
          <a:noFill/>
          <a:ln/>
        </p:spPr>
        <p:txBody>
          <a:bodyPr wrap="square" lIns="25400" tIns="25400" rIns="25400" bIns="25400" rtlCol="0" anchor="t">
            <a:normAutofit lnSpcReduction="10000"/>
          </a:bodyPr>
          <a:lstStyle/>
          <a:p>
            <a:pPr marL="0" indent="0" algn="l">
              <a:lnSpc>
                <a:spcPct val="121935"/>
              </a:lnSpc>
              <a:buNone/>
            </a:pPr>
            <a:r>
              <a:rPr lang="en-US" sz="2700" dirty="0">
                <a:solidFill>
                  <a:srgbClr val="5B6577"/>
                </a:solidFill>
                <a:latin typeface="Arial" pitchFamily="34" charset="0"/>
                <a:ea typeface="Arial" pitchFamily="34" charset="-122"/>
                <a:cs typeface="Arial" pitchFamily="34" charset="-120"/>
              </a:rPr>
              <a:t>Clearer progression, mobility and recognition of learning across institutions, pathways and borders.</a:t>
            </a:r>
            <a:endParaRPr lang="en-US" sz="2700" dirty="0"/>
          </a:p>
        </p:txBody>
      </p:sp>
      <p:grpSp>
        <p:nvGrpSpPr>
          <p:cNvPr id="44" name="Group 43">
            <a:extLst>
              <a:ext uri="{FF2B5EF4-FFF2-40B4-BE49-F238E27FC236}">
                <a16:creationId xmlns:a16="http://schemas.microsoft.com/office/drawing/2014/main" id="{1DCF0E47-0DE5-41E2-61CC-4A3E6A8877AC}"/>
              </a:ext>
            </a:extLst>
          </p:cNvPr>
          <p:cNvGrpSpPr/>
          <p:nvPr/>
        </p:nvGrpSpPr>
        <p:grpSpPr>
          <a:xfrm>
            <a:off x="12239625" y="2167246"/>
            <a:ext cx="4973786" cy="2482640"/>
            <a:chOff x="12239625" y="2167245"/>
            <a:chExt cx="5117207" cy="2968625"/>
          </a:xfrm>
        </p:grpSpPr>
        <p:sp>
          <p:nvSpPr>
            <p:cNvPr id="16" name="Shape 12"/>
            <p:cNvSpPr/>
            <p:nvPr/>
          </p:nvSpPr>
          <p:spPr>
            <a:xfrm>
              <a:off x="12239625" y="5126345"/>
              <a:ext cx="5114032" cy="9525"/>
            </a:xfrm>
            <a:prstGeom prst="rect">
              <a:avLst/>
            </a:prstGeom>
            <a:solidFill>
              <a:srgbClr val="DFE4EE"/>
            </a:solidFill>
            <a:ln/>
          </p:spPr>
        </p:sp>
        <p:sp>
          <p:nvSpPr>
            <p:cNvPr id="17" name="Shape 13"/>
            <p:cNvSpPr/>
            <p:nvPr/>
          </p:nvSpPr>
          <p:spPr>
            <a:xfrm>
              <a:off x="12239625" y="2167245"/>
              <a:ext cx="5114032" cy="9525"/>
            </a:xfrm>
            <a:prstGeom prst="rect">
              <a:avLst/>
            </a:prstGeom>
            <a:solidFill>
              <a:srgbClr val="DFE4EE"/>
            </a:solidFill>
            <a:ln/>
          </p:spPr>
        </p:sp>
        <p:sp>
          <p:nvSpPr>
            <p:cNvPr id="18" name="Shape 14"/>
            <p:cNvSpPr/>
            <p:nvPr/>
          </p:nvSpPr>
          <p:spPr>
            <a:xfrm>
              <a:off x="12239625" y="2167245"/>
              <a:ext cx="44450" cy="2965450"/>
            </a:xfrm>
            <a:prstGeom prst="rect">
              <a:avLst/>
            </a:prstGeom>
            <a:solidFill>
              <a:srgbClr val="00286E"/>
            </a:solidFill>
            <a:ln/>
          </p:spPr>
        </p:sp>
        <p:sp>
          <p:nvSpPr>
            <p:cNvPr id="19" name="Shape 15"/>
            <p:cNvSpPr/>
            <p:nvPr/>
          </p:nvSpPr>
          <p:spPr>
            <a:xfrm>
              <a:off x="17347307" y="2167245"/>
              <a:ext cx="9525" cy="2965450"/>
            </a:xfrm>
            <a:prstGeom prst="rect">
              <a:avLst/>
            </a:prstGeom>
            <a:solidFill>
              <a:srgbClr val="DFE4EE"/>
            </a:solidFill>
            <a:ln/>
          </p:spPr>
        </p:sp>
      </p:grpSp>
      <p:sp>
        <p:nvSpPr>
          <p:cNvPr id="20" name="Text 16"/>
          <p:cNvSpPr/>
          <p:nvPr/>
        </p:nvSpPr>
        <p:spPr>
          <a:xfrm>
            <a:off x="12512926" y="2196981"/>
            <a:ext cx="4547998" cy="927100"/>
          </a:xfrm>
          <a:prstGeom prst="rect">
            <a:avLst/>
          </a:prstGeom>
          <a:noFill/>
          <a:ln/>
        </p:spPr>
        <p:txBody>
          <a:bodyPr wrap="square" lIns="25400" tIns="25400" rIns="25400" bIns="25400" rtlCol="0" anchor="t">
            <a:normAutofit lnSpcReduction="10000"/>
          </a:bodyPr>
          <a:lstStyle/>
          <a:p>
            <a:pPr marL="0" indent="0" algn="l">
              <a:buNone/>
            </a:pPr>
            <a:r>
              <a:rPr lang="en-US" sz="3024" b="1" dirty="0">
                <a:solidFill>
                  <a:srgbClr val="00286E"/>
                </a:solidFill>
                <a:latin typeface="Arial" pitchFamily="34" charset="0"/>
                <a:ea typeface="Arial" pitchFamily="34" charset="-122"/>
                <a:cs typeface="Arial" pitchFamily="34" charset="-120"/>
              </a:rPr>
              <a:t>For employers and regulators</a:t>
            </a:r>
            <a:endParaRPr lang="en-US" sz="3024" dirty="0"/>
          </a:p>
        </p:txBody>
      </p:sp>
      <p:sp>
        <p:nvSpPr>
          <p:cNvPr id="21" name="Text 17"/>
          <p:cNvSpPr/>
          <p:nvPr/>
        </p:nvSpPr>
        <p:spPr>
          <a:xfrm>
            <a:off x="12479044" y="2958079"/>
            <a:ext cx="4676880" cy="1958181"/>
          </a:xfrm>
          <a:prstGeom prst="rect">
            <a:avLst/>
          </a:prstGeom>
          <a:noFill/>
          <a:ln/>
        </p:spPr>
        <p:txBody>
          <a:bodyPr wrap="square" lIns="25400" tIns="25400" rIns="25400" bIns="25400" rtlCol="0" anchor="t">
            <a:normAutofit/>
          </a:bodyPr>
          <a:lstStyle/>
          <a:p>
            <a:pPr marL="0" indent="0" algn="l">
              <a:lnSpc>
                <a:spcPct val="121935"/>
              </a:lnSpc>
              <a:buNone/>
            </a:pPr>
            <a:r>
              <a:rPr lang="en-US" sz="2700" dirty="0">
                <a:solidFill>
                  <a:srgbClr val="5B6577"/>
                </a:solidFill>
                <a:latin typeface="Arial" pitchFamily="34" charset="0"/>
                <a:ea typeface="Arial" pitchFamily="34" charset="-122"/>
                <a:cs typeface="Arial" pitchFamily="34" charset="-120"/>
              </a:rPr>
              <a:t>Improved trust in qualification levels, graduate records, authenticity and comparability.</a:t>
            </a:r>
            <a:endParaRPr lang="en-US" sz="2700" dirty="0"/>
          </a:p>
        </p:txBody>
      </p:sp>
      <p:grpSp>
        <p:nvGrpSpPr>
          <p:cNvPr id="45" name="Group 44">
            <a:extLst>
              <a:ext uri="{FF2B5EF4-FFF2-40B4-BE49-F238E27FC236}">
                <a16:creationId xmlns:a16="http://schemas.microsoft.com/office/drawing/2014/main" id="{7C1B4B92-02C8-D06F-684F-E608F051136D}"/>
              </a:ext>
            </a:extLst>
          </p:cNvPr>
          <p:cNvGrpSpPr/>
          <p:nvPr/>
        </p:nvGrpSpPr>
        <p:grpSpPr>
          <a:xfrm>
            <a:off x="6915179" y="4891386"/>
            <a:ext cx="5117207" cy="3086667"/>
            <a:chOff x="6935093" y="5357714"/>
            <a:chExt cx="5117207" cy="3565326"/>
          </a:xfrm>
        </p:grpSpPr>
        <p:sp>
          <p:nvSpPr>
            <p:cNvPr id="22" name="Shape 18"/>
            <p:cNvSpPr/>
            <p:nvPr/>
          </p:nvSpPr>
          <p:spPr>
            <a:xfrm>
              <a:off x="6935093" y="8913515"/>
              <a:ext cx="5114032" cy="9525"/>
            </a:xfrm>
            <a:prstGeom prst="rect">
              <a:avLst/>
            </a:prstGeom>
            <a:solidFill>
              <a:srgbClr val="DFE4EE"/>
            </a:solidFill>
            <a:ln/>
          </p:spPr>
        </p:sp>
        <p:sp>
          <p:nvSpPr>
            <p:cNvPr id="23" name="Shape 19"/>
            <p:cNvSpPr/>
            <p:nvPr/>
          </p:nvSpPr>
          <p:spPr>
            <a:xfrm>
              <a:off x="6935093" y="5357714"/>
              <a:ext cx="5114032" cy="9525"/>
            </a:xfrm>
            <a:prstGeom prst="rect">
              <a:avLst/>
            </a:prstGeom>
            <a:solidFill>
              <a:srgbClr val="DFE4EE"/>
            </a:solidFill>
            <a:ln/>
          </p:spPr>
        </p:sp>
        <p:sp>
          <p:nvSpPr>
            <p:cNvPr id="24" name="Shape 20"/>
            <p:cNvSpPr/>
            <p:nvPr/>
          </p:nvSpPr>
          <p:spPr>
            <a:xfrm>
              <a:off x="6935093" y="5357714"/>
              <a:ext cx="44450" cy="3562152"/>
            </a:xfrm>
            <a:prstGeom prst="rect">
              <a:avLst/>
            </a:prstGeom>
            <a:solidFill>
              <a:srgbClr val="D3993F"/>
            </a:solidFill>
            <a:ln/>
          </p:spPr>
        </p:sp>
        <p:sp>
          <p:nvSpPr>
            <p:cNvPr id="25" name="Shape 21"/>
            <p:cNvSpPr/>
            <p:nvPr/>
          </p:nvSpPr>
          <p:spPr>
            <a:xfrm>
              <a:off x="12042775" y="5357714"/>
              <a:ext cx="9525" cy="3562152"/>
            </a:xfrm>
            <a:prstGeom prst="rect">
              <a:avLst/>
            </a:prstGeom>
            <a:solidFill>
              <a:srgbClr val="DFE4EE"/>
            </a:solidFill>
            <a:ln/>
          </p:spPr>
        </p:sp>
      </p:grpSp>
      <p:sp>
        <p:nvSpPr>
          <p:cNvPr id="26" name="Text 22"/>
          <p:cNvSpPr/>
          <p:nvPr/>
        </p:nvSpPr>
        <p:spPr>
          <a:xfrm>
            <a:off x="7113393" y="5007737"/>
            <a:ext cx="4857085" cy="482600"/>
          </a:xfrm>
          <a:prstGeom prst="rect">
            <a:avLst/>
          </a:prstGeom>
          <a:noFill/>
          <a:ln/>
        </p:spPr>
        <p:txBody>
          <a:bodyPr wrap="square" lIns="25400" tIns="25400" rIns="25400" bIns="25400" rtlCol="0" anchor="t">
            <a:normAutofit lnSpcReduction="10000"/>
          </a:bodyPr>
          <a:lstStyle/>
          <a:p>
            <a:pPr marL="0" indent="0" algn="l">
              <a:buNone/>
            </a:pPr>
            <a:r>
              <a:rPr lang="en-US" sz="3024" b="1" dirty="0">
                <a:solidFill>
                  <a:srgbClr val="00286E"/>
                </a:solidFill>
                <a:latin typeface="Arial" pitchFamily="34" charset="0"/>
                <a:ea typeface="Arial" pitchFamily="34" charset="-122"/>
                <a:cs typeface="Arial" pitchFamily="34" charset="-120"/>
              </a:rPr>
              <a:t>For Kenya</a:t>
            </a:r>
            <a:endParaRPr lang="en-US" sz="3024" dirty="0"/>
          </a:p>
        </p:txBody>
      </p:sp>
      <p:sp>
        <p:nvSpPr>
          <p:cNvPr id="27" name="Text 23"/>
          <p:cNvSpPr/>
          <p:nvPr/>
        </p:nvSpPr>
        <p:spPr>
          <a:xfrm>
            <a:off x="7149017" y="5467642"/>
            <a:ext cx="4880193" cy="2438202"/>
          </a:xfrm>
          <a:prstGeom prst="rect">
            <a:avLst/>
          </a:prstGeom>
          <a:noFill/>
          <a:ln/>
        </p:spPr>
        <p:txBody>
          <a:bodyPr wrap="square" lIns="25400" tIns="25400" rIns="25400" bIns="25400" rtlCol="0" anchor="t">
            <a:normAutofit lnSpcReduction="10000"/>
          </a:bodyPr>
          <a:lstStyle/>
          <a:p>
            <a:pPr marL="0" indent="0" algn="l">
              <a:lnSpc>
                <a:spcPct val="121935"/>
              </a:lnSpc>
              <a:buNone/>
            </a:pPr>
            <a:r>
              <a:rPr lang="en-US" sz="2700" dirty="0">
                <a:solidFill>
                  <a:srgbClr val="5B6577"/>
                </a:solidFill>
                <a:latin typeface="Arial" pitchFamily="34" charset="0"/>
                <a:ea typeface="Arial" pitchFamily="34" charset="-122"/>
                <a:cs typeface="Arial" pitchFamily="34" charset="-120"/>
              </a:rPr>
              <a:t>A stronger national qualifications ecosystem aligned to labour mobility, internationalisation and development priorities.</a:t>
            </a:r>
            <a:endParaRPr lang="en-US" sz="2700" dirty="0"/>
          </a:p>
        </p:txBody>
      </p:sp>
      <p:grpSp>
        <p:nvGrpSpPr>
          <p:cNvPr id="46" name="Group 45">
            <a:extLst>
              <a:ext uri="{FF2B5EF4-FFF2-40B4-BE49-F238E27FC236}">
                <a16:creationId xmlns:a16="http://schemas.microsoft.com/office/drawing/2014/main" id="{F0F1BFE4-A1C8-AECE-67C5-CD6CF5E711A8}"/>
              </a:ext>
            </a:extLst>
          </p:cNvPr>
          <p:cNvGrpSpPr/>
          <p:nvPr/>
        </p:nvGrpSpPr>
        <p:grpSpPr>
          <a:xfrm>
            <a:off x="12258880" y="4896305"/>
            <a:ext cx="5117207" cy="3063875"/>
            <a:chOff x="12239625" y="5357714"/>
            <a:chExt cx="5117207" cy="3063875"/>
          </a:xfrm>
        </p:grpSpPr>
        <p:sp>
          <p:nvSpPr>
            <p:cNvPr id="28" name="Shape 24"/>
            <p:cNvSpPr/>
            <p:nvPr/>
          </p:nvSpPr>
          <p:spPr>
            <a:xfrm>
              <a:off x="12239625" y="8412064"/>
              <a:ext cx="5114032" cy="9525"/>
            </a:xfrm>
            <a:prstGeom prst="rect">
              <a:avLst/>
            </a:prstGeom>
            <a:solidFill>
              <a:srgbClr val="DFE4EE"/>
            </a:solidFill>
            <a:ln/>
          </p:spPr>
        </p:sp>
        <p:sp>
          <p:nvSpPr>
            <p:cNvPr id="29" name="Shape 25"/>
            <p:cNvSpPr/>
            <p:nvPr/>
          </p:nvSpPr>
          <p:spPr>
            <a:xfrm>
              <a:off x="12239625" y="5357714"/>
              <a:ext cx="5114032" cy="9525"/>
            </a:xfrm>
            <a:prstGeom prst="rect">
              <a:avLst/>
            </a:prstGeom>
            <a:solidFill>
              <a:srgbClr val="DFE4EE"/>
            </a:solidFill>
            <a:ln/>
          </p:spPr>
        </p:sp>
        <p:sp>
          <p:nvSpPr>
            <p:cNvPr id="30" name="Shape 26"/>
            <p:cNvSpPr/>
            <p:nvPr/>
          </p:nvSpPr>
          <p:spPr>
            <a:xfrm>
              <a:off x="12239625" y="5357714"/>
              <a:ext cx="44450" cy="3060700"/>
            </a:xfrm>
            <a:prstGeom prst="rect">
              <a:avLst/>
            </a:prstGeom>
            <a:solidFill>
              <a:srgbClr val="D3993F"/>
            </a:solidFill>
            <a:ln/>
          </p:spPr>
        </p:sp>
        <p:sp>
          <p:nvSpPr>
            <p:cNvPr id="31" name="Shape 27"/>
            <p:cNvSpPr/>
            <p:nvPr/>
          </p:nvSpPr>
          <p:spPr>
            <a:xfrm>
              <a:off x="17347307" y="5357714"/>
              <a:ext cx="9525" cy="3060700"/>
            </a:xfrm>
            <a:prstGeom prst="rect">
              <a:avLst/>
            </a:prstGeom>
            <a:solidFill>
              <a:srgbClr val="DFE4EE"/>
            </a:solidFill>
            <a:ln/>
          </p:spPr>
        </p:sp>
      </p:grpSp>
      <p:sp>
        <p:nvSpPr>
          <p:cNvPr id="32" name="Text 28"/>
          <p:cNvSpPr/>
          <p:nvPr/>
        </p:nvSpPr>
        <p:spPr>
          <a:xfrm>
            <a:off x="12524801" y="5079802"/>
            <a:ext cx="4857085" cy="482600"/>
          </a:xfrm>
          <a:prstGeom prst="rect">
            <a:avLst/>
          </a:prstGeom>
          <a:noFill/>
          <a:ln/>
        </p:spPr>
        <p:txBody>
          <a:bodyPr wrap="square" lIns="25400" tIns="25400" rIns="25400" bIns="25400" rtlCol="0" anchor="t">
            <a:normAutofit lnSpcReduction="10000"/>
          </a:bodyPr>
          <a:lstStyle/>
          <a:p>
            <a:pPr marL="0" indent="0" algn="l">
              <a:buNone/>
            </a:pPr>
            <a:r>
              <a:rPr lang="en-US" sz="3024" b="1" dirty="0">
                <a:solidFill>
                  <a:srgbClr val="00286E"/>
                </a:solidFill>
                <a:latin typeface="Arial" pitchFamily="34" charset="0"/>
                <a:ea typeface="Arial" pitchFamily="34" charset="-122"/>
                <a:cs typeface="Arial" pitchFamily="34" charset="-120"/>
              </a:rPr>
              <a:t>For Africa</a:t>
            </a:r>
            <a:endParaRPr lang="en-US" sz="3024" dirty="0"/>
          </a:p>
        </p:txBody>
      </p:sp>
      <p:sp>
        <p:nvSpPr>
          <p:cNvPr id="33" name="Text 29"/>
          <p:cNvSpPr/>
          <p:nvPr/>
        </p:nvSpPr>
        <p:spPr>
          <a:xfrm>
            <a:off x="12560426" y="5539851"/>
            <a:ext cx="4547998" cy="2438202"/>
          </a:xfrm>
          <a:prstGeom prst="rect">
            <a:avLst/>
          </a:prstGeom>
          <a:noFill/>
          <a:ln/>
        </p:spPr>
        <p:txBody>
          <a:bodyPr wrap="square" lIns="25400" tIns="25400" rIns="25400" bIns="25400" rtlCol="0" anchor="t">
            <a:normAutofit lnSpcReduction="10000"/>
          </a:bodyPr>
          <a:lstStyle/>
          <a:p>
            <a:pPr marL="0" indent="0" algn="l">
              <a:lnSpc>
                <a:spcPct val="121935"/>
              </a:lnSpc>
              <a:buNone/>
            </a:pPr>
            <a:r>
              <a:rPr lang="en-US" sz="2700" dirty="0">
                <a:solidFill>
                  <a:srgbClr val="5B6577"/>
                </a:solidFill>
                <a:latin typeface="Arial" pitchFamily="34" charset="0"/>
                <a:ea typeface="Arial" pitchFamily="34" charset="-122"/>
                <a:cs typeface="Arial" pitchFamily="34" charset="-120"/>
              </a:rPr>
              <a:t>A practical example of referencing an NQF to the ACQF through evidence, descriptors, QA and digital records.</a:t>
            </a:r>
            <a:endParaRPr lang="en-US" sz="2700" dirty="0"/>
          </a:p>
        </p:txBody>
      </p:sp>
      <p:grpSp>
        <p:nvGrpSpPr>
          <p:cNvPr id="47" name="Group 46">
            <a:extLst>
              <a:ext uri="{FF2B5EF4-FFF2-40B4-BE49-F238E27FC236}">
                <a16:creationId xmlns:a16="http://schemas.microsoft.com/office/drawing/2014/main" id="{2CD4731B-31B5-1C11-54EE-03010D7A22A3}"/>
              </a:ext>
            </a:extLst>
          </p:cNvPr>
          <p:cNvGrpSpPr/>
          <p:nvPr/>
        </p:nvGrpSpPr>
        <p:grpSpPr>
          <a:xfrm>
            <a:off x="924818" y="8253126"/>
            <a:ext cx="16511843" cy="1315034"/>
            <a:chOff x="934343" y="8423275"/>
            <a:chExt cx="16511843" cy="1315034"/>
          </a:xfrm>
        </p:grpSpPr>
        <p:sp>
          <p:nvSpPr>
            <p:cNvPr id="34" name="Shape 30"/>
            <p:cNvSpPr/>
            <p:nvPr/>
          </p:nvSpPr>
          <p:spPr>
            <a:xfrm>
              <a:off x="934343" y="8455609"/>
              <a:ext cx="16419314" cy="1282700"/>
            </a:xfrm>
            <a:prstGeom prst="rect">
              <a:avLst/>
            </a:prstGeom>
            <a:solidFill>
              <a:srgbClr val="F7EFE1"/>
            </a:solidFill>
            <a:ln/>
          </p:spPr>
        </p:sp>
        <p:sp>
          <p:nvSpPr>
            <p:cNvPr id="35" name="Shape 31"/>
            <p:cNvSpPr/>
            <p:nvPr/>
          </p:nvSpPr>
          <p:spPr>
            <a:xfrm>
              <a:off x="934343" y="8423275"/>
              <a:ext cx="44450" cy="1282700"/>
            </a:xfrm>
            <a:prstGeom prst="rect">
              <a:avLst/>
            </a:prstGeom>
            <a:solidFill>
              <a:srgbClr val="D3993F"/>
            </a:solidFill>
            <a:ln/>
          </p:spPr>
        </p:sp>
        <p:sp>
          <p:nvSpPr>
            <p:cNvPr id="36" name="Text 32"/>
            <p:cNvSpPr/>
            <p:nvPr/>
          </p:nvSpPr>
          <p:spPr>
            <a:xfrm>
              <a:off x="1074043" y="8570245"/>
              <a:ext cx="16372143" cy="977900"/>
            </a:xfrm>
            <a:prstGeom prst="rect">
              <a:avLst/>
            </a:prstGeom>
            <a:noFill/>
            <a:ln/>
          </p:spPr>
          <p:txBody>
            <a:bodyPr wrap="square" lIns="25400" tIns="25400" rIns="25400" bIns="25400" rtlCol="0" anchor="t">
              <a:normAutofit/>
            </a:bodyPr>
            <a:lstStyle/>
            <a:p>
              <a:pPr marL="0" indent="0" algn="l">
                <a:buNone/>
              </a:pPr>
              <a:r>
                <a:rPr lang="en-US" sz="2592" b="1" dirty="0">
                  <a:solidFill>
                    <a:srgbClr val="00286E"/>
                  </a:solidFill>
                  <a:latin typeface="Arial" pitchFamily="34" charset="0"/>
                  <a:ea typeface="Arial" pitchFamily="34" charset="-122"/>
                  <a:cs typeface="Arial" pitchFamily="34" charset="-120"/>
                </a:rPr>
                <a:t>Key distinction: </a:t>
              </a:r>
              <a:r>
                <a:rPr lang="en-US" sz="2592" dirty="0">
                  <a:solidFill>
                    <a:srgbClr val="5A4A2C"/>
                  </a:solidFill>
                  <a:highlight>
                    <a:srgbClr val="F7EFE1"/>
                  </a:highlight>
                  <a:latin typeface="Arial" pitchFamily="34" charset="0"/>
                  <a:ea typeface="Arial" pitchFamily="34" charset="-122"/>
                  <a:cs typeface="Arial" pitchFamily="34" charset="-120"/>
                </a:rPr>
                <a:t>referencing supports recognition and comparability; it does not automatically equate every qualification or confer professional rights.</a:t>
              </a:r>
              <a:endParaRPr lang="en-US" sz="2592" dirty="0"/>
            </a:p>
          </p:txBody>
        </p:sp>
      </p:grpSp>
      <p:sp>
        <p:nvSpPr>
          <p:cNvPr id="37" name="Shape 33"/>
          <p:cNvSpPr/>
          <p:nvPr/>
        </p:nvSpPr>
        <p:spPr>
          <a:xfrm>
            <a:off x="0" y="10077450"/>
            <a:ext cx="18288000" cy="57150"/>
          </a:xfrm>
          <a:prstGeom prst="rect">
            <a:avLst/>
          </a:prstGeom>
          <a:solidFill>
            <a:srgbClr val="000000"/>
          </a:solidFill>
          <a:ln/>
        </p:spPr>
      </p:sp>
      <p:sp>
        <p:nvSpPr>
          <p:cNvPr id="38" name="Shape 34"/>
          <p:cNvSpPr/>
          <p:nvPr/>
        </p:nvSpPr>
        <p:spPr>
          <a:xfrm>
            <a:off x="0" y="10134600"/>
            <a:ext cx="18288000" cy="19050"/>
          </a:xfrm>
          <a:prstGeom prst="rect">
            <a:avLst/>
          </a:prstGeom>
          <a:solidFill>
            <a:srgbClr val="FFFFFF"/>
          </a:solidFill>
          <a:ln/>
        </p:spPr>
      </p:sp>
      <p:sp>
        <p:nvSpPr>
          <p:cNvPr id="39" name="Shape 35"/>
          <p:cNvSpPr/>
          <p:nvPr/>
        </p:nvSpPr>
        <p:spPr>
          <a:xfrm>
            <a:off x="0" y="10153650"/>
            <a:ext cx="18288000" cy="57150"/>
          </a:xfrm>
          <a:prstGeom prst="rect">
            <a:avLst/>
          </a:prstGeom>
          <a:solidFill>
            <a:srgbClr val="BB1E10"/>
          </a:solidFill>
          <a:ln/>
        </p:spPr>
      </p:sp>
      <p:sp>
        <p:nvSpPr>
          <p:cNvPr id="40" name="Shape 36"/>
          <p:cNvSpPr/>
          <p:nvPr/>
        </p:nvSpPr>
        <p:spPr>
          <a:xfrm>
            <a:off x="0" y="10210800"/>
            <a:ext cx="18288000" cy="19050"/>
          </a:xfrm>
          <a:prstGeom prst="rect">
            <a:avLst/>
          </a:prstGeom>
          <a:solidFill>
            <a:srgbClr val="FFFFFF"/>
          </a:solidFill>
          <a:ln/>
        </p:spPr>
      </p:sp>
      <p:sp>
        <p:nvSpPr>
          <p:cNvPr id="41" name="Shape 37"/>
          <p:cNvSpPr/>
          <p:nvPr/>
        </p:nvSpPr>
        <p:spPr>
          <a:xfrm>
            <a:off x="0" y="10229850"/>
            <a:ext cx="18288000" cy="57150"/>
          </a:xfrm>
          <a:prstGeom prst="rect">
            <a:avLst/>
          </a:prstGeom>
          <a:solidFill>
            <a:srgbClr val="006B3F"/>
          </a:solidFill>
          <a:ln/>
        </p:spPr>
      </p:sp>
      <p:pic>
        <p:nvPicPr>
          <p:cNvPr id="42" name="Image 2" descr="preencoded.png"/>
          <p:cNvPicPr>
            <a:picLocks noChangeAspect="1"/>
          </p:cNvPicPr>
          <p:nvPr/>
        </p:nvPicPr>
        <p:blipFill>
          <a:blip r:embed="rId4"/>
          <a:stretch>
            <a:fillRect/>
          </a:stretch>
        </p:blipFill>
        <p:spPr>
          <a:xfrm>
            <a:off x="15217110" y="9327052"/>
            <a:ext cx="2689891" cy="731348"/>
          </a:xfrm>
          <a:prstGeom prst="rect">
            <a:avLst/>
          </a:prstGeom>
        </p:spPr>
      </p:pic>
      <p:sp>
        <p:nvSpPr>
          <p:cNvPr id="49" name="Shape 0">
            <a:extLst>
              <a:ext uri="{FF2B5EF4-FFF2-40B4-BE49-F238E27FC236}">
                <a16:creationId xmlns:a16="http://schemas.microsoft.com/office/drawing/2014/main" id="{AF7A84A3-F07B-D9E3-38C2-3EFE830BF2AC}"/>
              </a:ext>
            </a:extLst>
          </p:cNvPr>
          <p:cNvSpPr/>
          <p:nvPr/>
        </p:nvSpPr>
        <p:spPr>
          <a:xfrm>
            <a:off x="934343" y="726678"/>
            <a:ext cx="571500" cy="571500"/>
          </a:xfrm>
          <a:prstGeom prst="rect">
            <a:avLst/>
          </a:prstGeom>
          <a:solidFill>
            <a:srgbClr val="00286E"/>
          </a:solidFill>
          <a:ln/>
        </p:spPr>
      </p:sp>
      <p:sp>
        <p:nvSpPr>
          <p:cNvPr id="51" name="Text 1">
            <a:extLst>
              <a:ext uri="{FF2B5EF4-FFF2-40B4-BE49-F238E27FC236}">
                <a16:creationId xmlns:a16="http://schemas.microsoft.com/office/drawing/2014/main" id="{92FD7DF0-E996-F9C5-8FC5-598C52B2B2E9}"/>
              </a:ext>
            </a:extLst>
          </p:cNvPr>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03</a:t>
            </a:r>
            <a:endParaRPr lang="en-US" sz="3024" dirty="0"/>
          </a:p>
        </p:txBody>
      </p:sp>
      <p:sp>
        <p:nvSpPr>
          <p:cNvPr id="53" name="Text 2">
            <a:extLst>
              <a:ext uri="{FF2B5EF4-FFF2-40B4-BE49-F238E27FC236}">
                <a16:creationId xmlns:a16="http://schemas.microsoft.com/office/drawing/2014/main" id="{A0CD4FBA-E23C-74B3-DAD9-67C0FE269925}"/>
              </a:ext>
            </a:extLst>
          </p:cNvPr>
          <p:cNvSpPr/>
          <p:nvPr/>
        </p:nvSpPr>
        <p:spPr>
          <a:xfrm>
            <a:off x="1715393" y="726678"/>
            <a:ext cx="14456985"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311" dirty="0">
                <a:solidFill>
                  <a:srgbClr val="D3993F"/>
                </a:solidFill>
                <a:latin typeface="Arial" pitchFamily="34" charset="0"/>
                <a:ea typeface="Arial" pitchFamily="34" charset="-122"/>
                <a:cs typeface="Arial" pitchFamily="34" charset="-120"/>
              </a:rPr>
              <a:t>REFERENCING TRANSLATES NATIONAL LEVELS INTO CONTINENTAL UNDERSTANDING</a:t>
            </a:r>
            <a:endParaRPr lang="en-US" sz="1944" dirty="0"/>
          </a:p>
        </p:txBody>
      </p:sp>
      <p:sp>
        <p:nvSpPr>
          <p:cNvPr id="55" name="Text 3">
            <a:extLst>
              <a:ext uri="{FF2B5EF4-FFF2-40B4-BE49-F238E27FC236}">
                <a16:creationId xmlns:a16="http://schemas.microsoft.com/office/drawing/2014/main" id="{0523C793-7319-5790-42E6-2D1B13F4501D}"/>
              </a:ext>
            </a:extLst>
          </p:cNvPr>
          <p:cNvSpPr/>
          <p:nvPr/>
        </p:nvSpPr>
        <p:spPr>
          <a:xfrm>
            <a:off x="1715393" y="1082278"/>
            <a:ext cx="14456985" cy="671810"/>
          </a:xfrm>
          <a:prstGeom prst="rect">
            <a:avLst/>
          </a:prstGeom>
          <a:noFill/>
          <a:ln/>
        </p:spPr>
        <p:txBody>
          <a:bodyPr wrap="square" lIns="25400" tIns="25400" rIns="25400" bIns="25400" rtlCol="0" anchor="t">
            <a:normAutofit lnSpcReduction="10000"/>
          </a:bodyPr>
          <a:lstStyle/>
          <a:p>
            <a:pPr marL="0" indent="0" algn="l">
              <a:lnSpc>
                <a:spcPct val="91552"/>
              </a:lnSpc>
              <a:buNone/>
            </a:pPr>
            <a:r>
              <a:rPr lang="en-US" sz="4752" b="1" dirty="0">
                <a:solidFill>
                  <a:srgbClr val="00286E"/>
                </a:solidFill>
                <a:latin typeface="Arial" pitchFamily="34" charset="0"/>
                <a:ea typeface="Arial" pitchFamily="34" charset="-122"/>
                <a:cs typeface="Arial" pitchFamily="34" charset="-120"/>
              </a:rPr>
              <a:t>Why referencing matters</a:t>
            </a:r>
            <a:endParaRPr lang="en-US" sz="4752" dirty="0"/>
          </a:p>
        </p:txBody>
      </p:sp>
      <p:pic>
        <p:nvPicPr>
          <p:cNvPr id="57" name="Image 0" descr="preencoded.png">
            <a:extLst>
              <a:ext uri="{FF2B5EF4-FFF2-40B4-BE49-F238E27FC236}">
                <a16:creationId xmlns:a16="http://schemas.microsoft.com/office/drawing/2014/main" id="{440909FD-95DC-F48B-1E93-DA3C38E6FC15}"/>
              </a:ext>
            </a:extLst>
          </p:cNvPr>
          <p:cNvPicPr>
            <a:picLocks noChangeAspect="1"/>
          </p:cNvPicPr>
          <p:nvPr/>
        </p:nvPicPr>
        <p:blipFill>
          <a:blip r:embed="rId5"/>
          <a:stretch>
            <a:fillRect/>
          </a:stretch>
        </p:blipFill>
        <p:spPr>
          <a:xfrm>
            <a:off x="15067657" y="726678"/>
            <a:ext cx="2286000" cy="857250"/>
          </a:xfrm>
          <a:prstGeom prst="rect">
            <a:avLst/>
          </a:prstGeom>
        </p:spPr>
      </p:pic>
      <p:sp>
        <p:nvSpPr>
          <p:cNvPr id="59" name="Shape 4">
            <a:extLst>
              <a:ext uri="{FF2B5EF4-FFF2-40B4-BE49-F238E27FC236}">
                <a16:creationId xmlns:a16="http://schemas.microsoft.com/office/drawing/2014/main" id="{14E4264E-071B-BFEB-22E5-2925C874BB10}"/>
              </a:ext>
            </a:extLst>
          </p:cNvPr>
          <p:cNvSpPr/>
          <p:nvPr/>
        </p:nvSpPr>
        <p:spPr>
          <a:xfrm>
            <a:off x="934343" y="1887438"/>
            <a:ext cx="16419314"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8" name="Text 5"/>
          <p:cNvSpPr/>
          <p:nvPr/>
        </p:nvSpPr>
        <p:spPr>
          <a:xfrm>
            <a:off x="934343" y="2586831"/>
            <a:ext cx="15697200" cy="939800"/>
          </a:xfrm>
          <a:prstGeom prst="rect">
            <a:avLst/>
          </a:prstGeom>
          <a:noFill/>
          <a:ln/>
        </p:spPr>
        <p:txBody>
          <a:bodyPr wrap="square" lIns="25400" tIns="25400" rIns="25400" bIns="25400" rtlCol="0" anchor="t">
            <a:normAutofit/>
          </a:bodyPr>
          <a:lstStyle/>
          <a:p>
            <a:pPr marL="0" indent="0" algn="l">
              <a:buNone/>
            </a:pPr>
            <a:r>
              <a:rPr lang="en-US" sz="2484" dirty="0">
                <a:solidFill>
                  <a:srgbClr val="5B6577"/>
                </a:solidFill>
                <a:latin typeface="Arial" pitchFamily="34" charset="0"/>
                <a:ea typeface="Arial" pitchFamily="34" charset="-122"/>
                <a:cs typeface="Arial" pitchFamily="34" charset="-120"/>
              </a:rPr>
              <a:t>Kenya's education and training system provides structured routes from foundational learning to tertiary, professional and occupational pathways.</a:t>
            </a:r>
            <a:endParaRPr lang="en-US" sz="2484" dirty="0"/>
          </a:p>
        </p:txBody>
      </p:sp>
      <p:sp>
        <p:nvSpPr>
          <p:cNvPr id="9" name="Shape 6"/>
          <p:cNvSpPr/>
          <p:nvPr/>
        </p:nvSpPr>
        <p:spPr>
          <a:xfrm>
            <a:off x="934343" y="3659981"/>
            <a:ext cx="3555405" cy="1746250"/>
          </a:xfrm>
          <a:prstGeom prst="rect">
            <a:avLst/>
          </a:prstGeom>
          <a:solidFill>
            <a:srgbClr val="EEF1F7"/>
          </a:solidFill>
          <a:ln/>
        </p:spPr>
      </p:sp>
      <p:sp>
        <p:nvSpPr>
          <p:cNvPr id="10" name="Shape 7"/>
          <p:cNvSpPr/>
          <p:nvPr/>
        </p:nvSpPr>
        <p:spPr>
          <a:xfrm>
            <a:off x="934343" y="5368131"/>
            <a:ext cx="3555405" cy="38100"/>
          </a:xfrm>
          <a:prstGeom prst="rect">
            <a:avLst/>
          </a:prstGeom>
          <a:solidFill>
            <a:srgbClr val="00286E"/>
          </a:solidFill>
          <a:ln/>
        </p:spPr>
      </p:sp>
      <p:sp>
        <p:nvSpPr>
          <p:cNvPr id="11" name="Text 8"/>
          <p:cNvSpPr/>
          <p:nvPr/>
        </p:nvSpPr>
        <p:spPr>
          <a:xfrm>
            <a:off x="1124843" y="3812381"/>
            <a:ext cx="3491845"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Early Years</a:t>
            </a:r>
            <a:endParaRPr lang="en-US" sz="2268" dirty="0"/>
          </a:p>
        </p:txBody>
      </p:sp>
      <p:sp>
        <p:nvSpPr>
          <p:cNvPr id="12" name="Text 9"/>
          <p:cNvSpPr/>
          <p:nvPr/>
        </p:nvSpPr>
        <p:spPr>
          <a:xfrm>
            <a:off x="1124843" y="4180681"/>
            <a:ext cx="3491845" cy="393700"/>
          </a:xfrm>
          <a:prstGeom prst="rect">
            <a:avLst/>
          </a:prstGeom>
          <a:noFill/>
          <a:ln/>
        </p:spPr>
        <p:txBody>
          <a:bodyPr wrap="square" lIns="25400" tIns="25400" rIns="25400" bIns="25400" rtlCol="0" anchor="t">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Pre-primary learning</a:t>
            </a:r>
            <a:endParaRPr lang="en-US" sz="1944" dirty="0"/>
          </a:p>
        </p:txBody>
      </p:sp>
      <p:sp>
        <p:nvSpPr>
          <p:cNvPr id="13" name="Text 10"/>
          <p:cNvSpPr/>
          <p:nvPr/>
        </p:nvSpPr>
        <p:spPr>
          <a:xfrm>
            <a:off x="1124843" y="4593431"/>
            <a:ext cx="3269637" cy="660400"/>
          </a:xfrm>
          <a:prstGeom prst="rect">
            <a:avLst/>
          </a:prstGeom>
          <a:noFill/>
          <a:ln/>
        </p:spPr>
        <p:txBody>
          <a:bodyPr wrap="square" lIns="25400" tIns="25400" rIns="25400" bIns="25400" rtlCol="0" anchor="t">
            <a:normAutofit/>
          </a:bodyPr>
          <a:lstStyle/>
          <a:p>
            <a:pPr marL="0" indent="0" algn="l">
              <a:buNone/>
            </a:pPr>
            <a:r>
              <a:rPr lang="en-US" sz="1728" dirty="0">
                <a:solidFill>
                  <a:srgbClr val="8A94A6"/>
                </a:solidFill>
                <a:latin typeface="Arial" pitchFamily="34" charset="0"/>
                <a:ea typeface="Arial" pitchFamily="34" charset="-122"/>
                <a:cs typeface="Arial" pitchFamily="34" charset="-120"/>
              </a:rPr>
              <a:t>Age 2+; foundational competencies</a:t>
            </a:r>
            <a:endParaRPr lang="en-US" sz="1728" dirty="0"/>
          </a:p>
        </p:txBody>
      </p:sp>
      <p:sp>
        <p:nvSpPr>
          <p:cNvPr id="14" name="Text 11"/>
          <p:cNvSpPr/>
          <p:nvPr/>
        </p:nvSpPr>
        <p:spPr>
          <a:xfrm>
            <a:off x="4584998" y="4326731"/>
            <a:ext cx="194965" cy="450850"/>
          </a:xfrm>
          <a:prstGeom prst="rect">
            <a:avLst/>
          </a:prstGeom>
          <a:noFill/>
          <a:ln/>
        </p:spPr>
        <p:txBody>
          <a:bodyPr wrap="square" lIns="25400" tIns="25400" rIns="25400" bIns="25400" rtlCol="0" anchor="t">
            <a:normAutofit lnSpcReduction="10000"/>
          </a:bodyPr>
          <a:lstStyle/>
          <a:p>
            <a:pPr marL="0" indent="0" algn="l">
              <a:buNone/>
            </a:pPr>
            <a:r>
              <a:rPr lang="en-US" sz="2808" b="1" dirty="0">
                <a:solidFill>
                  <a:srgbClr val="D3993F"/>
                </a:solidFill>
                <a:latin typeface="Arial" pitchFamily="34" charset="0"/>
                <a:ea typeface="Arial" pitchFamily="34" charset="-122"/>
                <a:cs typeface="Arial" pitchFamily="34" charset="-120"/>
              </a:rPr>
              <a:t>›</a:t>
            </a:r>
            <a:endParaRPr lang="en-US" sz="2808" dirty="0"/>
          </a:p>
        </p:txBody>
      </p:sp>
      <p:sp>
        <p:nvSpPr>
          <p:cNvPr id="15" name="Shape 12"/>
          <p:cNvSpPr/>
          <p:nvPr/>
        </p:nvSpPr>
        <p:spPr>
          <a:xfrm>
            <a:off x="4799013" y="3659981"/>
            <a:ext cx="3555504" cy="1746250"/>
          </a:xfrm>
          <a:prstGeom prst="rect">
            <a:avLst/>
          </a:prstGeom>
          <a:solidFill>
            <a:srgbClr val="EEF1F7"/>
          </a:solidFill>
          <a:ln/>
        </p:spPr>
      </p:sp>
      <p:sp>
        <p:nvSpPr>
          <p:cNvPr id="16" name="Shape 13"/>
          <p:cNvSpPr/>
          <p:nvPr/>
        </p:nvSpPr>
        <p:spPr>
          <a:xfrm>
            <a:off x="4799013" y="5368131"/>
            <a:ext cx="3555504" cy="38100"/>
          </a:xfrm>
          <a:prstGeom prst="rect">
            <a:avLst/>
          </a:prstGeom>
          <a:solidFill>
            <a:srgbClr val="00286E"/>
          </a:solidFill>
          <a:ln/>
        </p:spPr>
      </p:sp>
      <p:sp>
        <p:nvSpPr>
          <p:cNvPr id="17" name="Text 14"/>
          <p:cNvSpPr/>
          <p:nvPr/>
        </p:nvSpPr>
        <p:spPr>
          <a:xfrm>
            <a:off x="4989513" y="3812381"/>
            <a:ext cx="3491954"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Basic Education</a:t>
            </a:r>
            <a:endParaRPr lang="en-US" sz="2268" dirty="0"/>
          </a:p>
        </p:txBody>
      </p:sp>
      <p:sp>
        <p:nvSpPr>
          <p:cNvPr id="18" name="Text 15"/>
          <p:cNvSpPr/>
          <p:nvPr/>
        </p:nvSpPr>
        <p:spPr>
          <a:xfrm>
            <a:off x="4989513" y="4180681"/>
            <a:ext cx="3491954" cy="393700"/>
          </a:xfrm>
          <a:prstGeom prst="rect">
            <a:avLst/>
          </a:prstGeom>
          <a:noFill/>
          <a:ln/>
        </p:spPr>
        <p:txBody>
          <a:bodyPr wrap="square" lIns="25400" tIns="25400" rIns="25400" bIns="25400" rtlCol="0" anchor="t">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Primary &amp; Junior School</a:t>
            </a:r>
            <a:endParaRPr lang="en-US" sz="1944" dirty="0"/>
          </a:p>
        </p:txBody>
      </p:sp>
      <p:sp>
        <p:nvSpPr>
          <p:cNvPr id="19" name="Text 16"/>
          <p:cNvSpPr/>
          <p:nvPr/>
        </p:nvSpPr>
        <p:spPr>
          <a:xfrm>
            <a:off x="4989513" y="4593431"/>
            <a:ext cx="3491954"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Levels 1–2</a:t>
            </a:r>
            <a:endParaRPr lang="en-US" sz="1728" dirty="0"/>
          </a:p>
        </p:txBody>
      </p:sp>
      <p:sp>
        <p:nvSpPr>
          <p:cNvPr id="20" name="Text 17"/>
          <p:cNvSpPr/>
          <p:nvPr/>
        </p:nvSpPr>
        <p:spPr>
          <a:xfrm>
            <a:off x="8449767" y="4326731"/>
            <a:ext cx="194965" cy="450850"/>
          </a:xfrm>
          <a:prstGeom prst="rect">
            <a:avLst/>
          </a:prstGeom>
          <a:noFill/>
          <a:ln/>
        </p:spPr>
        <p:txBody>
          <a:bodyPr wrap="square" lIns="25400" tIns="25400" rIns="25400" bIns="25400" rtlCol="0" anchor="t">
            <a:normAutofit lnSpcReduction="10000"/>
          </a:bodyPr>
          <a:lstStyle/>
          <a:p>
            <a:pPr marL="0" indent="0" algn="l">
              <a:buNone/>
            </a:pPr>
            <a:r>
              <a:rPr lang="en-US" sz="2808" b="1" dirty="0">
                <a:solidFill>
                  <a:srgbClr val="D3993F"/>
                </a:solidFill>
                <a:latin typeface="Arial" pitchFamily="34" charset="0"/>
                <a:ea typeface="Arial" pitchFamily="34" charset="-122"/>
                <a:cs typeface="Arial" pitchFamily="34" charset="-120"/>
              </a:rPr>
              <a:t>›</a:t>
            </a:r>
            <a:endParaRPr lang="en-US" sz="2808" dirty="0"/>
          </a:p>
        </p:txBody>
      </p:sp>
      <p:sp>
        <p:nvSpPr>
          <p:cNvPr id="21" name="Shape 18"/>
          <p:cNvSpPr/>
          <p:nvPr/>
        </p:nvSpPr>
        <p:spPr>
          <a:xfrm>
            <a:off x="8663782" y="3659981"/>
            <a:ext cx="3555405" cy="1746250"/>
          </a:xfrm>
          <a:prstGeom prst="rect">
            <a:avLst/>
          </a:prstGeom>
          <a:solidFill>
            <a:srgbClr val="EEF1F7"/>
          </a:solidFill>
          <a:ln/>
        </p:spPr>
      </p:sp>
      <p:sp>
        <p:nvSpPr>
          <p:cNvPr id="22" name="Shape 19"/>
          <p:cNvSpPr/>
          <p:nvPr/>
        </p:nvSpPr>
        <p:spPr>
          <a:xfrm>
            <a:off x="8663782" y="5368131"/>
            <a:ext cx="3555405" cy="38100"/>
          </a:xfrm>
          <a:prstGeom prst="rect">
            <a:avLst/>
          </a:prstGeom>
          <a:solidFill>
            <a:srgbClr val="00286E"/>
          </a:solidFill>
          <a:ln/>
        </p:spPr>
      </p:sp>
      <p:sp>
        <p:nvSpPr>
          <p:cNvPr id="23" name="Text 20"/>
          <p:cNvSpPr/>
          <p:nvPr/>
        </p:nvSpPr>
        <p:spPr>
          <a:xfrm>
            <a:off x="8854282" y="3812381"/>
            <a:ext cx="3491845"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Senior School</a:t>
            </a:r>
            <a:endParaRPr lang="en-US" sz="2268" dirty="0"/>
          </a:p>
        </p:txBody>
      </p:sp>
      <p:sp>
        <p:nvSpPr>
          <p:cNvPr id="24" name="Text 21"/>
          <p:cNvSpPr/>
          <p:nvPr/>
        </p:nvSpPr>
        <p:spPr>
          <a:xfrm>
            <a:off x="8854282" y="4180681"/>
            <a:ext cx="3491845" cy="393700"/>
          </a:xfrm>
          <a:prstGeom prst="rect">
            <a:avLst/>
          </a:prstGeom>
          <a:noFill/>
          <a:ln/>
        </p:spPr>
        <p:txBody>
          <a:bodyPr wrap="square" lIns="25400" tIns="25400" rIns="25400" bIns="25400" rtlCol="0" anchor="t">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Pathway selection</a:t>
            </a:r>
            <a:endParaRPr lang="en-US" sz="1944" dirty="0"/>
          </a:p>
        </p:txBody>
      </p:sp>
      <p:sp>
        <p:nvSpPr>
          <p:cNvPr id="25" name="Text 22"/>
          <p:cNvSpPr/>
          <p:nvPr/>
        </p:nvSpPr>
        <p:spPr>
          <a:xfrm>
            <a:off x="8854282" y="4593431"/>
            <a:ext cx="3491845"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Level 3</a:t>
            </a:r>
            <a:endParaRPr lang="en-US" sz="1728" dirty="0"/>
          </a:p>
        </p:txBody>
      </p:sp>
      <p:sp>
        <p:nvSpPr>
          <p:cNvPr id="26" name="Text 23"/>
          <p:cNvSpPr/>
          <p:nvPr/>
        </p:nvSpPr>
        <p:spPr>
          <a:xfrm>
            <a:off x="12314437" y="4326731"/>
            <a:ext cx="194965" cy="450850"/>
          </a:xfrm>
          <a:prstGeom prst="rect">
            <a:avLst/>
          </a:prstGeom>
          <a:noFill/>
          <a:ln/>
        </p:spPr>
        <p:txBody>
          <a:bodyPr wrap="square" lIns="25400" tIns="25400" rIns="25400" bIns="25400" rtlCol="0" anchor="t">
            <a:normAutofit lnSpcReduction="10000"/>
          </a:bodyPr>
          <a:lstStyle/>
          <a:p>
            <a:pPr marL="0" indent="0" algn="l">
              <a:buNone/>
            </a:pPr>
            <a:r>
              <a:rPr lang="en-US" sz="2808" b="1" dirty="0">
                <a:solidFill>
                  <a:srgbClr val="D3993F"/>
                </a:solidFill>
                <a:latin typeface="Arial" pitchFamily="34" charset="0"/>
                <a:ea typeface="Arial" pitchFamily="34" charset="-122"/>
                <a:cs typeface="Arial" pitchFamily="34" charset="-120"/>
              </a:rPr>
              <a:t>›</a:t>
            </a:r>
            <a:endParaRPr lang="en-US" sz="2808" dirty="0"/>
          </a:p>
        </p:txBody>
      </p:sp>
      <p:sp>
        <p:nvSpPr>
          <p:cNvPr id="27" name="Shape 24"/>
          <p:cNvSpPr/>
          <p:nvPr/>
        </p:nvSpPr>
        <p:spPr>
          <a:xfrm>
            <a:off x="12528452" y="3659981"/>
            <a:ext cx="4825206" cy="1746250"/>
          </a:xfrm>
          <a:prstGeom prst="rect">
            <a:avLst/>
          </a:prstGeom>
          <a:solidFill>
            <a:srgbClr val="00286E"/>
          </a:solidFill>
          <a:ln/>
        </p:spPr>
      </p:sp>
      <p:sp>
        <p:nvSpPr>
          <p:cNvPr id="28" name="Shape 25"/>
          <p:cNvSpPr/>
          <p:nvPr/>
        </p:nvSpPr>
        <p:spPr>
          <a:xfrm>
            <a:off x="12528452" y="5368131"/>
            <a:ext cx="4825206" cy="38100"/>
          </a:xfrm>
          <a:prstGeom prst="rect">
            <a:avLst/>
          </a:prstGeom>
          <a:solidFill>
            <a:srgbClr val="D3993F"/>
          </a:solidFill>
          <a:ln/>
        </p:spPr>
      </p:sp>
      <p:sp>
        <p:nvSpPr>
          <p:cNvPr id="29" name="Text 26"/>
          <p:cNvSpPr/>
          <p:nvPr/>
        </p:nvSpPr>
        <p:spPr>
          <a:xfrm>
            <a:off x="12718952" y="3812381"/>
            <a:ext cx="4888627"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FFFFFF"/>
                </a:solidFill>
                <a:latin typeface="Arial" pitchFamily="34" charset="0"/>
                <a:ea typeface="Arial" pitchFamily="34" charset="-122"/>
                <a:cs typeface="Arial" pitchFamily="34" charset="-120"/>
              </a:rPr>
              <a:t>Post-Basic Edu. Routes</a:t>
            </a:r>
            <a:endParaRPr lang="en-US" sz="2268" dirty="0"/>
          </a:p>
        </p:txBody>
      </p:sp>
      <p:sp>
        <p:nvSpPr>
          <p:cNvPr id="30" name="Text 27"/>
          <p:cNvSpPr/>
          <p:nvPr/>
        </p:nvSpPr>
        <p:spPr>
          <a:xfrm>
            <a:off x="12718952" y="4180681"/>
            <a:ext cx="4577533" cy="749300"/>
          </a:xfrm>
          <a:prstGeom prst="rect">
            <a:avLst/>
          </a:prstGeom>
          <a:noFill/>
          <a:ln/>
        </p:spPr>
        <p:txBody>
          <a:bodyPr wrap="square" lIns="25400" tIns="25400" rIns="25400" bIns="25400" rtlCol="0" anchor="t">
            <a:normAutofit/>
          </a:bodyPr>
          <a:lstStyle/>
          <a:p>
            <a:pPr marL="0" indent="0" algn="l">
              <a:buNone/>
            </a:pPr>
            <a:r>
              <a:rPr lang="en-US" sz="1944" dirty="0">
                <a:solidFill>
                  <a:srgbClr val="CDD6E6"/>
                </a:solidFill>
                <a:latin typeface="Arial" pitchFamily="34" charset="0"/>
                <a:ea typeface="Arial" pitchFamily="34" charset="-122"/>
                <a:cs typeface="Arial" pitchFamily="34" charset="-120"/>
              </a:rPr>
              <a:t>Tertiary, professional &amp; industrial training pathways</a:t>
            </a:r>
            <a:endParaRPr lang="en-US" sz="1944" dirty="0"/>
          </a:p>
        </p:txBody>
      </p:sp>
      <p:sp>
        <p:nvSpPr>
          <p:cNvPr id="31" name="Text 28"/>
          <p:cNvSpPr/>
          <p:nvPr/>
        </p:nvSpPr>
        <p:spPr>
          <a:xfrm>
            <a:off x="12718952" y="4949032"/>
            <a:ext cx="4888627"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Levels 4–10</a:t>
            </a:r>
            <a:endParaRPr lang="en-US" sz="1728" dirty="0"/>
          </a:p>
        </p:txBody>
      </p:sp>
      <p:sp>
        <p:nvSpPr>
          <p:cNvPr id="32" name="Text 29"/>
          <p:cNvSpPr/>
          <p:nvPr/>
        </p:nvSpPr>
        <p:spPr>
          <a:xfrm>
            <a:off x="934343" y="5653882"/>
            <a:ext cx="18061245" cy="336550"/>
          </a:xfrm>
          <a:prstGeom prst="rect">
            <a:avLst/>
          </a:prstGeom>
          <a:noFill/>
          <a:ln/>
        </p:spPr>
        <p:txBody>
          <a:bodyPr wrap="square" lIns="25400" tIns="25400" rIns="25400" bIns="25400" rtlCol="0" anchor="t">
            <a:normAutofit lnSpcReduction="10000"/>
          </a:bodyPr>
          <a:lstStyle/>
          <a:p>
            <a:pPr marL="0" indent="0" algn="l">
              <a:buNone/>
            </a:pPr>
            <a:r>
              <a:rPr lang="en-US" sz="2052" b="1" kern="0" spc="205" dirty="0">
                <a:solidFill>
                  <a:srgbClr val="00286E"/>
                </a:solidFill>
                <a:latin typeface="Arial" pitchFamily="34" charset="0"/>
                <a:ea typeface="Arial" pitchFamily="34" charset="-122"/>
                <a:cs typeface="Arial" pitchFamily="34" charset="-120"/>
              </a:rPr>
              <a:t>FIVE REGULATED EDUCATION AND TRAINING PATHWAYS</a:t>
            </a:r>
            <a:endParaRPr lang="en-US" sz="2052" dirty="0"/>
          </a:p>
        </p:txBody>
      </p:sp>
      <p:sp>
        <p:nvSpPr>
          <p:cNvPr id="33" name="Shape 30"/>
          <p:cNvSpPr/>
          <p:nvPr/>
        </p:nvSpPr>
        <p:spPr>
          <a:xfrm>
            <a:off x="934343" y="6085681"/>
            <a:ext cx="3177183" cy="2010370"/>
          </a:xfrm>
          <a:prstGeom prst="rect">
            <a:avLst/>
          </a:prstGeom>
          <a:ln w="6350">
            <a:solidFill>
              <a:srgbClr val="DFE4EE"/>
            </a:solidFill>
            <a:prstDash val="solid"/>
          </a:ln>
        </p:spPr>
      </p:sp>
      <p:sp>
        <p:nvSpPr>
          <p:cNvPr id="34" name="Text 31"/>
          <p:cNvSpPr/>
          <p:nvPr/>
        </p:nvSpPr>
        <p:spPr>
          <a:xfrm>
            <a:off x="1112143" y="6263482"/>
            <a:ext cx="3103741"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00286E"/>
                </a:solidFill>
                <a:latin typeface="Arial" pitchFamily="34" charset="0"/>
                <a:ea typeface="Arial" pitchFamily="34" charset="-122"/>
                <a:cs typeface="Arial" pitchFamily="34" charset="-120"/>
              </a:rPr>
              <a:t>Basic Education</a:t>
            </a:r>
            <a:endParaRPr lang="en-US" sz="2160" dirty="0"/>
          </a:p>
        </p:txBody>
      </p:sp>
      <p:sp>
        <p:nvSpPr>
          <p:cNvPr id="35" name="Text 32"/>
          <p:cNvSpPr/>
          <p:nvPr/>
        </p:nvSpPr>
        <p:spPr>
          <a:xfrm>
            <a:off x="1112143" y="6631781"/>
            <a:ext cx="3103741"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DQAS / KNEC / KICD</a:t>
            </a:r>
            <a:endParaRPr lang="en-US" sz="1728" dirty="0"/>
          </a:p>
        </p:txBody>
      </p:sp>
      <p:sp>
        <p:nvSpPr>
          <p:cNvPr id="36" name="Text 33"/>
          <p:cNvSpPr/>
          <p:nvPr/>
        </p:nvSpPr>
        <p:spPr>
          <a:xfrm>
            <a:off x="1112143" y="6955631"/>
            <a:ext cx="2906230" cy="679847"/>
          </a:xfrm>
          <a:prstGeom prst="rect">
            <a:avLst/>
          </a:prstGeom>
          <a:noFill/>
          <a:ln/>
        </p:spPr>
        <p:txBody>
          <a:bodyPr wrap="square" lIns="25400" tIns="25400" rIns="25400" bIns="25400" rtlCol="0" anchor="t">
            <a:normAutofit lnSpcReduction="10000"/>
          </a:bodyPr>
          <a:lstStyle/>
          <a:p>
            <a:pPr marL="0" indent="0" algn="l">
              <a:lnSpc>
                <a:spcPct val="114873"/>
              </a:lnSpc>
              <a:buNone/>
            </a:pPr>
            <a:r>
              <a:rPr lang="en-US" sz="1944" dirty="0">
                <a:solidFill>
                  <a:srgbClr val="5B6577"/>
                </a:solidFill>
                <a:latin typeface="Arial" pitchFamily="34" charset="0"/>
                <a:ea typeface="Arial" pitchFamily="34" charset="-122"/>
                <a:cs typeface="Arial" pitchFamily="34" charset="-120"/>
              </a:rPr>
              <a:t>School education and national assessment</a:t>
            </a:r>
            <a:endParaRPr lang="en-US" sz="1944" dirty="0"/>
          </a:p>
        </p:txBody>
      </p:sp>
      <p:sp>
        <p:nvSpPr>
          <p:cNvPr id="37" name="Shape 34"/>
          <p:cNvSpPr/>
          <p:nvPr/>
        </p:nvSpPr>
        <p:spPr>
          <a:xfrm>
            <a:off x="4244876" y="6085681"/>
            <a:ext cx="3177183" cy="2010370"/>
          </a:xfrm>
          <a:prstGeom prst="rect">
            <a:avLst/>
          </a:prstGeom>
          <a:ln w="6350">
            <a:solidFill>
              <a:srgbClr val="DFE4EE"/>
            </a:solidFill>
            <a:prstDash val="solid"/>
          </a:ln>
        </p:spPr>
      </p:sp>
      <p:sp>
        <p:nvSpPr>
          <p:cNvPr id="38" name="Text 35"/>
          <p:cNvSpPr/>
          <p:nvPr/>
        </p:nvSpPr>
        <p:spPr>
          <a:xfrm>
            <a:off x="4422676" y="6263482"/>
            <a:ext cx="3103741"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00286E"/>
                </a:solidFill>
                <a:latin typeface="Arial" pitchFamily="34" charset="0"/>
                <a:ea typeface="Arial" pitchFamily="34" charset="-122"/>
                <a:cs typeface="Arial" pitchFamily="34" charset="-120"/>
              </a:rPr>
              <a:t>TVET</a:t>
            </a:r>
            <a:endParaRPr lang="en-US" sz="2160" dirty="0"/>
          </a:p>
        </p:txBody>
      </p:sp>
      <p:sp>
        <p:nvSpPr>
          <p:cNvPr id="39" name="Text 36"/>
          <p:cNvSpPr/>
          <p:nvPr/>
        </p:nvSpPr>
        <p:spPr>
          <a:xfrm>
            <a:off x="4422676" y="6631781"/>
            <a:ext cx="3103741"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TVETA / TVET CDACC</a:t>
            </a:r>
            <a:endParaRPr lang="en-US" sz="1728" dirty="0"/>
          </a:p>
        </p:txBody>
      </p:sp>
      <p:sp>
        <p:nvSpPr>
          <p:cNvPr id="40" name="Text 37"/>
          <p:cNvSpPr/>
          <p:nvPr/>
        </p:nvSpPr>
        <p:spPr>
          <a:xfrm>
            <a:off x="4422676" y="6955631"/>
            <a:ext cx="2906230" cy="679847"/>
          </a:xfrm>
          <a:prstGeom prst="rect">
            <a:avLst/>
          </a:prstGeom>
          <a:noFill/>
          <a:ln/>
        </p:spPr>
        <p:txBody>
          <a:bodyPr wrap="square" lIns="25400" tIns="25400" rIns="25400" bIns="25400" rtlCol="0" anchor="t">
            <a:normAutofit lnSpcReduction="10000"/>
          </a:bodyPr>
          <a:lstStyle/>
          <a:p>
            <a:pPr marL="0" indent="0" algn="l">
              <a:lnSpc>
                <a:spcPct val="114873"/>
              </a:lnSpc>
              <a:buNone/>
            </a:pPr>
            <a:r>
              <a:rPr lang="en-US" sz="1944" dirty="0">
                <a:solidFill>
                  <a:srgbClr val="5B6577"/>
                </a:solidFill>
                <a:latin typeface="Arial" pitchFamily="34" charset="0"/>
                <a:ea typeface="Arial" pitchFamily="34" charset="-122"/>
                <a:cs typeface="Arial" pitchFamily="34" charset="-120"/>
              </a:rPr>
              <a:t>Technical and vocational learning</a:t>
            </a:r>
            <a:endParaRPr lang="en-US" sz="1944" dirty="0"/>
          </a:p>
        </p:txBody>
      </p:sp>
      <p:sp>
        <p:nvSpPr>
          <p:cNvPr id="41" name="Shape 38"/>
          <p:cNvSpPr/>
          <p:nvPr/>
        </p:nvSpPr>
        <p:spPr>
          <a:xfrm>
            <a:off x="7555409" y="6085681"/>
            <a:ext cx="3177183" cy="2010370"/>
          </a:xfrm>
          <a:prstGeom prst="rect">
            <a:avLst/>
          </a:prstGeom>
          <a:ln w="6350">
            <a:solidFill>
              <a:srgbClr val="DFE4EE"/>
            </a:solidFill>
            <a:prstDash val="solid"/>
          </a:ln>
        </p:spPr>
      </p:sp>
      <p:sp>
        <p:nvSpPr>
          <p:cNvPr id="42" name="Text 39"/>
          <p:cNvSpPr/>
          <p:nvPr/>
        </p:nvSpPr>
        <p:spPr>
          <a:xfrm>
            <a:off x="7733209" y="6263482"/>
            <a:ext cx="3103741"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00286E"/>
                </a:solidFill>
                <a:latin typeface="Arial" pitchFamily="34" charset="0"/>
                <a:ea typeface="Arial" pitchFamily="34" charset="-122"/>
                <a:cs typeface="Arial" pitchFamily="34" charset="-120"/>
              </a:rPr>
              <a:t>Uni. Education</a:t>
            </a:r>
            <a:endParaRPr lang="en-US" sz="2160" dirty="0"/>
          </a:p>
        </p:txBody>
      </p:sp>
      <p:sp>
        <p:nvSpPr>
          <p:cNvPr id="43" name="Text 40"/>
          <p:cNvSpPr/>
          <p:nvPr/>
        </p:nvSpPr>
        <p:spPr>
          <a:xfrm>
            <a:off x="7733209" y="6631781"/>
            <a:ext cx="3103741"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CUE</a:t>
            </a:r>
            <a:endParaRPr lang="en-US" sz="1728" dirty="0"/>
          </a:p>
        </p:txBody>
      </p:sp>
      <p:sp>
        <p:nvSpPr>
          <p:cNvPr id="44" name="Text 41"/>
          <p:cNvSpPr/>
          <p:nvPr/>
        </p:nvSpPr>
        <p:spPr>
          <a:xfrm>
            <a:off x="7733209" y="6955631"/>
            <a:ext cx="2906230" cy="1000720"/>
          </a:xfrm>
          <a:prstGeom prst="rect">
            <a:avLst/>
          </a:prstGeom>
          <a:noFill/>
          <a:ln/>
        </p:spPr>
        <p:txBody>
          <a:bodyPr wrap="square" lIns="25400" tIns="25400" rIns="25400" bIns="25400" rtlCol="0" anchor="t">
            <a:normAutofit lnSpcReduction="10000"/>
          </a:bodyPr>
          <a:lstStyle/>
          <a:p>
            <a:pPr marL="0" indent="0" algn="l">
              <a:lnSpc>
                <a:spcPct val="114873"/>
              </a:lnSpc>
              <a:buNone/>
            </a:pPr>
            <a:r>
              <a:rPr lang="en-US" sz="1944" dirty="0">
                <a:solidFill>
                  <a:srgbClr val="5B6577"/>
                </a:solidFill>
                <a:latin typeface="Arial" pitchFamily="34" charset="0"/>
                <a:ea typeface="Arial" pitchFamily="34" charset="-122"/>
                <a:cs typeface="Arial" pitchFamily="34" charset="-120"/>
              </a:rPr>
              <a:t>University and postgraduate qualifications</a:t>
            </a:r>
            <a:endParaRPr lang="en-US" sz="1944" dirty="0"/>
          </a:p>
        </p:txBody>
      </p:sp>
      <p:sp>
        <p:nvSpPr>
          <p:cNvPr id="45" name="Shape 42"/>
          <p:cNvSpPr/>
          <p:nvPr/>
        </p:nvSpPr>
        <p:spPr>
          <a:xfrm>
            <a:off x="10865941" y="6085681"/>
            <a:ext cx="3177183" cy="2010370"/>
          </a:xfrm>
          <a:prstGeom prst="rect">
            <a:avLst/>
          </a:prstGeom>
          <a:ln w="6350">
            <a:solidFill>
              <a:srgbClr val="DFE4EE"/>
            </a:solidFill>
            <a:prstDash val="solid"/>
          </a:ln>
        </p:spPr>
      </p:sp>
      <p:sp>
        <p:nvSpPr>
          <p:cNvPr id="46" name="Text 43"/>
          <p:cNvSpPr/>
          <p:nvPr/>
        </p:nvSpPr>
        <p:spPr>
          <a:xfrm>
            <a:off x="11043742" y="6263482"/>
            <a:ext cx="3103741"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00286E"/>
                </a:solidFill>
                <a:latin typeface="Arial" pitchFamily="34" charset="0"/>
                <a:ea typeface="Arial" pitchFamily="34" charset="-122"/>
                <a:cs typeface="Arial" pitchFamily="34" charset="-120"/>
              </a:rPr>
              <a:t>Prof. Education</a:t>
            </a:r>
            <a:endParaRPr lang="en-US" sz="2160" dirty="0"/>
          </a:p>
        </p:txBody>
      </p:sp>
      <p:sp>
        <p:nvSpPr>
          <p:cNvPr id="47" name="Text 44"/>
          <p:cNvSpPr/>
          <p:nvPr/>
        </p:nvSpPr>
        <p:spPr>
          <a:xfrm>
            <a:off x="11043742" y="6631781"/>
            <a:ext cx="3103741"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Professional bodies</a:t>
            </a:r>
            <a:endParaRPr lang="en-US" sz="1728" dirty="0"/>
          </a:p>
        </p:txBody>
      </p:sp>
      <p:sp>
        <p:nvSpPr>
          <p:cNvPr id="48" name="Text 45"/>
          <p:cNvSpPr/>
          <p:nvPr/>
        </p:nvSpPr>
        <p:spPr>
          <a:xfrm>
            <a:off x="11043742" y="6955631"/>
            <a:ext cx="2906230" cy="679847"/>
          </a:xfrm>
          <a:prstGeom prst="rect">
            <a:avLst/>
          </a:prstGeom>
          <a:noFill/>
          <a:ln/>
        </p:spPr>
        <p:txBody>
          <a:bodyPr wrap="square" lIns="25400" tIns="25400" rIns="25400" bIns="25400" rtlCol="0" anchor="t">
            <a:normAutofit lnSpcReduction="10000"/>
          </a:bodyPr>
          <a:lstStyle/>
          <a:p>
            <a:pPr marL="0" indent="0" algn="l">
              <a:lnSpc>
                <a:spcPct val="114873"/>
              </a:lnSpc>
              <a:buNone/>
            </a:pPr>
            <a:r>
              <a:rPr lang="en-US" sz="1944" dirty="0">
                <a:solidFill>
                  <a:srgbClr val="5B6577"/>
                </a:solidFill>
                <a:latin typeface="Arial" pitchFamily="34" charset="0"/>
                <a:ea typeface="Arial" pitchFamily="34" charset="-122"/>
                <a:cs typeface="Arial" pitchFamily="34" charset="-120"/>
              </a:rPr>
              <a:t>Practice standards, licensing and CPD</a:t>
            </a:r>
            <a:endParaRPr lang="en-US" sz="1944" dirty="0"/>
          </a:p>
        </p:txBody>
      </p:sp>
      <p:sp>
        <p:nvSpPr>
          <p:cNvPr id="49" name="Shape 46"/>
          <p:cNvSpPr/>
          <p:nvPr/>
        </p:nvSpPr>
        <p:spPr>
          <a:xfrm>
            <a:off x="14176474" y="6085681"/>
            <a:ext cx="3177183" cy="2010370"/>
          </a:xfrm>
          <a:prstGeom prst="rect">
            <a:avLst/>
          </a:prstGeom>
          <a:ln w="6350">
            <a:solidFill>
              <a:srgbClr val="DFE4EE"/>
            </a:solidFill>
            <a:prstDash val="solid"/>
          </a:ln>
        </p:spPr>
      </p:sp>
      <p:sp>
        <p:nvSpPr>
          <p:cNvPr id="50" name="Text 47"/>
          <p:cNvSpPr/>
          <p:nvPr/>
        </p:nvSpPr>
        <p:spPr>
          <a:xfrm>
            <a:off x="14354275" y="6263482"/>
            <a:ext cx="3103741"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00286E"/>
                </a:solidFill>
                <a:latin typeface="Arial" pitchFamily="34" charset="0"/>
                <a:ea typeface="Arial" pitchFamily="34" charset="-122"/>
                <a:cs typeface="Arial" pitchFamily="34" charset="-120"/>
              </a:rPr>
              <a:t>Industrial Training</a:t>
            </a:r>
            <a:endParaRPr lang="en-US" sz="2160" dirty="0"/>
          </a:p>
        </p:txBody>
      </p:sp>
      <p:sp>
        <p:nvSpPr>
          <p:cNvPr id="51" name="Text 48"/>
          <p:cNvSpPr/>
          <p:nvPr/>
        </p:nvSpPr>
        <p:spPr>
          <a:xfrm>
            <a:off x="14354275" y="6631781"/>
            <a:ext cx="3103741"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dirty="0">
                <a:solidFill>
                  <a:srgbClr val="D3993F"/>
                </a:solidFill>
                <a:latin typeface="Arial" pitchFamily="34" charset="0"/>
                <a:ea typeface="Arial" pitchFamily="34" charset="-122"/>
                <a:cs typeface="Arial" pitchFamily="34" charset="-120"/>
              </a:rPr>
              <a:t>NITA</a:t>
            </a:r>
            <a:endParaRPr lang="en-US" sz="1728" dirty="0"/>
          </a:p>
        </p:txBody>
      </p:sp>
      <p:sp>
        <p:nvSpPr>
          <p:cNvPr id="52" name="Text 49"/>
          <p:cNvSpPr/>
          <p:nvPr/>
        </p:nvSpPr>
        <p:spPr>
          <a:xfrm>
            <a:off x="14354275" y="6955631"/>
            <a:ext cx="2906230" cy="1000720"/>
          </a:xfrm>
          <a:prstGeom prst="rect">
            <a:avLst/>
          </a:prstGeom>
          <a:noFill/>
          <a:ln/>
        </p:spPr>
        <p:txBody>
          <a:bodyPr wrap="square" lIns="25400" tIns="25400" rIns="25400" bIns="25400" rtlCol="0" anchor="t">
            <a:normAutofit lnSpcReduction="10000"/>
          </a:bodyPr>
          <a:lstStyle/>
          <a:p>
            <a:pPr marL="0" indent="0" algn="l">
              <a:lnSpc>
                <a:spcPct val="114873"/>
              </a:lnSpc>
              <a:buNone/>
            </a:pPr>
            <a:r>
              <a:rPr lang="en-US" sz="1944" dirty="0">
                <a:solidFill>
                  <a:srgbClr val="5B6577"/>
                </a:solidFill>
                <a:latin typeface="Arial" pitchFamily="34" charset="0"/>
                <a:ea typeface="Arial" pitchFamily="34" charset="-122"/>
                <a:cs typeface="Arial" pitchFamily="34" charset="-120"/>
              </a:rPr>
              <a:t>Workplace skills, trade testing and apprenticeships</a:t>
            </a:r>
            <a:endParaRPr lang="en-US" sz="1944" dirty="0"/>
          </a:p>
        </p:txBody>
      </p:sp>
      <p:sp>
        <p:nvSpPr>
          <p:cNvPr id="53" name="Shape 50"/>
          <p:cNvSpPr/>
          <p:nvPr/>
        </p:nvSpPr>
        <p:spPr>
          <a:xfrm>
            <a:off x="934343" y="9073946"/>
            <a:ext cx="16419314" cy="755650"/>
          </a:xfrm>
          <a:prstGeom prst="rect">
            <a:avLst/>
          </a:prstGeom>
          <a:solidFill>
            <a:srgbClr val="F7EFE1"/>
          </a:solidFill>
          <a:ln/>
        </p:spPr>
      </p:sp>
      <p:sp>
        <p:nvSpPr>
          <p:cNvPr id="54" name="Shape 51"/>
          <p:cNvSpPr/>
          <p:nvPr/>
        </p:nvSpPr>
        <p:spPr>
          <a:xfrm>
            <a:off x="934343" y="9073946"/>
            <a:ext cx="44450" cy="755650"/>
          </a:xfrm>
          <a:prstGeom prst="rect">
            <a:avLst/>
          </a:prstGeom>
          <a:solidFill>
            <a:srgbClr val="D3993F"/>
          </a:solidFill>
          <a:ln/>
        </p:spPr>
      </p:sp>
      <p:sp>
        <p:nvSpPr>
          <p:cNvPr id="55" name="Text 52"/>
          <p:cNvSpPr/>
          <p:nvPr/>
        </p:nvSpPr>
        <p:spPr>
          <a:xfrm>
            <a:off x="1226443" y="9226346"/>
            <a:ext cx="16372143" cy="488950"/>
          </a:xfrm>
          <a:prstGeom prst="rect">
            <a:avLst/>
          </a:prstGeom>
          <a:noFill/>
          <a:ln/>
        </p:spPr>
        <p:txBody>
          <a:bodyPr wrap="square" lIns="25400" tIns="25400" rIns="25400" bIns="25400" rtlCol="0" anchor="t">
            <a:normAutofit/>
          </a:bodyPr>
          <a:lstStyle/>
          <a:p>
            <a:pPr marL="0" indent="0" algn="l">
              <a:buNone/>
            </a:pPr>
            <a:r>
              <a:rPr lang="en-US" sz="2484" dirty="0">
                <a:solidFill>
                  <a:srgbClr val="5A4A2C"/>
                </a:solidFill>
                <a:latin typeface="Arial" pitchFamily="34" charset="0"/>
                <a:ea typeface="Arial" pitchFamily="34" charset="-122"/>
                <a:cs typeface="Arial" pitchFamily="34" charset="-120"/>
              </a:rPr>
              <a:t>System view: Kenya's multi-agency learning pathways provide the national context for KNQF referencing.</a:t>
            </a:r>
            <a:endParaRPr lang="en-US" sz="2484" dirty="0"/>
          </a:p>
        </p:txBody>
      </p:sp>
      <p:sp>
        <p:nvSpPr>
          <p:cNvPr id="56" name="Shape 53"/>
          <p:cNvSpPr/>
          <p:nvPr/>
        </p:nvSpPr>
        <p:spPr>
          <a:xfrm>
            <a:off x="0" y="10077450"/>
            <a:ext cx="18288000" cy="57150"/>
          </a:xfrm>
          <a:prstGeom prst="rect">
            <a:avLst/>
          </a:prstGeom>
          <a:solidFill>
            <a:srgbClr val="000000"/>
          </a:solidFill>
          <a:ln/>
        </p:spPr>
      </p:sp>
      <p:sp>
        <p:nvSpPr>
          <p:cNvPr id="57" name="Shape 54"/>
          <p:cNvSpPr/>
          <p:nvPr/>
        </p:nvSpPr>
        <p:spPr>
          <a:xfrm>
            <a:off x="0" y="10134600"/>
            <a:ext cx="18288000" cy="19050"/>
          </a:xfrm>
          <a:prstGeom prst="rect">
            <a:avLst/>
          </a:prstGeom>
          <a:solidFill>
            <a:srgbClr val="FFFFFF"/>
          </a:solidFill>
          <a:ln/>
        </p:spPr>
      </p:sp>
      <p:sp>
        <p:nvSpPr>
          <p:cNvPr id="58" name="Shape 55"/>
          <p:cNvSpPr/>
          <p:nvPr/>
        </p:nvSpPr>
        <p:spPr>
          <a:xfrm>
            <a:off x="0" y="10153650"/>
            <a:ext cx="18288000" cy="57150"/>
          </a:xfrm>
          <a:prstGeom prst="rect">
            <a:avLst/>
          </a:prstGeom>
          <a:solidFill>
            <a:srgbClr val="BB1E10"/>
          </a:solidFill>
          <a:ln/>
        </p:spPr>
      </p:sp>
      <p:sp>
        <p:nvSpPr>
          <p:cNvPr id="59" name="Shape 56"/>
          <p:cNvSpPr/>
          <p:nvPr/>
        </p:nvSpPr>
        <p:spPr>
          <a:xfrm>
            <a:off x="0" y="10210800"/>
            <a:ext cx="18288000" cy="19050"/>
          </a:xfrm>
          <a:prstGeom prst="rect">
            <a:avLst/>
          </a:prstGeom>
          <a:solidFill>
            <a:srgbClr val="FFFFFF"/>
          </a:solidFill>
          <a:ln/>
        </p:spPr>
      </p:sp>
      <p:sp>
        <p:nvSpPr>
          <p:cNvPr id="60" name="Shape 57"/>
          <p:cNvSpPr/>
          <p:nvPr/>
        </p:nvSpPr>
        <p:spPr>
          <a:xfrm>
            <a:off x="0" y="10229850"/>
            <a:ext cx="18288000" cy="57150"/>
          </a:xfrm>
          <a:prstGeom prst="rect">
            <a:avLst/>
          </a:prstGeom>
          <a:solidFill>
            <a:srgbClr val="006B3F"/>
          </a:solidFill>
          <a:ln/>
        </p:spPr>
      </p:sp>
      <p:pic>
        <p:nvPicPr>
          <p:cNvPr id="61" name="Image 1" descr="preencoded.png"/>
          <p:cNvPicPr>
            <a:picLocks noChangeAspect="1"/>
          </p:cNvPicPr>
          <p:nvPr/>
        </p:nvPicPr>
        <p:blipFill>
          <a:blip r:embed="rId3"/>
          <a:stretch>
            <a:fillRect/>
          </a:stretch>
        </p:blipFill>
        <p:spPr>
          <a:xfrm>
            <a:off x="15413553" y="9576792"/>
            <a:ext cx="2456047" cy="667769"/>
          </a:xfrm>
          <a:prstGeom prst="rect">
            <a:avLst/>
          </a:prstGeom>
        </p:spPr>
      </p:pic>
      <p:sp>
        <p:nvSpPr>
          <p:cNvPr id="63" name="Shape 50">
            <a:extLst>
              <a:ext uri="{FF2B5EF4-FFF2-40B4-BE49-F238E27FC236}">
                <a16:creationId xmlns:a16="http://schemas.microsoft.com/office/drawing/2014/main" id="{46E8E74B-2620-7AC1-4498-ABA489B69ADD}"/>
              </a:ext>
            </a:extLst>
          </p:cNvPr>
          <p:cNvSpPr/>
          <p:nvPr/>
        </p:nvSpPr>
        <p:spPr>
          <a:xfrm>
            <a:off x="934343" y="8179197"/>
            <a:ext cx="16419314" cy="755650"/>
          </a:xfrm>
          <a:prstGeom prst="rect">
            <a:avLst/>
          </a:prstGeom>
          <a:solidFill>
            <a:schemeClr val="accent1">
              <a:lumMod val="40000"/>
              <a:lumOff val="60000"/>
            </a:schemeClr>
          </a:solidFill>
          <a:ln/>
        </p:spPr>
      </p:sp>
      <p:sp>
        <p:nvSpPr>
          <p:cNvPr id="67" name="Text 52">
            <a:extLst>
              <a:ext uri="{FF2B5EF4-FFF2-40B4-BE49-F238E27FC236}">
                <a16:creationId xmlns:a16="http://schemas.microsoft.com/office/drawing/2014/main" id="{3C4E1CDA-0AF6-A222-6EB5-73AED5C4B991}"/>
              </a:ext>
            </a:extLst>
          </p:cNvPr>
          <p:cNvSpPr/>
          <p:nvPr/>
        </p:nvSpPr>
        <p:spPr>
          <a:xfrm>
            <a:off x="1141841" y="8194426"/>
            <a:ext cx="16372143" cy="728882"/>
          </a:xfrm>
          <a:prstGeom prst="rect">
            <a:avLst/>
          </a:prstGeom>
          <a:noFill/>
          <a:ln/>
        </p:spPr>
        <p:txBody>
          <a:bodyPr wrap="square" lIns="25400" tIns="25400" rIns="25400" bIns="25400" rtlCol="0" anchor="t">
            <a:noAutofit/>
          </a:bodyPr>
          <a:lstStyle/>
          <a:p>
            <a:r>
              <a:rPr lang="en-US" sz="2400" dirty="0">
                <a:solidFill>
                  <a:srgbClr val="1F2937"/>
                </a:solidFill>
                <a:latin typeface="Aptos"/>
              </a:rPr>
              <a:t>The report first situates the KNQF within Kenya’s actual education and training ecosystem: learners, pathways, regulators and progression routes.</a:t>
            </a:r>
          </a:p>
        </p:txBody>
      </p:sp>
      <p:sp>
        <p:nvSpPr>
          <p:cNvPr id="64" name="Shape 0">
            <a:extLst>
              <a:ext uri="{FF2B5EF4-FFF2-40B4-BE49-F238E27FC236}">
                <a16:creationId xmlns:a16="http://schemas.microsoft.com/office/drawing/2014/main" id="{85408831-9664-5D84-999C-FB68A438FA86}"/>
              </a:ext>
            </a:extLst>
          </p:cNvPr>
          <p:cNvSpPr/>
          <p:nvPr/>
        </p:nvSpPr>
        <p:spPr>
          <a:xfrm>
            <a:off x="934343" y="726678"/>
            <a:ext cx="571500" cy="571500"/>
          </a:xfrm>
          <a:prstGeom prst="rect">
            <a:avLst/>
          </a:prstGeom>
          <a:solidFill>
            <a:srgbClr val="00286E"/>
          </a:solidFill>
          <a:ln/>
        </p:spPr>
      </p:sp>
      <p:sp>
        <p:nvSpPr>
          <p:cNvPr id="66" name="Text 1">
            <a:extLst>
              <a:ext uri="{FF2B5EF4-FFF2-40B4-BE49-F238E27FC236}">
                <a16:creationId xmlns:a16="http://schemas.microsoft.com/office/drawing/2014/main" id="{06942B30-F65B-90C9-7AE1-BB5E3CF13A6D}"/>
              </a:ext>
            </a:extLst>
          </p:cNvPr>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04</a:t>
            </a:r>
            <a:endParaRPr lang="en-US" sz="3024" dirty="0"/>
          </a:p>
        </p:txBody>
      </p:sp>
      <p:sp>
        <p:nvSpPr>
          <p:cNvPr id="69" name="Text 2">
            <a:extLst>
              <a:ext uri="{FF2B5EF4-FFF2-40B4-BE49-F238E27FC236}">
                <a16:creationId xmlns:a16="http://schemas.microsoft.com/office/drawing/2014/main" id="{512384D6-6F6B-61B2-5366-54205CC77509}"/>
              </a:ext>
            </a:extLst>
          </p:cNvPr>
          <p:cNvSpPr/>
          <p:nvPr/>
        </p:nvSpPr>
        <p:spPr>
          <a:xfrm>
            <a:off x="1715393" y="726678"/>
            <a:ext cx="14456985"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311" dirty="0">
                <a:solidFill>
                  <a:srgbClr val="D3993F"/>
                </a:solidFill>
                <a:latin typeface="Arial" pitchFamily="34" charset="0"/>
                <a:ea typeface="Arial" pitchFamily="34" charset="-122"/>
                <a:cs typeface="Arial" pitchFamily="34" charset="-120"/>
              </a:rPr>
              <a:t>SYSTEM VIEW — THE LEARNER JOURNEY BEFORE QUALIFICATIONS ARE CLASSIFIED</a:t>
            </a:r>
            <a:endParaRPr lang="en-US" sz="1944" dirty="0"/>
          </a:p>
        </p:txBody>
      </p:sp>
      <p:sp>
        <p:nvSpPr>
          <p:cNvPr id="71" name="Text 3">
            <a:extLst>
              <a:ext uri="{FF2B5EF4-FFF2-40B4-BE49-F238E27FC236}">
                <a16:creationId xmlns:a16="http://schemas.microsoft.com/office/drawing/2014/main" id="{287FB03A-4D3B-A4F8-4660-79152AC2249F}"/>
              </a:ext>
            </a:extLst>
          </p:cNvPr>
          <p:cNvSpPr/>
          <p:nvPr/>
        </p:nvSpPr>
        <p:spPr>
          <a:xfrm>
            <a:off x="1715393" y="1082278"/>
            <a:ext cx="13536995" cy="1190228"/>
          </a:xfrm>
          <a:prstGeom prst="rect">
            <a:avLst/>
          </a:prstGeom>
          <a:noFill/>
          <a:ln/>
        </p:spPr>
        <p:txBody>
          <a:bodyPr wrap="square" lIns="25400" tIns="25400" rIns="25400" bIns="25400" rtlCol="0" anchor="t">
            <a:normAutofit lnSpcReduction="10000"/>
          </a:bodyPr>
          <a:lstStyle/>
          <a:p>
            <a:pPr marL="0" indent="0" algn="l">
              <a:lnSpc>
                <a:spcPct val="91636"/>
              </a:lnSpc>
              <a:buNone/>
            </a:pPr>
            <a:r>
              <a:rPr lang="en-US" sz="4320" b="1" dirty="0">
                <a:solidFill>
                  <a:srgbClr val="00286E"/>
                </a:solidFill>
                <a:latin typeface="Arial" pitchFamily="34" charset="0"/>
                <a:ea typeface="Arial" pitchFamily="34" charset="-122"/>
                <a:cs typeface="Arial" pitchFamily="34" charset="-120"/>
              </a:rPr>
              <a:t>Kenya's education and training system: pathways and progression</a:t>
            </a:r>
            <a:endParaRPr lang="en-US" sz="4320" dirty="0"/>
          </a:p>
        </p:txBody>
      </p:sp>
      <p:pic>
        <p:nvPicPr>
          <p:cNvPr id="73" name="Image 0" descr="preencoded.png">
            <a:extLst>
              <a:ext uri="{FF2B5EF4-FFF2-40B4-BE49-F238E27FC236}">
                <a16:creationId xmlns:a16="http://schemas.microsoft.com/office/drawing/2014/main" id="{EF3050E9-AFAA-EE9F-27DB-F2556D18D4AD}"/>
              </a:ext>
            </a:extLst>
          </p:cNvPr>
          <p:cNvPicPr>
            <a:picLocks noChangeAspect="1"/>
          </p:cNvPicPr>
          <p:nvPr/>
        </p:nvPicPr>
        <p:blipFill>
          <a:blip r:embed="rId4"/>
          <a:stretch>
            <a:fillRect/>
          </a:stretch>
        </p:blipFill>
        <p:spPr>
          <a:xfrm>
            <a:off x="15067657" y="726678"/>
            <a:ext cx="2286000" cy="857250"/>
          </a:xfrm>
          <a:prstGeom prst="rect">
            <a:avLst/>
          </a:prstGeom>
        </p:spPr>
      </p:pic>
      <p:sp>
        <p:nvSpPr>
          <p:cNvPr id="75" name="Shape 4">
            <a:extLst>
              <a:ext uri="{FF2B5EF4-FFF2-40B4-BE49-F238E27FC236}">
                <a16:creationId xmlns:a16="http://schemas.microsoft.com/office/drawing/2014/main" id="{3ABF574F-D7A4-F808-1DDE-80E644042BC1}"/>
              </a:ext>
            </a:extLst>
          </p:cNvPr>
          <p:cNvSpPr/>
          <p:nvPr/>
        </p:nvSpPr>
        <p:spPr>
          <a:xfrm>
            <a:off x="934343" y="2386806"/>
            <a:ext cx="16419314"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8" name="Text 5"/>
          <p:cNvSpPr/>
          <p:nvPr/>
        </p:nvSpPr>
        <p:spPr>
          <a:xfrm>
            <a:off x="830560" y="2286099"/>
            <a:ext cx="10302111"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kern="0" spc="173" dirty="0">
                <a:solidFill>
                  <a:srgbClr val="00286E"/>
                </a:solidFill>
                <a:latin typeface="Arial" pitchFamily="34" charset="0"/>
                <a:ea typeface="Arial" pitchFamily="34" charset="-122"/>
                <a:cs typeface="Arial" pitchFamily="34" charset="-120"/>
              </a:rPr>
              <a:t>TEN-LEVEL QUALIFICATIONS MAP</a:t>
            </a:r>
            <a:endParaRPr lang="en-US" sz="1728" dirty="0"/>
          </a:p>
        </p:txBody>
      </p:sp>
      <p:sp>
        <p:nvSpPr>
          <p:cNvPr id="9" name="Shape 6"/>
          <p:cNvSpPr/>
          <p:nvPr/>
        </p:nvSpPr>
        <p:spPr>
          <a:xfrm>
            <a:off x="830560" y="2609949"/>
            <a:ext cx="9365556" cy="387350"/>
          </a:xfrm>
          <a:prstGeom prst="rect">
            <a:avLst/>
          </a:prstGeom>
          <a:solidFill>
            <a:srgbClr val="00286E"/>
          </a:solidFill>
          <a:ln/>
        </p:spPr>
      </p:sp>
      <p:sp>
        <p:nvSpPr>
          <p:cNvPr id="10" name="Text 7"/>
          <p:cNvSpPr/>
          <p:nvPr/>
        </p:nvSpPr>
        <p:spPr>
          <a:xfrm>
            <a:off x="849610" y="2686149"/>
            <a:ext cx="571500" cy="273050"/>
          </a:xfrm>
          <a:prstGeom prst="rect">
            <a:avLst/>
          </a:prstGeom>
          <a:noFill/>
          <a:ln/>
        </p:spPr>
        <p:txBody>
          <a:bodyPr wrap="square" lIns="25400" tIns="25400" rIns="25400" bIns="25400" rtlCol="0" anchor="ctr">
            <a:normAutofit fontScale="92500" lnSpcReduction="10000"/>
          </a:bodyPr>
          <a:lstStyle/>
          <a:p>
            <a:pPr marL="0" indent="0" algn="ctr">
              <a:buNone/>
            </a:pPr>
            <a:r>
              <a:rPr lang="en-US" sz="1620" b="1" dirty="0">
                <a:solidFill>
                  <a:srgbClr val="FFFFFF"/>
                </a:solidFill>
                <a:latin typeface="Arial" pitchFamily="34" charset="0"/>
                <a:ea typeface="Arial" pitchFamily="34" charset="-122"/>
                <a:cs typeface="Arial" pitchFamily="34" charset="-120"/>
              </a:rPr>
              <a:t>Level</a:t>
            </a:r>
            <a:endParaRPr lang="en-US" sz="1620" dirty="0"/>
          </a:p>
        </p:txBody>
      </p:sp>
      <p:sp>
        <p:nvSpPr>
          <p:cNvPr id="11" name="Text 8"/>
          <p:cNvSpPr/>
          <p:nvPr/>
        </p:nvSpPr>
        <p:spPr>
          <a:xfrm>
            <a:off x="1535410" y="2686149"/>
            <a:ext cx="4985693" cy="273050"/>
          </a:xfrm>
          <a:prstGeom prst="rect">
            <a:avLst/>
          </a:prstGeom>
          <a:noFill/>
          <a:ln/>
        </p:spPr>
        <p:txBody>
          <a:bodyPr wrap="square" lIns="25400" tIns="25400" rIns="25400" bIns="25400" rtlCol="0" anchor="ctr">
            <a:normAutofit lnSpcReduction="10000"/>
          </a:bodyPr>
          <a:lstStyle/>
          <a:p>
            <a:pPr marL="0" indent="0" algn="l">
              <a:buNone/>
            </a:pPr>
            <a:r>
              <a:rPr lang="en-US" sz="1620" b="1" dirty="0">
                <a:solidFill>
                  <a:srgbClr val="FFFFFF"/>
                </a:solidFill>
                <a:latin typeface="Arial" pitchFamily="34" charset="0"/>
                <a:ea typeface="Arial" pitchFamily="34" charset="-122"/>
                <a:cs typeface="Arial" pitchFamily="34" charset="-120"/>
              </a:rPr>
              <a:t>Representative qualification types</a:t>
            </a:r>
            <a:endParaRPr lang="en-US" sz="1620" dirty="0"/>
          </a:p>
        </p:txBody>
      </p:sp>
      <p:sp>
        <p:nvSpPr>
          <p:cNvPr id="12" name="Text 9"/>
          <p:cNvSpPr/>
          <p:nvPr/>
        </p:nvSpPr>
        <p:spPr>
          <a:xfrm>
            <a:off x="6560840" y="2686149"/>
            <a:ext cx="3651942" cy="273050"/>
          </a:xfrm>
          <a:prstGeom prst="rect">
            <a:avLst/>
          </a:prstGeom>
          <a:noFill/>
          <a:ln/>
        </p:spPr>
        <p:txBody>
          <a:bodyPr wrap="square" lIns="25400" tIns="25400" rIns="25400" bIns="25400" rtlCol="0" anchor="ctr">
            <a:normAutofit lnSpcReduction="10000"/>
          </a:bodyPr>
          <a:lstStyle/>
          <a:p>
            <a:pPr marL="0" indent="0" algn="l">
              <a:buNone/>
            </a:pPr>
            <a:r>
              <a:rPr lang="en-US" sz="1620" b="1" dirty="0">
                <a:solidFill>
                  <a:srgbClr val="FFFFFF"/>
                </a:solidFill>
                <a:latin typeface="Arial" pitchFamily="34" charset="0"/>
                <a:ea typeface="Arial" pitchFamily="34" charset="-122"/>
                <a:cs typeface="Arial" pitchFamily="34" charset="-120"/>
              </a:rPr>
              <a:t>Descriptor emphasis</a:t>
            </a:r>
            <a:endParaRPr lang="en-US" sz="1620" dirty="0"/>
          </a:p>
        </p:txBody>
      </p:sp>
      <p:sp>
        <p:nvSpPr>
          <p:cNvPr id="13" name="Shape 10"/>
          <p:cNvSpPr/>
          <p:nvPr/>
        </p:nvSpPr>
        <p:spPr>
          <a:xfrm>
            <a:off x="830560" y="2997299"/>
            <a:ext cx="9365556" cy="428625"/>
          </a:xfrm>
          <a:prstGeom prst="rect">
            <a:avLst/>
          </a:prstGeom>
          <a:solidFill>
            <a:schemeClr val="accent1">
              <a:lumMod val="20000"/>
              <a:lumOff val="80000"/>
            </a:schemeClr>
          </a:solidFill>
          <a:ln/>
        </p:spPr>
      </p:sp>
      <p:sp>
        <p:nvSpPr>
          <p:cNvPr id="14" name="Shape 11"/>
          <p:cNvSpPr/>
          <p:nvPr/>
        </p:nvSpPr>
        <p:spPr>
          <a:xfrm>
            <a:off x="830560" y="3419574"/>
            <a:ext cx="9365556" cy="9525"/>
          </a:xfrm>
          <a:prstGeom prst="rect">
            <a:avLst/>
          </a:prstGeom>
          <a:solidFill>
            <a:srgbClr val="E4E8F0"/>
          </a:solidFill>
          <a:ln/>
        </p:spPr>
      </p:sp>
      <p:sp>
        <p:nvSpPr>
          <p:cNvPr id="15" name="Text 12"/>
          <p:cNvSpPr/>
          <p:nvPr/>
        </p:nvSpPr>
        <p:spPr>
          <a:xfrm>
            <a:off x="801985" y="3006824"/>
            <a:ext cx="666750" cy="447675"/>
          </a:xfrm>
          <a:prstGeom prst="rect">
            <a:avLst/>
          </a:prstGeom>
          <a:no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10</a:t>
            </a:r>
            <a:endParaRPr lang="en-US" sz="2160" dirty="0"/>
          </a:p>
        </p:txBody>
      </p:sp>
      <p:sp>
        <p:nvSpPr>
          <p:cNvPr id="16" name="Text 13"/>
          <p:cNvSpPr/>
          <p:nvPr/>
        </p:nvSpPr>
        <p:spPr>
          <a:xfrm>
            <a:off x="1535410" y="3063974"/>
            <a:ext cx="4985693" cy="333375"/>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Doctorate Degree</a:t>
            </a:r>
            <a:endParaRPr lang="en-US" sz="1620" dirty="0"/>
          </a:p>
        </p:txBody>
      </p:sp>
      <p:sp>
        <p:nvSpPr>
          <p:cNvPr id="17" name="Text 14"/>
          <p:cNvSpPr/>
          <p:nvPr/>
        </p:nvSpPr>
        <p:spPr>
          <a:xfrm>
            <a:off x="6560840" y="3063974"/>
            <a:ext cx="3651942" cy="333375"/>
          </a:xfrm>
          <a:prstGeom prst="rect">
            <a:avLst/>
          </a:prstGeom>
          <a:noFill/>
          <a:ln/>
        </p:spPr>
        <p:txBody>
          <a:bodyPr wrap="square" lIns="25400" tIns="25400" rIns="25400" bIns="25400" rtlCol="0" anchor="ctr">
            <a:normAutofit fontScale="92500"/>
          </a:bodyPr>
          <a:lstStyle/>
          <a:p>
            <a:pPr marL="0" indent="0" algn="l">
              <a:buNone/>
            </a:pPr>
            <a:r>
              <a:rPr lang="en-US" sz="1620" dirty="0">
                <a:solidFill>
                  <a:srgbClr val="5B6577"/>
                </a:solidFill>
                <a:latin typeface="Arial" pitchFamily="34" charset="0"/>
                <a:ea typeface="Arial" pitchFamily="34" charset="-122"/>
                <a:cs typeface="Arial" pitchFamily="34" charset="-120"/>
              </a:rPr>
              <a:t>Frontier knowledge; original contribution</a:t>
            </a:r>
            <a:endParaRPr lang="en-US" sz="1620" dirty="0"/>
          </a:p>
        </p:txBody>
      </p:sp>
      <p:sp>
        <p:nvSpPr>
          <p:cNvPr id="18" name="Shape 15"/>
          <p:cNvSpPr/>
          <p:nvPr/>
        </p:nvSpPr>
        <p:spPr>
          <a:xfrm>
            <a:off x="830560" y="3425924"/>
            <a:ext cx="9365556" cy="431800"/>
          </a:xfrm>
          <a:prstGeom prst="rect">
            <a:avLst/>
          </a:prstGeom>
          <a:solidFill>
            <a:schemeClr val="accent1">
              <a:lumMod val="20000"/>
              <a:lumOff val="80000"/>
            </a:schemeClr>
          </a:solidFill>
          <a:ln/>
        </p:spPr>
      </p:sp>
      <p:sp>
        <p:nvSpPr>
          <p:cNvPr id="19" name="Shape 16"/>
          <p:cNvSpPr/>
          <p:nvPr/>
        </p:nvSpPr>
        <p:spPr>
          <a:xfrm>
            <a:off x="830560" y="3851374"/>
            <a:ext cx="9365556" cy="9525"/>
          </a:xfrm>
          <a:prstGeom prst="rect">
            <a:avLst/>
          </a:prstGeom>
          <a:solidFill>
            <a:srgbClr val="E4E8F0"/>
          </a:solidFill>
          <a:ln/>
        </p:spPr>
      </p:sp>
      <p:sp>
        <p:nvSpPr>
          <p:cNvPr id="20" name="Text 17"/>
          <p:cNvSpPr/>
          <p:nvPr/>
        </p:nvSpPr>
        <p:spPr>
          <a:xfrm>
            <a:off x="801985" y="3435449"/>
            <a:ext cx="666750" cy="450850"/>
          </a:xfrm>
          <a:prstGeom prst="rect">
            <a:avLst/>
          </a:prstGeom>
          <a:no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9</a:t>
            </a:r>
            <a:endParaRPr lang="en-US" sz="2160" dirty="0"/>
          </a:p>
        </p:txBody>
      </p:sp>
      <p:sp>
        <p:nvSpPr>
          <p:cNvPr id="21" name="Text 18"/>
          <p:cNvSpPr/>
          <p:nvPr/>
        </p:nvSpPr>
        <p:spPr>
          <a:xfrm>
            <a:off x="1535410" y="3492599"/>
            <a:ext cx="4985693" cy="3365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Master's Degree</a:t>
            </a:r>
            <a:endParaRPr lang="en-US" sz="1620" dirty="0"/>
          </a:p>
        </p:txBody>
      </p:sp>
      <p:sp>
        <p:nvSpPr>
          <p:cNvPr id="22" name="Text 19"/>
          <p:cNvSpPr/>
          <p:nvPr/>
        </p:nvSpPr>
        <p:spPr>
          <a:xfrm>
            <a:off x="6560840" y="3492599"/>
            <a:ext cx="3651942" cy="336550"/>
          </a:xfrm>
          <a:prstGeom prst="rect">
            <a:avLst/>
          </a:prstGeom>
          <a:noFill/>
          <a:ln/>
        </p:spPr>
        <p:txBody>
          <a:bodyPr wrap="square" lIns="25400" tIns="25400" rIns="25400" bIns="25400" rtlCol="0" anchor="ctr">
            <a:normAutofit fontScale="92500"/>
          </a:bodyPr>
          <a:lstStyle/>
          <a:p>
            <a:pPr marL="0" indent="0" algn="l">
              <a:buNone/>
            </a:pPr>
            <a:r>
              <a:rPr lang="en-US" sz="1620" dirty="0">
                <a:solidFill>
                  <a:srgbClr val="5B6577"/>
                </a:solidFill>
                <a:latin typeface="Arial" pitchFamily="34" charset="0"/>
                <a:ea typeface="Arial" pitchFamily="34" charset="-122"/>
                <a:cs typeface="Arial" pitchFamily="34" charset="-120"/>
              </a:rPr>
              <a:t>Mastery, research and advanced practice</a:t>
            </a:r>
            <a:endParaRPr lang="en-US" sz="1620" dirty="0"/>
          </a:p>
        </p:txBody>
      </p:sp>
      <p:sp>
        <p:nvSpPr>
          <p:cNvPr id="23" name="Shape 20"/>
          <p:cNvSpPr/>
          <p:nvPr/>
        </p:nvSpPr>
        <p:spPr>
          <a:xfrm>
            <a:off x="830560" y="3857724"/>
            <a:ext cx="9365556" cy="723900"/>
          </a:xfrm>
          <a:prstGeom prst="rect">
            <a:avLst/>
          </a:prstGeom>
          <a:solidFill>
            <a:schemeClr val="accent1">
              <a:lumMod val="20000"/>
              <a:lumOff val="80000"/>
            </a:schemeClr>
          </a:solidFill>
          <a:ln/>
        </p:spPr>
      </p:sp>
      <p:sp>
        <p:nvSpPr>
          <p:cNvPr id="24" name="Shape 21"/>
          <p:cNvSpPr/>
          <p:nvPr/>
        </p:nvSpPr>
        <p:spPr>
          <a:xfrm>
            <a:off x="830560" y="4575274"/>
            <a:ext cx="9365556" cy="9525"/>
          </a:xfrm>
          <a:prstGeom prst="rect">
            <a:avLst/>
          </a:prstGeom>
          <a:solidFill>
            <a:srgbClr val="E4E8F0"/>
          </a:solidFill>
          <a:ln/>
        </p:spPr>
      </p:sp>
      <p:sp>
        <p:nvSpPr>
          <p:cNvPr id="25" name="Text 22"/>
          <p:cNvSpPr/>
          <p:nvPr/>
        </p:nvSpPr>
        <p:spPr>
          <a:xfrm>
            <a:off x="801985" y="3867249"/>
            <a:ext cx="666750" cy="742950"/>
          </a:xfrm>
          <a:prstGeom prst="rect">
            <a:avLst/>
          </a:prstGeom>
          <a:no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8</a:t>
            </a:r>
            <a:endParaRPr lang="en-US" sz="2160" dirty="0"/>
          </a:p>
        </p:txBody>
      </p:sp>
      <p:sp>
        <p:nvSpPr>
          <p:cNvPr id="26" name="Text 23"/>
          <p:cNvSpPr/>
          <p:nvPr/>
        </p:nvSpPr>
        <p:spPr>
          <a:xfrm>
            <a:off x="1535410" y="3924399"/>
            <a:ext cx="4985693" cy="6286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Professional Bachelor's / PG Diploma / Post-professional awards</a:t>
            </a:r>
            <a:endParaRPr lang="en-US" sz="1620" dirty="0"/>
          </a:p>
        </p:txBody>
      </p:sp>
      <p:sp>
        <p:nvSpPr>
          <p:cNvPr id="27" name="Text 24"/>
          <p:cNvSpPr/>
          <p:nvPr/>
        </p:nvSpPr>
        <p:spPr>
          <a:xfrm>
            <a:off x="6560840" y="3924399"/>
            <a:ext cx="3651942" cy="628650"/>
          </a:xfrm>
          <a:prstGeom prst="rect">
            <a:avLst/>
          </a:prstGeom>
          <a:noFill/>
          <a:ln/>
        </p:spPr>
        <p:txBody>
          <a:bodyPr wrap="square" lIns="25400" tIns="25400" rIns="25400" bIns="25400" rtlCol="0" anchor="ctr">
            <a:normAutofit/>
          </a:bodyPr>
          <a:lstStyle/>
          <a:p>
            <a:pPr marL="0" indent="0" algn="l">
              <a:buNone/>
            </a:pPr>
            <a:r>
              <a:rPr lang="en-US" sz="1620" dirty="0">
                <a:solidFill>
                  <a:srgbClr val="5B6577"/>
                </a:solidFill>
                <a:latin typeface="Arial" pitchFamily="34" charset="0"/>
                <a:ea typeface="Arial" pitchFamily="34" charset="-122"/>
                <a:cs typeface="Arial" pitchFamily="34" charset="-120"/>
              </a:rPr>
              <a:t>Advanced specialised knowledge and leadership</a:t>
            </a:r>
            <a:endParaRPr lang="en-US" sz="1620" dirty="0"/>
          </a:p>
        </p:txBody>
      </p:sp>
      <p:sp>
        <p:nvSpPr>
          <p:cNvPr id="28" name="Shape 25"/>
          <p:cNvSpPr/>
          <p:nvPr/>
        </p:nvSpPr>
        <p:spPr>
          <a:xfrm>
            <a:off x="830560" y="4581624"/>
            <a:ext cx="9365556" cy="723900"/>
          </a:xfrm>
          <a:prstGeom prst="rect">
            <a:avLst/>
          </a:prstGeom>
          <a:solidFill>
            <a:schemeClr val="accent1">
              <a:lumMod val="20000"/>
              <a:lumOff val="80000"/>
            </a:schemeClr>
          </a:solidFill>
          <a:ln/>
        </p:spPr>
      </p:sp>
      <p:sp>
        <p:nvSpPr>
          <p:cNvPr id="29" name="Shape 26"/>
          <p:cNvSpPr/>
          <p:nvPr/>
        </p:nvSpPr>
        <p:spPr>
          <a:xfrm>
            <a:off x="830560" y="5299174"/>
            <a:ext cx="9365556" cy="9525"/>
          </a:xfrm>
          <a:prstGeom prst="rect">
            <a:avLst/>
          </a:prstGeom>
          <a:solidFill>
            <a:srgbClr val="E4E8F0"/>
          </a:solidFill>
          <a:ln/>
        </p:spPr>
      </p:sp>
      <p:sp>
        <p:nvSpPr>
          <p:cNvPr id="30" name="Text 27"/>
          <p:cNvSpPr/>
          <p:nvPr/>
        </p:nvSpPr>
        <p:spPr>
          <a:xfrm>
            <a:off x="801985" y="4591149"/>
            <a:ext cx="666750" cy="742950"/>
          </a:xfrm>
          <a:prstGeom prst="rect">
            <a:avLst/>
          </a:prstGeom>
          <a:no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7</a:t>
            </a:r>
            <a:endParaRPr lang="en-US" sz="2160" dirty="0"/>
          </a:p>
        </p:txBody>
      </p:sp>
      <p:sp>
        <p:nvSpPr>
          <p:cNvPr id="31" name="Text 28"/>
          <p:cNvSpPr/>
          <p:nvPr/>
        </p:nvSpPr>
        <p:spPr>
          <a:xfrm>
            <a:off x="1535410" y="4648299"/>
            <a:ext cx="4985693" cy="6286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Bachelor's Degree / Higher National Diploma / Professional Qualification</a:t>
            </a:r>
            <a:endParaRPr lang="en-US" sz="1620" dirty="0"/>
          </a:p>
        </p:txBody>
      </p:sp>
      <p:sp>
        <p:nvSpPr>
          <p:cNvPr id="32" name="Text 29"/>
          <p:cNvSpPr/>
          <p:nvPr/>
        </p:nvSpPr>
        <p:spPr>
          <a:xfrm>
            <a:off x="6560840" y="4648299"/>
            <a:ext cx="3651942" cy="628650"/>
          </a:xfrm>
          <a:prstGeom prst="rect">
            <a:avLst/>
          </a:prstGeom>
          <a:noFill/>
          <a:ln/>
        </p:spPr>
        <p:txBody>
          <a:bodyPr wrap="square" lIns="25400" tIns="25400" rIns="25400" bIns="25400" rtlCol="0" anchor="ctr">
            <a:normAutofit/>
          </a:bodyPr>
          <a:lstStyle/>
          <a:p>
            <a:pPr marL="0" indent="0" algn="l">
              <a:buNone/>
            </a:pPr>
            <a:r>
              <a:rPr lang="en-US" sz="1620" dirty="0">
                <a:solidFill>
                  <a:srgbClr val="5B6577"/>
                </a:solidFill>
                <a:latin typeface="Arial" pitchFamily="34" charset="0"/>
                <a:ea typeface="Arial" pitchFamily="34" charset="-122"/>
                <a:cs typeface="Arial" pitchFamily="34" charset="-120"/>
              </a:rPr>
              <a:t>Advanced knowledge and professional responsibility</a:t>
            </a:r>
            <a:endParaRPr lang="en-US" sz="1620" dirty="0"/>
          </a:p>
        </p:txBody>
      </p:sp>
      <p:sp>
        <p:nvSpPr>
          <p:cNvPr id="33" name="Shape 30"/>
          <p:cNvSpPr/>
          <p:nvPr/>
        </p:nvSpPr>
        <p:spPr>
          <a:xfrm>
            <a:off x="830560" y="5305524"/>
            <a:ext cx="9365556" cy="723900"/>
          </a:xfrm>
          <a:prstGeom prst="rect">
            <a:avLst/>
          </a:prstGeom>
          <a:solidFill>
            <a:schemeClr val="accent6">
              <a:lumMod val="60000"/>
              <a:lumOff val="40000"/>
            </a:schemeClr>
          </a:solidFill>
          <a:ln/>
        </p:spPr>
      </p:sp>
      <p:sp>
        <p:nvSpPr>
          <p:cNvPr id="34" name="Shape 31"/>
          <p:cNvSpPr/>
          <p:nvPr/>
        </p:nvSpPr>
        <p:spPr>
          <a:xfrm>
            <a:off x="830560" y="6023074"/>
            <a:ext cx="9365556" cy="9525"/>
          </a:xfrm>
          <a:prstGeom prst="rect">
            <a:avLst/>
          </a:prstGeom>
          <a:solidFill>
            <a:srgbClr val="E4E8F0"/>
          </a:solidFill>
          <a:ln/>
        </p:spPr>
      </p:sp>
      <p:sp>
        <p:nvSpPr>
          <p:cNvPr id="35" name="Text 32"/>
          <p:cNvSpPr/>
          <p:nvPr/>
        </p:nvSpPr>
        <p:spPr>
          <a:xfrm>
            <a:off x="801985" y="5315049"/>
            <a:ext cx="666750" cy="695325"/>
          </a:xfrm>
          <a:prstGeom prst="rect">
            <a:avLst/>
          </a:prstGeom>
          <a:solidFill>
            <a:schemeClr val="accent6">
              <a:lumMod val="50000"/>
            </a:schemeClr>
          </a:solid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6</a:t>
            </a:r>
            <a:endParaRPr lang="en-US" sz="2160" dirty="0"/>
          </a:p>
        </p:txBody>
      </p:sp>
      <p:sp>
        <p:nvSpPr>
          <p:cNvPr id="36" name="Text 33"/>
          <p:cNvSpPr/>
          <p:nvPr/>
        </p:nvSpPr>
        <p:spPr>
          <a:xfrm>
            <a:off x="1535410" y="5372199"/>
            <a:ext cx="4985693" cy="6286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Diploma / Professional Qualification / NSC V</a:t>
            </a:r>
            <a:endParaRPr lang="en-US" sz="1620" dirty="0"/>
          </a:p>
        </p:txBody>
      </p:sp>
      <p:sp>
        <p:nvSpPr>
          <p:cNvPr id="37" name="Text 34"/>
          <p:cNvSpPr/>
          <p:nvPr/>
        </p:nvSpPr>
        <p:spPr>
          <a:xfrm>
            <a:off x="6560840" y="5372199"/>
            <a:ext cx="3651942" cy="628650"/>
          </a:xfrm>
          <a:prstGeom prst="rect">
            <a:avLst/>
          </a:prstGeom>
          <a:noFill/>
          <a:ln/>
        </p:spPr>
        <p:txBody>
          <a:bodyPr wrap="square" lIns="25400" tIns="25400" rIns="25400" bIns="25400" rtlCol="0" anchor="ctr">
            <a:normAutofit/>
          </a:bodyPr>
          <a:lstStyle/>
          <a:p>
            <a:pPr marL="0" indent="0" algn="l">
              <a:buNone/>
            </a:pPr>
            <a:r>
              <a:rPr lang="en-US" sz="1620" b="1" dirty="0">
                <a:solidFill>
                  <a:schemeClr val="bg1"/>
                </a:solidFill>
                <a:latin typeface="Arial" pitchFamily="34" charset="0"/>
                <a:ea typeface="Arial" pitchFamily="34" charset="-122"/>
                <a:cs typeface="Arial" pitchFamily="34" charset="-120"/>
              </a:rPr>
              <a:t>Specialised knowledge and decision-making</a:t>
            </a:r>
            <a:endParaRPr lang="en-US" sz="1620" b="1" dirty="0">
              <a:solidFill>
                <a:schemeClr val="bg1"/>
              </a:solidFill>
            </a:endParaRPr>
          </a:p>
        </p:txBody>
      </p:sp>
      <p:sp>
        <p:nvSpPr>
          <p:cNvPr id="38" name="Shape 35"/>
          <p:cNvSpPr/>
          <p:nvPr/>
        </p:nvSpPr>
        <p:spPr>
          <a:xfrm>
            <a:off x="830560" y="6029424"/>
            <a:ext cx="9365556" cy="431800"/>
          </a:xfrm>
          <a:prstGeom prst="rect">
            <a:avLst/>
          </a:prstGeom>
          <a:solidFill>
            <a:schemeClr val="accent6">
              <a:lumMod val="60000"/>
              <a:lumOff val="40000"/>
            </a:schemeClr>
          </a:solidFill>
          <a:ln/>
        </p:spPr>
        <p:txBody>
          <a:bodyPr/>
          <a:lstStyle/>
          <a:p>
            <a:endParaRPr lang="en-KE" dirty="0"/>
          </a:p>
        </p:txBody>
      </p:sp>
      <p:sp>
        <p:nvSpPr>
          <p:cNvPr id="39" name="Shape 36"/>
          <p:cNvSpPr/>
          <p:nvPr/>
        </p:nvSpPr>
        <p:spPr>
          <a:xfrm>
            <a:off x="830560" y="6454874"/>
            <a:ext cx="9365556" cy="9525"/>
          </a:xfrm>
          <a:prstGeom prst="rect">
            <a:avLst/>
          </a:prstGeom>
          <a:solidFill>
            <a:srgbClr val="E4E8F0"/>
          </a:solidFill>
          <a:ln/>
        </p:spPr>
      </p:sp>
      <p:sp>
        <p:nvSpPr>
          <p:cNvPr id="40" name="Text 37"/>
          <p:cNvSpPr/>
          <p:nvPr/>
        </p:nvSpPr>
        <p:spPr>
          <a:xfrm>
            <a:off x="803309" y="6029424"/>
            <a:ext cx="665426" cy="465535"/>
          </a:xfrm>
          <a:prstGeom prst="rect">
            <a:avLst/>
          </a:prstGeom>
          <a:solidFill>
            <a:schemeClr val="accent6">
              <a:lumMod val="50000"/>
            </a:schemeClr>
          </a:solid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5</a:t>
            </a:r>
            <a:endParaRPr lang="en-US" sz="2160" dirty="0"/>
          </a:p>
        </p:txBody>
      </p:sp>
      <p:sp>
        <p:nvSpPr>
          <p:cNvPr id="41" name="Text 38"/>
          <p:cNvSpPr/>
          <p:nvPr/>
        </p:nvSpPr>
        <p:spPr>
          <a:xfrm>
            <a:off x="1535410" y="6096099"/>
            <a:ext cx="4985693" cy="3365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Craft Certificate / NSC IV</a:t>
            </a:r>
            <a:endParaRPr lang="en-US" sz="1620" dirty="0"/>
          </a:p>
        </p:txBody>
      </p:sp>
      <p:sp>
        <p:nvSpPr>
          <p:cNvPr id="42" name="Text 39"/>
          <p:cNvSpPr/>
          <p:nvPr/>
        </p:nvSpPr>
        <p:spPr>
          <a:xfrm>
            <a:off x="6560840" y="6096099"/>
            <a:ext cx="3651942" cy="336550"/>
          </a:xfrm>
          <a:prstGeom prst="rect">
            <a:avLst/>
          </a:prstGeom>
          <a:noFill/>
          <a:ln/>
        </p:spPr>
        <p:txBody>
          <a:bodyPr wrap="square" lIns="25400" tIns="25400" rIns="25400" bIns="25400" rtlCol="0" anchor="ctr">
            <a:normAutofit fontScale="92500"/>
          </a:bodyPr>
          <a:lstStyle/>
          <a:p>
            <a:pPr marL="0" indent="0" algn="l">
              <a:buNone/>
            </a:pPr>
            <a:r>
              <a:rPr lang="en-US" sz="1620" b="1" dirty="0">
                <a:solidFill>
                  <a:schemeClr val="bg1"/>
                </a:solidFill>
                <a:latin typeface="Arial" pitchFamily="34" charset="0"/>
                <a:ea typeface="Arial" pitchFamily="34" charset="-122"/>
                <a:cs typeface="Arial" pitchFamily="34" charset="-120"/>
              </a:rPr>
              <a:t>Technical specialisation and autonomy</a:t>
            </a:r>
            <a:endParaRPr lang="en-US" sz="1620" b="1" dirty="0">
              <a:solidFill>
                <a:schemeClr val="bg1"/>
              </a:solidFill>
            </a:endParaRPr>
          </a:p>
        </p:txBody>
      </p:sp>
      <p:sp>
        <p:nvSpPr>
          <p:cNvPr id="43" name="Shape 40"/>
          <p:cNvSpPr/>
          <p:nvPr/>
        </p:nvSpPr>
        <p:spPr>
          <a:xfrm>
            <a:off x="830560" y="6461224"/>
            <a:ext cx="9365556" cy="723900"/>
          </a:xfrm>
          <a:prstGeom prst="rect">
            <a:avLst/>
          </a:prstGeom>
          <a:solidFill>
            <a:schemeClr val="accent6">
              <a:lumMod val="60000"/>
              <a:lumOff val="40000"/>
            </a:schemeClr>
          </a:solidFill>
          <a:ln/>
        </p:spPr>
        <p:txBody>
          <a:bodyPr/>
          <a:lstStyle/>
          <a:p>
            <a:endParaRPr lang="en-KE" dirty="0"/>
          </a:p>
        </p:txBody>
      </p:sp>
      <p:sp>
        <p:nvSpPr>
          <p:cNvPr id="44" name="Shape 41"/>
          <p:cNvSpPr/>
          <p:nvPr/>
        </p:nvSpPr>
        <p:spPr>
          <a:xfrm>
            <a:off x="830560" y="7178774"/>
            <a:ext cx="9365556" cy="9525"/>
          </a:xfrm>
          <a:prstGeom prst="rect">
            <a:avLst/>
          </a:prstGeom>
          <a:solidFill>
            <a:srgbClr val="E4E8F0"/>
          </a:solidFill>
          <a:ln/>
        </p:spPr>
      </p:sp>
      <p:sp>
        <p:nvSpPr>
          <p:cNvPr id="45" name="Text 42"/>
          <p:cNvSpPr/>
          <p:nvPr/>
        </p:nvSpPr>
        <p:spPr>
          <a:xfrm>
            <a:off x="801985" y="6477101"/>
            <a:ext cx="666750" cy="687848"/>
          </a:xfrm>
          <a:prstGeom prst="rect">
            <a:avLst/>
          </a:prstGeom>
          <a:solidFill>
            <a:schemeClr val="accent6">
              <a:lumMod val="50000"/>
            </a:schemeClr>
          </a:solid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4</a:t>
            </a:r>
            <a:endParaRPr lang="en-US" sz="2160" dirty="0"/>
          </a:p>
        </p:txBody>
      </p:sp>
      <p:sp>
        <p:nvSpPr>
          <p:cNvPr id="46" name="Text 43"/>
          <p:cNvSpPr/>
          <p:nvPr/>
        </p:nvSpPr>
        <p:spPr>
          <a:xfrm>
            <a:off x="1535410" y="6527899"/>
            <a:ext cx="4985693" cy="6286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Artisan Certificate / NSC III / GTT I</a:t>
            </a:r>
            <a:endParaRPr lang="en-US" sz="1620" dirty="0"/>
          </a:p>
        </p:txBody>
      </p:sp>
      <p:sp>
        <p:nvSpPr>
          <p:cNvPr id="47" name="Text 44"/>
          <p:cNvSpPr/>
          <p:nvPr/>
        </p:nvSpPr>
        <p:spPr>
          <a:xfrm>
            <a:off x="6560840" y="6527899"/>
            <a:ext cx="3651942" cy="628650"/>
          </a:xfrm>
          <a:prstGeom prst="rect">
            <a:avLst/>
          </a:prstGeom>
          <a:noFill/>
          <a:ln/>
        </p:spPr>
        <p:txBody>
          <a:bodyPr wrap="square" lIns="25400" tIns="25400" rIns="25400" bIns="25400" rtlCol="0" anchor="ctr">
            <a:normAutofit/>
          </a:bodyPr>
          <a:lstStyle/>
          <a:p>
            <a:pPr marL="0" indent="0" algn="l">
              <a:buNone/>
            </a:pPr>
            <a:r>
              <a:rPr lang="en-US" sz="1620" b="1" dirty="0">
                <a:solidFill>
                  <a:schemeClr val="bg1"/>
                </a:solidFill>
                <a:latin typeface="Arial" pitchFamily="34" charset="0"/>
                <a:ea typeface="Arial" pitchFamily="34" charset="-122"/>
                <a:cs typeface="Arial" pitchFamily="34" charset="-120"/>
              </a:rPr>
              <a:t>Broad technical skills and quality outputs</a:t>
            </a:r>
            <a:endParaRPr lang="en-US" sz="1620" b="1" dirty="0">
              <a:solidFill>
                <a:schemeClr val="bg1"/>
              </a:solidFill>
            </a:endParaRPr>
          </a:p>
        </p:txBody>
      </p:sp>
      <p:sp>
        <p:nvSpPr>
          <p:cNvPr id="48" name="Shape 45"/>
          <p:cNvSpPr/>
          <p:nvPr/>
        </p:nvSpPr>
        <p:spPr>
          <a:xfrm>
            <a:off x="830560" y="7185124"/>
            <a:ext cx="9365556" cy="723900"/>
          </a:xfrm>
          <a:prstGeom prst="rect">
            <a:avLst/>
          </a:prstGeom>
          <a:solidFill>
            <a:schemeClr val="accent6">
              <a:lumMod val="60000"/>
              <a:lumOff val="40000"/>
            </a:schemeClr>
          </a:solidFill>
          <a:ln/>
        </p:spPr>
      </p:sp>
      <p:sp>
        <p:nvSpPr>
          <p:cNvPr id="49" name="Shape 46"/>
          <p:cNvSpPr/>
          <p:nvPr/>
        </p:nvSpPr>
        <p:spPr>
          <a:xfrm>
            <a:off x="830560" y="7902674"/>
            <a:ext cx="9365556" cy="9525"/>
          </a:xfrm>
          <a:prstGeom prst="rect">
            <a:avLst/>
          </a:prstGeom>
          <a:solidFill>
            <a:srgbClr val="E4E8F0"/>
          </a:solidFill>
          <a:ln/>
        </p:spPr>
      </p:sp>
      <p:sp>
        <p:nvSpPr>
          <p:cNvPr id="50" name="Text 47"/>
          <p:cNvSpPr/>
          <p:nvPr/>
        </p:nvSpPr>
        <p:spPr>
          <a:xfrm>
            <a:off x="801985" y="7175599"/>
            <a:ext cx="666750" cy="750425"/>
          </a:xfrm>
          <a:prstGeom prst="rect">
            <a:avLst/>
          </a:prstGeom>
          <a:solidFill>
            <a:schemeClr val="accent6">
              <a:lumMod val="50000"/>
            </a:schemeClr>
          </a:solidFill>
          <a:ln/>
        </p:spPr>
        <p:txBody>
          <a:bodyPr wrap="square" lIns="25400" tIns="25400" rIns="25400" bIns="25400" rtlCol="0" anchor="ctr">
            <a:normAutofit/>
          </a:bodyPr>
          <a:lstStyle/>
          <a:p>
            <a:pPr marL="0" indent="0" algn="ctr">
              <a:buNone/>
            </a:pPr>
            <a:r>
              <a:rPr lang="en-US" sz="2160" b="1" dirty="0">
                <a:solidFill>
                  <a:srgbClr val="D3993F"/>
                </a:solidFill>
                <a:latin typeface="Arial" pitchFamily="34" charset="0"/>
                <a:ea typeface="Arial" pitchFamily="34" charset="-122"/>
                <a:cs typeface="Arial" pitchFamily="34" charset="-120"/>
              </a:rPr>
              <a:t>3</a:t>
            </a:r>
            <a:endParaRPr lang="en-US" sz="2160" dirty="0"/>
          </a:p>
        </p:txBody>
      </p:sp>
      <p:sp>
        <p:nvSpPr>
          <p:cNvPr id="51" name="Text 48"/>
          <p:cNvSpPr/>
          <p:nvPr/>
        </p:nvSpPr>
        <p:spPr>
          <a:xfrm>
            <a:off x="1535410" y="7251799"/>
            <a:ext cx="4985693" cy="6286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Senior Secondary / NVC II / NSC II / GTT II</a:t>
            </a:r>
            <a:endParaRPr lang="en-US" sz="1620" dirty="0"/>
          </a:p>
        </p:txBody>
      </p:sp>
      <p:sp>
        <p:nvSpPr>
          <p:cNvPr id="52" name="Text 49"/>
          <p:cNvSpPr/>
          <p:nvPr/>
        </p:nvSpPr>
        <p:spPr>
          <a:xfrm>
            <a:off x="6560840" y="7251799"/>
            <a:ext cx="3651942" cy="628650"/>
          </a:xfrm>
          <a:prstGeom prst="rect">
            <a:avLst/>
          </a:prstGeom>
          <a:noFill/>
          <a:ln/>
        </p:spPr>
        <p:txBody>
          <a:bodyPr wrap="square" lIns="25400" tIns="25400" rIns="25400" bIns="25400" rtlCol="0" anchor="ctr">
            <a:normAutofit/>
          </a:bodyPr>
          <a:lstStyle/>
          <a:p>
            <a:pPr marL="0" indent="0" algn="l">
              <a:buNone/>
            </a:pPr>
            <a:r>
              <a:rPr lang="en-US" sz="1620" b="1" dirty="0">
                <a:solidFill>
                  <a:schemeClr val="bg1"/>
                </a:solidFill>
                <a:latin typeface="Arial" pitchFamily="34" charset="0"/>
                <a:ea typeface="Arial" pitchFamily="34" charset="-122"/>
                <a:cs typeface="Arial" pitchFamily="34" charset="-120"/>
              </a:rPr>
              <a:t>Factual/theoretical knowledge and practical tasks</a:t>
            </a:r>
            <a:endParaRPr lang="en-US" sz="1620" b="1" dirty="0">
              <a:solidFill>
                <a:schemeClr val="bg1"/>
              </a:solidFill>
            </a:endParaRPr>
          </a:p>
        </p:txBody>
      </p:sp>
      <p:sp>
        <p:nvSpPr>
          <p:cNvPr id="53" name="Shape 50"/>
          <p:cNvSpPr/>
          <p:nvPr/>
        </p:nvSpPr>
        <p:spPr>
          <a:xfrm>
            <a:off x="830560" y="7909024"/>
            <a:ext cx="9365556" cy="431800"/>
          </a:xfrm>
          <a:prstGeom prst="rect">
            <a:avLst/>
          </a:prstGeom>
          <a:solidFill>
            <a:srgbClr val="FFFFFF"/>
          </a:solidFill>
          <a:ln/>
        </p:spPr>
      </p:sp>
      <p:sp>
        <p:nvSpPr>
          <p:cNvPr id="54" name="Shape 51"/>
          <p:cNvSpPr/>
          <p:nvPr/>
        </p:nvSpPr>
        <p:spPr>
          <a:xfrm>
            <a:off x="830560" y="8334474"/>
            <a:ext cx="9365556" cy="9525"/>
          </a:xfrm>
          <a:prstGeom prst="rect">
            <a:avLst/>
          </a:prstGeom>
          <a:solidFill>
            <a:srgbClr val="E4E8F0"/>
          </a:solidFill>
          <a:ln/>
        </p:spPr>
      </p:sp>
      <p:sp>
        <p:nvSpPr>
          <p:cNvPr id="55" name="Text 52"/>
          <p:cNvSpPr/>
          <p:nvPr/>
        </p:nvSpPr>
        <p:spPr>
          <a:xfrm>
            <a:off x="801985" y="7918549"/>
            <a:ext cx="666750" cy="415924"/>
          </a:xfrm>
          <a:prstGeom prst="rect">
            <a:avLst/>
          </a:prstGeom>
          <a:solidFill>
            <a:schemeClr val="accent4">
              <a:lumMod val="75000"/>
            </a:schemeClr>
          </a:solidFill>
          <a:ln/>
        </p:spPr>
        <p:txBody>
          <a:bodyPr wrap="square" lIns="25400" tIns="25400" rIns="25400" bIns="25400" rtlCol="0" anchor="ctr">
            <a:normAutofit/>
          </a:bodyPr>
          <a:lstStyle/>
          <a:p>
            <a:pPr marL="0" indent="0" algn="ctr">
              <a:buNone/>
            </a:pPr>
            <a:r>
              <a:rPr lang="en-US" sz="2160" b="1" dirty="0">
                <a:solidFill>
                  <a:schemeClr val="bg1"/>
                </a:solidFill>
                <a:latin typeface="Arial" pitchFamily="34" charset="0"/>
                <a:ea typeface="Arial" pitchFamily="34" charset="-122"/>
                <a:cs typeface="Arial" pitchFamily="34" charset="-120"/>
              </a:rPr>
              <a:t>2</a:t>
            </a:r>
            <a:endParaRPr lang="en-US" sz="2160" dirty="0">
              <a:solidFill>
                <a:schemeClr val="bg1"/>
              </a:solidFill>
            </a:endParaRPr>
          </a:p>
        </p:txBody>
      </p:sp>
      <p:sp>
        <p:nvSpPr>
          <p:cNvPr id="56" name="Text 53"/>
          <p:cNvSpPr/>
          <p:nvPr/>
        </p:nvSpPr>
        <p:spPr>
          <a:xfrm>
            <a:off x="1535410" y="7975699"/>
            <a:ext cx="4985693" cy="336550"/>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Junior School / NVC I / NSC I / GTT III</a:t>
            </a:r>
            <a:endParaRPr lang="en-US" sz="1620" dirty="0"/>
          </a:p>
        </p:txBody>
      </p:sp>
      <p:sp>
        <p:nvSpPr>
          <p:cNvPr id="57" name="Text 54"/>
          <p:cNvSpPr/>
          <p:nvPr/>
        </p:nvSpPr>
        <p:spPr>
          <a:xfrm>
            <a:off x="6560840" y="7975699"/>
            <a:ext cx="3651942" cy="336550"/>
          </a:xfrm>
          <a:prstGeom prst="rect">
            <a:avLst/>
          </a:prstGeom>
          <a:noFill/>
          <a:ln/>
        </p:spPr>
        <p:txBody>
          <a:bodyPr wrap="square" lIns="25400" tIns="25400" rIns="25400" bIns="25400" rtlCol="0" anchor="ctr">
            <a:normAutofit/>
          </a:bodyPr>
          <a:lstStyle/>
          <a:p>
            <a:pPr marL="0" indent="0" algn="l">
              <a:buNone/>
            </a:pPr>
            <a:r>
              <a:rPr lang="en-US" sz="1620" dirty="0">
                <a:solidFill>
                  <a:srgbClr val="5B6577"/>
                </a:solidFill>
                <a:latin typeface="Arial" pitchFamily="34" charset="0"/>
                <a:ea typeface="Arial" pitchFamily="34" charset="-122"/>
                <a:cs typeface="Arial" pitchFamily="34" charset="-120"/>
              </a:rPr>
              <a:t>Routine skills and limited responsibility</a:t>
            </a:r>
            <a:endParaRPr lang="en-US" sz="1620" dirty="0"/>
          </a:p>
        </p:txBody>
      </p:sp>
      <p:sp>
        <p:nvSpPr>
          <p:cNvPr id="58" name="Shape 55"/>
          <p:cNvSpPr/>
          <p:nvPr/>
        </p:nvSpPr>
        <p:spPr>
          <a:xfrm>
            <a:off x="830560" y="8340825"/>
            <a:ext cx="9365556" cy="720725"/>
          </a:xfrm>
          <a:prstGeom prst="rect">
            <a:avLst/>
          </a:prstGeom>
          <a:solidFill>
            <a:srgbClr val="F7F9FC"/>
          </a:solidFill>
          <a:ln/>
        </p:spPr>
      </p:sp>
      <p:sp>
        <p:nvSpPr>
          <p:cNvPr id="59" name="Text 56"/>
          <p:cNvSpPr/>
          <p:nvPr/>
        </p:nvSpPr>
        <p:spPr>
          <a:xfrm>
            <a:off x="801985" y="8350350"/>
            <a:ext cx="666750" cy="739775"/>
          </a:xfrm>
          <a:prstGeom prst="rect">
            <a:avLst/>
          </a:prstGeom>
          <a:solidFill>
            <a:schemeClr val="accent4">
              <a:lumMod val="75000"/>
            </a:schemeClr>
          </a:solidFill>
          <a:ln/>
        </p:spPr>
        <p:txBody>
          <a:bodyPr wrap="square" lIns="25400" tIns="25400" rIns="25400" bIns="25400" rtlCol="0" anchor="ctr">
            <a:normAutofit/>
          </a:bodyPr>
          <a:lstStyle/>
          <a:p>
            <a:pPr marL="0" indent="0" algn="ctr">
              <a:buNone/>
            </a:pPr>
            <a:r>
              <a:rPr lang="en-US" sz="2160" b="1" dirty="0">
                <a:solidFill>
                  <a:schemeClr val="bg1"/>
                </a:solidFill>
                <a:latin typeface="Arial" pitchFamily="34" charset="0"/>
                <a:ea typeface="Arial" pitchFamily="34" charset="-122"/>
                <a:cs typeface="Arial" pitchFamily="34" charset="-120"/>
              </a:rPr>
              <a:t>1</a:t>
            </a:r>
            <a:endParaRPr lang="en-US" sz="2160" dirty="0">
              <a:solidFill>
                <a:schemeClr val="bg1"/>
              </a:solidFill>
            </a:endParaRPr>
          </a:p>
        </p:txBody>
      </p:sp>
      <p:sp>
        <p:nvSpPr>
          <p:cNvPr id="60" name="Text 57"/>
          <p:cNvSpPr/>
          <p:nvPr/>
        </p:nvSpPr>
        <p:spPr>
          <a:xfrm>
            <a:off x="1535410" y="8407500"/>
            <a:ext cx="4985693" cy="625475"/>
          </a:xfrm>
          <a:prstGeom prst="rect">
            <a:avLst/>
          </a:prstGeom>
          <a:noFill/>
          <a:ln/>
        </p:spPr>
        <p:txBody>
          <a:bodyPr wrap="square" lIns="25400" tIns="25400" rIns="25400" bIns="25400" rtlCol="0" anchor="ctr">
            <a:normAutofit/>
          </a:bodyPr>
          <a:lstStyle/>
          <a:p>
            <a:pPr marL="0" indent="0" algn="l">
              <a:buNone/>
            </a:pPr>
            <a:r>
              <a:rPr lang="en-US" sz="1620" b="1" dirty="0">
                <a:solidFill>
                  <a:srgbClr val="12203F"/>
                </a:solidFill>
                <a:latin typeface="Arial" pitchFamily="34" charset="0"/>
                <a:ea typeface="Arial" pitchFamily="34" charset="-122"/>
                <a:cs typeface="Arial" pitchFamily="34" charset="-120"/>
              </a:rPr>
              <a:t>Primary &amp; Pre-primary / Basic Skills or Skills for Life</a:t>
            </a:r>
            <a:endParaRPr lang="en-US" sz="1620" dirty="0"/>
          </a:p>
        </p:txBody>
      </p:sp>
      <p:sp>
        <p:nvSpPr>
          <p:cNvPr id="61" name="Text 58"/>
          <p:cNvSpPr/>
          <p:nvPr/>
        </p:nvSpPr>
        <p:spPr>
          <a:xfrm>
            <a:off x="6560840" y="8407500"/>
            <a:ext cx="3651942" cy="625475"/>
          </a:xfrm>
          <a:prstGeom prst="rect">
            <a:avLst/>
          </a:prstGeom>
          <a:noFill/>
          <a:ln/>
        </p:spPr>
        <p:txBody>
          <a:bodyPr wrap="square" lIns="25400" tIns="25400" rIns="25400" bIns="25400" rtlCol="0" anchor="ctr">
            <a:normAutofit/>
          </a:bodyPr>
          <a:lstStyle/>
          <a:p>
            <a:pPr marL="0" indent="0" algn="l">
              <a:buNone/>
            </a:pPr>
            <a:r>
              <a:rPr lang="en-US" sz="1620" dirty="0">
                <a:solidFill>
                  <a:srgbClr val="5B6577"/>
                </a:solidFill>
                <a:latin typeface="Arial" pitchFamily="34" charset="0"/>
                <a:ea typeface="Arial" pitchFamily="34" charset="-122"/>
                <a:cs typeface="Arial" pitchFamily="34" charset="-120"/>
              </a:rPr>
              <a:t>Foundational knowledge and guided responsibility</a:t>
            </a:r>
            <a:endParaRPr lang="en-US" sz="1620" dirty="0"/>
          </a:p>
        </p:txBody>
      </p:sp>
      <p:sp>
        <p:nvSpPr>
          <p:cNvPr id="62" name="Text 59"/>
          <p:cNvSpPr/>
          <p:nvPr/>
        </p:nvSpPr>
        <p:spPr>
          <a:xfrm>
            <a:off x="10519966" y="2286099"/>
            <a:ext cx="7631222" cy="285750"/>
          </a:xfrm>
          <a:prstGeom prst="rect">
            <a:avLst/>
          </a:prstGeom>
          <a:noFill/>
          <a:ln/>
        </p:spPr>
        <p:txBody>
          <a:bodyPr wrap="square" lIns="25400" tIns="25400" rIns="25400" bIns="25400" rtlCol="0" anchor="t">
            <a:normAutofit fontScale="92500" lnSpcReduction="10000"/>
          </a:bodyPr>
          <a:lstStyle/>
          <a:p>
            <a:pPr marL="0" indent="0" algn="l">
              <a:buNone/>
            </a:pPr>
            <a:r>
              <a:rPr lang="en-US" sz="1728" b="1" kern="0" spc="173" dirty="0">
                <a:solidFill>
                  <a:srgbClr val="00286E"/>
                </a:solidFill>
                <a:latin typeface="Arial" pitchFamily="34" charset="0"/>
                <a:ea typeface="Arial" pitchFamily="34" charset="-122"/>
                <a:cs typeface="Arial" pitchFamily="34" charset="-120"/>
              </a:rPr>
              <a:t>WHAT THE ARCHITECTURE DOES</a:t>
            </a:r>
            <a:endParaRPr lang="en-US" sz="1728" dirty="0"/>
          </a:p>
        </p:txBody>
      </p:sp>
      <p:sp>
        <p:nvSpPr>
          <p:cNvPr id="63" name="Text 60"/>
          <p:cNvSpPr/>
          <p:nvPr/>
        </p:nvSpPr>
        <p:spPr>
          <a:xfrm>
            <a:off x="10519966" y="2628999"/>
            <a:ext cx="323155" cy="689769"/>
          </a:xfrm>
          <a:prstGeom prst="rect">
            <a:avLst/>
          </a:prstGeom>
          <a:noFill/>
          <a:ln/>
        </p:spPr>
        <p:txBody>
          <a:bodyPr wrap="square" lIns="25400" tIns="25400" rIns="25400" bIns="25400" rtlCol="0" anchor="t">
            <a:normAutofit/>
          </a:bodyPr>
          <a:lstStyle/>
          <a:p>
            <a:pPr marL="0" indent="0" algn="l">
              <a:lnSpc>
                <a:spcPct val="116640"/>
              </a:lnSpc>
              <a:buNone/>
            </a:pPr>
            <a:r>
              <a:rPr lang="en-US" sz="1944" b="1" dirty="0">
                <a:solidFill>
                  <a:srgbClr val="D3993F"/>
                </a:solidFill>
                <a:latin typeface="Arial" pitchFamily="34" charset="0"/>
                <a:ea typeface="Arial" pitchFamily="34" charset="-122"/>
                <a:cs typeface="Arial" pitchFamily="34" charset="-120"/>
              </a:rPr>
              <a:t>—</a:t>
            </a:r>
            <a:endParaRPr lang="en-US" sz="1944" dirty="0"/>
          </a:p>
        </p:txBody>
      </p:sp>
      <p:sp>
        <p:nvSpPr>
          <p:cNvPr id="64" name="Text 61"/>
          <p:cNvSpPr/>
          <p:nvPr/>
        </p:nvSpPr>
        <p:spPr>
          <a:xfrm>
            <a:off x="10862172" y="2628999"/>
            <a:ext cx="6793127" cy="689769"/>
          </a:xfrm>
          <a:prstGeom prst="rect">
            <a:avLst/>
          </a:prstGeom>
          <a:noFill/>
          <a:ln/>
        </p:spPr>
        <p:txBody>
          <a:bodyPr wrap="square" lIns="25400" tIns="25400" rIns="25400" bIns="25400" rtlCol="0" anchor="t">
            <a:normAutofit lnSpcReduction="10000"/>
          </a:bodyPr>
          <a:lstStyle/>
          <a:p>
            <a:pPr marL="0" indent="0" algn="l">
              <a:lnSpc>
                <a:spcPct val="116640"/>
              </a:lnSpc>
              <a:buNone/>
            </a:pPr>
            <a:r>
              <a:rPr lang="en-US" sz="1944" dirty="0">
                <a:solidFill>
                  <a:srgbClr val="39435A"/>
                </a:solidFill>
                <a:latin typeface="Arial" pitchFamily="34" charset="0"/>
                <a:ea typeface="Arial" pitchFamily="34" charset="-122"/>
                <a:cs typeface="Arial" pitchFamily="34" charset="-120"/>
              </a:rPr>
              <a:t>Classifies qualifications across ten levels, from foundational learning to doctoral-level outcomes.</a:t>
            </a:r>
            <a:endParaRPr lang="en-US" sz="1944" dirty="0"/>
          </a:p>
        </p:txBody>
      </p:sp>
      <p:sp>
        <p:nvSpPr>
          <p:cNvPr id="65" name="Text 62"/>
          <p:cNvSpPr/>
          <p:nvPr/>
        </p:nvSpPr>
        <p:spPr>
          <a:xfrm>
            <a:off x="10519966" y="3366393"/>
            <a:ext cx="323155" cy="689769"/>
          </a:xfrm>
          <a:prstGeom prst="rect">
            <a:avLst/>
          </a:prstGeom>
          <a:noFill/>
          <a:ln/>
        </p:spPr>
        <p:txBody>
          <a:bodyPr wrap="square" lIns="25400" tIns="25400" rIns="25400" bIns="25400" rtlCol="0" anchor="t">
            <a:normAutofit/>
          </a:bodyPr>
          <a:lstStyle/>
          <a:p>
            <a:pPr marL="0" indent="0" algn="l">
              <a:lnSpc>
                <a:spcPct val="116640"/>
              </a:lnSpc>
              <a:buNone/>
            </a:pPr>
            <a:r>
              <a:rPr lang="en-US" sz="1944" b="1" dirty="0">
                <a:solidFill>
                  <a:srgbClr val="D3993F"/>
                </a:solidFill>
                <a:latin typeface="Arial" pitchFamily="34" charset="0"/>
                <a:ea typeface="Arial" pitchFamily="34" charset="-122"/>
                <a:cs typeface="Arial" pitchFamily="34" charset="-120"/>
              </a:rPr>
              <a:t>—</a:t>
            </a:r>
            <a:endParaRPr lang="en-US" sz="1944" dirty="0"/>
          </a:p>
        </p:txBody>
      </p:sp>
      <p:sp>
        <p:nvSpPr>
          <p:cNvPr id="66" name="Text 63"/>
          <p:cNvSpPr/>
          <p:nvPr/>
        </p:nvSpPr>
        <p:spPr>
          <a:xfrm>
            <a:off x="10862172" y="3366393"/>
            <a:ext cx="6793127" cy="689769"/>
          </a:xfrm>
          <a:prstGeom prst="rect">
            <a:avLst/>
          </a:prstGeom>
          <a:noFill/>
          <a:ln/>
        </p:spPr>
        <p:txBody>
          <a:bodyPr wrap="square" lIns="25400" tIns="25400" rIns="25400" bIns="25400" rtlCol="0" anchor="t">
            <a:normAutofit lnSpcReduction="10000"/>
          </a:bodyPr>
          <a:lstStyle/>
          <a:p>
            <a:pPr marL="0" indent="0" algn="l">
              <a:lnSpc>
                <a:spcPct val="116640"/>
              </a:lnSpc>
              <a:buNone/>
            </a:pPr>
            <a:r>
              <a:rPr lang="en-US" sz="1944" dirty="0">
                <a:solidFill>
                  <a:srgbClr val="39435A"/>
                </a:solidFill>
                <a:latin typeface="Arial" pitchFamily="34" charset="0"/>
                <a:ea typeface="Arial" pitchFamily="34" charset="-122"/>
                <a:cs typeface="Arial" pitchFamily="34" charset="-120"/>
              </a:rPr>
              <a:t>Uses level descriptors expressed as knowledge, skills and competence.</a:t>
            </a:r>
            <a:endParaRPr lang="en-US" sz="1944" dirty="0"/>
          </a:p>
        </p:txBody>
      </p:sp>
      <p:sp>
        <p:nvSpPr>
          <p:cNvPr id="67" name="Text 64"/>
          <p:cNvSpPr/>
          <p:nvPr/>
        </p:nvSpPr>
        <p:spPr>
          <a:xfrm>
            <a:off x="10519966" y="4103787"/>
            <a:ext cx="323155" cy="689769"/>
          </a:xfrm>
          <a:prstGeom prst="rect">
            <a:avLst/>
          </a:prstGeom>
          <a:noFill/>
          <a:ln/>
        </p:spPr>
        <p:txBody>
          <a:bodyPr wrap="square" lIns="25400" tIns="25400" rIns="25400" bIns="25400" rtlCol="0" anchor="t">
            <a:normAutofit/>
          </a:bodyPr>
          <a:lstStyle/>
          <a:p>
            <a:pPr marL="0" indent="0" algn="l">
              <a:lnSpc>
                <a:spcPct val="116640"/>
              </a:lnSpc>
              <a:buNone/>
            </a:pPr>
            <a:r>
              <a:rPr lang="en-US" sz="1944" b="1" dirty="0">
                <a:solidFill>
                  <a:srgbClr val="D3993F"/>
                </a:solidFill>
                <a:latin typeface="Arial" pitchFamily="34" charset="0"/>
                <a:ea typeface="Arial" pitchFamily="34" charset="-122"/>
                <a:cs typeface="Arial" pitchFamily="34" charset="-120"/>
              </a:rPr>
              <a:t>—</a:t>
            </a:r>
            <a:endParaRPr lang="en-US" sz="1944" dirty="0"/>
          </a:p>
        </p:txBody>
      </p:sp>
      <p:sp>
        <p:nvSpPr>
          <p:cNvPr id="68" name="Text 65"/>
          <p:cNvSpPr/>
          <p:nvPr/>
        </p:nvSpPr>
        <p:spPr>
          <a:xfrm>
            <a:off x="10862172" y="4103787"/>
            <a:ext cx="6793127" cy="689769"/>
          </a:xfrm>
          <a:prstGeom prst="rect">
            <a:avLst/>
          </a:prstGeom>
          <a:noFill/>
          <a:ln/>
        </p:spPr>
        <p:txBody>
          <a:bodyPr wrap="square" lIns="25400" tIns="25400" rIns="25400" bIns="25400" rtlCol="0" anchor="t">
            <a:normAutofit lnSpcReduction="10000"/>
          </a:bodyPr>
          <a:lstStyle/>
          <a:p>
            <a:pPr marL="0" indent="0" algn="l">
              <a:lnSpc>
                <a:spcPct val="116640"/>
              </a:lnSpc>
              <a:buNone/>
            </a:pPr>
            <a:r>
              <a:rPr lang="en-US" sz="1944" dirty="0">
                <a:solidFill>
                  <a:srgbClr val="39435A"/>
                </a:solidFill>
                <a:latin typeface="Arial" pitchFamily="34" charset="0"/>
                <a:ea typeface="Arial" pitchFamily="34" charset="-122"/>
                <a:cs typeface="Arial" pitchFamily="34" charset="-120"/>
              </a:rPr>
              <a:t>Locates qualification types across five sub-frameworks in alignment with sub-sectoral purpose.</a:t>
            </a:r>
            <a:endParaRPr lang="en-US" sz="1944" dirty="0"/>
          </a:p>
        </p:txBody>
      </p:sp>
      <p:sp>
        <p:nvSpPr>
          <p:cNvPr id="69" name="Text 66"/>
          <p:cNvSpPr/>
          <p:nvPr/>
        </p:nvSpPr>
        <p:spPr>
          <a:xfrm>
            <a:off x="10519966" y="4841181"/>
            <a:ext cx="323155" cy="363934"/>
          </a:xfrm>
          <a:prstGeom prst="rect">
            <a:avLst/>
          </a:prstGeom>
          <a:noFill/>
          <a:ln/>
        </p:spPr>
        <p:txBody>
          <a:bodyPr wrap="square" lIns="25400" tIns="25400" rIns="25400" bIns="25400" rtlCol="0" anchor="t">
            <a:normAutofit lnSpcReduction="10000"/>
          </a:bodyPr>
          <a:lstStyle/>
          <a:p>
            <a:pPr marL="0" indent="0" algn="l">
              <a:lnSpc>
                <a:spcPct val="116640"/>
              </a:lnSpc>
              <a:buNone/>
            </a:pPr>
            <a:r>
              <a:rPr lang="en-US" sz="1944" b="1" dirty="0">
                <a:solidFill>
                  <a:srgbClr val="D3993F"/>
                </a:solidFill>
                <a:latin typeface="Arial" pitchFamily="34" charset="0"/>
                <a:ea typeface="Arial" pitchFamily="34" charset="-122"/>
                <a:cs typeface="Arial" pitchFamily="34" charset="-120"/>
              </a:rPr>
              <a:t>—</a:t>
            </a:r>
            <a:endParaRPr lang="en-US" sz="1944" dirty="0"/>
          </a:p>
        </p:txBody>
      </p:sp>
      <p:sp>
        <p:nvSpPr>
          <p:cNvPr id="70" name="Text 67"/>
          <p:cNvSpPr/>
          <p:nvPr/>
        </p:nvSpPr>
        <p:spPr>
          <a:xfrm>
            <a:off x="10862172" y="4841181"/>
            <a:ext cx="6775013" cy="363934"/>
          </a:xfrm>
          <a:prstGeom prst="rect">
            <a:avLst/>
          </a:prstGeom>
          <a:noFill/>
          <a:ln/>
        </p:spPr>
        <p:txBody>
          <a:bodyPr wrap="square" lIns="25400" tIns="25400" rIns="25400" bIns="25400" rtlCol="0" anchor="t">
            <a:normAutofit lnSpcReduction="10000"/>
          </a:bodyPr>
          <a:lstStyle/>
          <a:p>
            <a:pPr marL="0" indent="0" algn="l">
              <a:lnSpc>
                <a:spcPct val="116640"/>
              </a:lnSpc>
              <a:buNone/>
            </a:pPr>
            <a:r>
              <a:rPr lang="en-US" sz="1944" dirty="0">
                <a:solidFill>
                  <a:srgbClr val="39435A"/>
                </a:solidFill>
                <a:latin typeface="Arial" pitchFamily="34" charset="0"/>
                <a:ea typeface="Arial" pitchFamily="34" charset="-122"/>
                <a:cs typeface="Arial" pitchFamily="34" charset="-120"/>
              </a:rPr>
              <a:t>Uses credits and notional hours to indicate learning volume.</a:t>
            </a:r>
            <a:endParaRPr lang="en-US" sz="1944" dirty="0"/>
          </a:p>
        </p:txBody>
      </p:sp>
      <p:sp>
        <p:nvSpPr>
          <p:cNvPr id="71" name="Text 68"/>
          <p:cNvSpPr/>
          <p:nvPr/>
        </p:nvSpPr>
        <p:spPr>
          <a:xfrm>
            <a:off x="10519966" y="5252740"/>
            <a:ext cx="323155" cy="689769"/>
          </a:xfrm>
          <a:prstGeom prst="rect">
            <a:avLst/>
          </a:prstGeom>
          <a:noFill/>
          <a:ln/>
        </p:spPr>
        <p:txBody>
          <a:bodyPr wrap="square" lIns="25400" tIns="25400" rIns="25400" bIns="25400" rtlCol="0" anchor="t">
            <a:normAutofit/>
          </a:bodyPr>
          <a:lstStyle/>
          <a:p>
            <a:pPr marL="0" indent="0" algn="l">
              <a:lnSpc>
                <a:spcPct val="116640"/>
              </a:lnSpc>
              <a:buNone/>
            </a:pPr>
            <a:r>
              <a:rPr lang="en-US" sz="1944" b="1" dirty="0">
                <a:solidFill>
                  <a:srgbClr val="D3993F"/>
                </a:solidFill>
                <a:latin typeface="Arial" pitchFamily="34" charset="0"/>
                <a:ea typeface="Arial" pitchFamily="34" charset="-122"/>
                <a:cs typeface="Arial" pitchFamily="34" charset="-120"/>
              </a:rPr>
              <a:t>—</a:t>
            </a:r>
            <a:endParaRPr lang="en-US" sz="1944" dirty="0"/>
          </a:p>
        </p:txBody>
      </p:sp>
      <p:sp>
        <p:nvSpPr>
          <p:cNvPr id="72" name="Text 69"/>
          <p:cNvSpPr/>
          <p:nvPr/>
        </p:nvSpPr>
        <p:spPr>
          <a:xfrm>
            <a:off x="10862172" y="5252740"/>
            <a:ext cx="6793127" cy="689769"/>
          </a:xfrm>
          <a:prstGeom prst="rect">
            <a:avLst/>
          </a:prstGeom>
          <a:noFill/>
          <a:ln/>
        </p:spPr>
        <p:txBody>
          <a:bodyPr wrap="square" lIns="25400" tIns="25400" rIns="25400" bIns="25400" rtlCol="0" anchor="t">
            <a:normAutofit lnSpcReduction="10000"/>
          </a:bodyPr>
          <a:lstStyle/>
          <a:p>
            <a:pPr marL="0" indent="0" algn="l">
              <a:lnSpc>
                <a:spcPct val="116640"/>
              </a:lnSpc>
              <a:buNone/>
            </a:pPr>
            <a:r>
              <a:rPr lang="en-US" sz="1944" dirty="0">
                <a:solidFill>
                  <a:srgbClr val="39435A"/>
                </a:solidFill>
                <a:latin typeface="Arial" pitchFamily="34" charset="0"/>
                <a:ea typeface="Arial" pitchFamily="34" charset="-122"/>
                <a:cs typeface="Arial" pitchFamily="34" charset="-120"/>
              </a:rPr>
              <a:t>Creates the basis for progression, articulation, recognition and ACQF referencing.</a:t>
            </a:r>
            <a:endParaRPr lang="en-US" sz="1944" dirty="0"/>
          </a:p>
        </p:txBody>
      </p:sp>
      <p:sp>
        <p:nvSpPr>
          <p:cNvPr id="73" name="Shape 70"/>
          <p:cNvSpPr/>
          <p:nvPr/>
        </p:nvSpPr>
        <p:spPr>
          <a:xfrm>
            <a:off x="10519966" y="6056809"/>
            <a:ext cx="6937474" cy="1187252"/>
          </a:xfrm>
          <a:prstGeom prst="rect">
            <a:avLst/>
          </a:prstGeom>
          <a:solidFill>
            <a:srgbClr val="F4F6FA"/>
          </a:solidFill>
          <a:ln/>
        </p:spPr>
      </p:sp>
      <p:sp>
        <p:nvSpPr>
          <p:cNvPr id="74" name="Shape 71"/>
          <p:cNvSpPr/>
          <p:nvPr/>
        </p:nvSpPr>
        <p:spPr>
          <a:xfrm>
            <a:off x="10519966" y="6056809"/>
            <a:ext cx="38100" cy="1187252"/>
          </a:xfrm>
          <a:prstGeom prst="rect">
            <a:avLst/>
          </a:prstGeom>
          <a:solidFill>
            <a:srgbClr val="00286E"/>
          </a:solidFill>
          <a:ln/>
        </p:spPr>
      </p:sp>
      <p:sp>
        <p:nvSpPr>
          <p:cNvPr id="75" name="Text 72"/>
          <p:cNvSpPr/>
          <p:nvPr/>
        </p:nvSpPr>
        <p:spPr>
          <a:xfrm>
            <a:off x="10729516" y="6190159"/>
            <a:ext cx="7212122" cy="304800"/>
          </a:xfrm>
          <a:prstGeom prst="rect">
            <a:avLst/>
          </a:prstGeom>
          <a:noFill/>
          <a:ln/>
        </p:spPr>
        <p:txBody>
          <a:bodyPr wrap="square" lIns="25400" tIns="25400" rIns="25400" bIns="25400" rtlCol="0" anchor="t">
            <a:normAutofit lnSpcReduction="10000"/>
          </a:bodyPr>
          <a:lstStyle/>
          <a:p>
            <a:pPr marL="0" indent="0" algn="l">
              <a:buNone/>
            </a:pPr>
            <a:r>
              <a:rPr lang="en-US" sz="1836" b="1" dirty="0">
                <a:solidFill>
                  <a:srgbClr val="00286E"/>
                </a:solidFill>
                <a:latin typeface="Arial" pitchFamily="34" charset="0"/>
                <a:ea typeface="Arial" pitchFamily="34" charset="-122"/>
                <a:cs typeface="Arial" pitchFamily="34" charset="-120"/>
              </a:rPr>
              <a:t>Important technical distinction</a:t>
            </a:r>
            <a:endParaRPr lang="en-US" sz="1836" dirty="0"/>
          </a:p>
        </p:txBody>
      </p:sp>
      <p:sp>
        <p:nvSpPr>
          <p:cNvPr id="76" name="Text 73"/>
          <p:cNvSpPr/>
          <p:nvPr/>
        </p:nvSpPr>
        <p:spPr>
          <a:xfrm>
            <a:off x="10729516" y="6504484"/>
            <a:ext cx="6753168" cy="644327"/>
          </a:xfrm>
          <a:prstGeom prst="rect">
            <a:avLst/>
          </a:prstGeom>
          <a:noFill/>
          <a:ln/>
        </p:spPr>
        <p:txBody>
          <a:bodyPr wrap="square" lIns="25400" tIns="25400" rIns="25400" bIns="25400" rtlCol="0" anchor="t">
            <a:normAutofit fontScale="92500"/>
          </a:bodyPr>
          <a:lstStyle/>
          <a:p>
            <a:pPr marL="0" indent="0" algn="l">
              <a:lnSpc>
                <a:spcPct val="113657"/>
              </a:lnSpc>
              <a:buNone/>
            </a:pPr>
            <a:r>
              <a:rPr lang="en-US" sz="1836" dirty="0">
                <a:solidFill>
                  <a:srgbClr val="5B6577"/>
                </a:solidFill>
                <a:latin typeface="Arial" pitchFamily="34" charset="0"/>
                <a:ea typeface="Arial" pitchFamily="34" charset="-122"/>
                <a:cs typeface="Arial" pitchFamily="34" charset="-120"/>
              </a:rPr>
              <a:t>Level descriptors determine complexity; credits determine volume. Qualification titles alone do not determine level correspondence.</a:t>
            </a:r>
            <a:endParaRPr lang="en-US" sz="1836" dirty="0"/>
          </a:p>
        </p:txBody>
      </p:sp>
      <p:sp>
        <p:nvSpPr>
          <p:cNvPr id="77" name="Shape 74"/>
          <p:cNvSpPr/>
          <p:nvPr/>
        </p:nvSpPr>
        <p:spPr>
          <a:xfrm>
            <a:off x="10519966" y="7358360"/>
            <a:ext cx="6937474" cy="1490365"/>
          </a:xfrm>
          <a:prstGeom prst="rect">
            <a:avLst/>
          </a:prstGeom>
          <a:solidFill>
            <a:srgbClr val="F7EFE1"/>
          </a:solidFill>
          <a:ln/>
        </p:spPr>
      </p:sp>
      <p:sp>
        <p:nvSpPr>
          <p:cNvPr id="78" name="Shape 75"/>
          <p:cNvSpPr/>
          <p:nvPr/>
        </p:nvSpPr>
        <p:spPr>
          <a:xfrm>
            <a:off x="10519966" y="7358360"/>
            <a:ext cx="38100" cy="1490365"/>
          </a:xfrm>
          <a:prstGeom prst="rect">
            <a:avLst/>
          </a:prstGeom>
          <a:solidFill>
            <a:srgbClr val="D3993F"/>
          </a:solidFill>
          <a:ln/>
        </p:spPr>
      </p:sp>
      <p:sp>
        <p:nvSpPr>
          <p:cNvPr id="79" name="Text 76"/>
          <p:cNvSpPr/>
          <p:nvPr/>
        </p:nvSpPr>
        <p:spPr>
          <a:xfrm>
            <a:off x="10729516" y="7491710"/>
            <a:ext cx="7212122" cy="304800"/>
          </a:xfrm>
          <a:prstGeom prst="rect">
            <a:avLst/>
          </a:prstGeom>
          <a:noFill/>
          <a:ln/>
        </p:spPr>
        <p:txBody>
          <a:bodyPr wrap="square" lIns="25400" tIns="25400" rIns="25400" bIns="25400" rtlCol="0" anchor="t">
            <a:normAutofit lnSpcReduction="10000"/>
          </a:bodyPr>
          <a:lstStyle/>
          <a:p>
            <a:pPr marL="0" indent="0" algn="l">
              <a:buNone/>
            </a:pPr>
            <a:r>
              <a:rPr lang="en-US" sz="1836" b="1" dirty="0">
                <a:solidFill>
                  <a:srgbClr val="00286E"/>
                </a:solidFill>
                <a:latin typeface="Arial" pitchFamily="34" charset="0"/>
                <a:ea typeface="Arial" pitchFamily="34" charset="-122"/>
                <a:cs typeface="Arial" pitchFamily="34" charset="-120"/>
              </a:rPr>
              <a:t>Report position</a:t>
            </a:r>
            <a:endParaRPr lang="en-US" sz="1836" dirty="0"/>
          </a:p>
        </p:txBody>
      </p:sp>
      <p:sp>
        <p:nvSpPr>
          <p:cNvPr id="80" name="Text 77"/>
          <p:cNvSpPr/>
          <p:nvPr/>
        </p:nvSpPr>
        <p:spPr>
          <a:xfrm>
            <a:off x="10729516" y="7806035"/>
            <a:ext cx="6753168" cy="947440"/>
          </a:xfrm>
          <a:prstGeom prst="rect">
            <a:avLst/>
          </a:prstGeom>
          <a:noFill/>
          <a:ln/>
        </p:spPr>
        <p:txBody>
          <a:bodyPr wrap="square" lIns="25400" tIns="25400" rIns="25400" bIns="25400" rtlCol="0" anchor="t">
            <a:normAutofit lnSpcReduction="10000"/>
          </a:bodyPr>
          <a:lstStyle/>
          <a:p>
            <a:pPr marL="0" indent="0" algn="l">
              <a:lnSpc>
                <a:spcPct val="113657"/>
              </a:lnSpc>
              <a:buNone/>
            </a:pPr>
            <a:r>
              <a:rPr lang="en-US" sz="1836" dirty="0">
                <a:solidFill>
                  <a:srgbClr val="5A4A2C"/>
                </a:solidFill>
                <a:latin typeface="Arial" pitchFamily="34" charset="0"/>
                <a:ea typeface="Arial" pitchFamily="34" charset="-122"/>
                <a:cs typeface="Arial" pitchFamily="34" charset="-120"/>
              </a:rPr>
              <a:t>The ACQF does not prescribe qualification titles. Kenya's comparison is therefore based on level descriptors and learning outcomes.</a:t>
            </a:r>
            <a:endParaRPr lang="en-US" sz="1836" dirty="0"/>
          </a:p>
        </p:txBody>
      </p:sp>
      <p:sp>
        <p:nvSpPr>
          <p:cNvPr id="82" name="Text 79"/>
          <p:cNvSpPr/>
          <p:nvPr/>
        </p:nvSpPr>
        <p:spPr>
          <a:xfrm>
            <a:off x="830560" y="9106677"/>
            <a:ext cx="18289569" cy="368300"/>
          </a:xfrm>
          <a:prstGeom prst="rect">
            <a:avLst/>
          </a:prstGeom>
          <a:noFill/>
          <a:ln/>
        </p:spPr>
        <p:txBody>
          <a:bodyPr wrap="square" lIns="25400" tIns="25400" rIns="25400" bIns="25400" rtlCol="0" anchor="t">
            <a:normAutofit lnSpcReduction="10000"/>
          </a:bodyPr>
          <a:lstStyle/>
          <a:p>
            <a:pPr marL="0" indent="0" algn="l">
              <a:buNone/>
            </a:pPr>
            <a:r>
              <a:rPr lang="en-US" sz="2268" b="1" dirty="0">
                <a:solidFill>
                  <a:srgbClr val="00286E"/>
                </a:solidFill>
                <a:latin typeface="Arial" pitchFamily="34" charset="0"/>
                <a:ea typeface="Arial" pitchFamily="34" charset="-122"/>
                <a:cs typeface="Arial" pitchFamily="34" charset="-120"/>
              </a:rPr>
              <a:t>Framework view: the KNQF translates Kenya's pathways into a common classification and referencing architecture.</a:t>
            </a:r>
            <a:endParaRPr lang="en-US" sz="2268" dirty="0"/>
          </a:p>
        </p:txBody>
      </p:sp>
      <p:sp>
        <p:nvSpPr>
          <p:cNvPr id="83" name="Shape 80"/>
          <p:cNvSpPr/>
          <p:nvPr/>
        </p:nvSpPr>
        <p:spPr>
          <a:xfrm>
            <a:off x="0" y="10077450"/>
            <a:ext cx="18288000" cy="57150"/>
          </a:xfrm>
          <a:prstGeom prst="rect">
            <a:avLst/>
          </a:prstGeom>
          <a:solidFill>
            <a:srgbClr val="000000"/>
          </a:solidFill>
          <a:ln/>
        </p:spPr>
      </p:sp>
      <p:sp>
        <p:nvSpPr>
          <p:cNvPr id="84" name="Shape 81"/>
          <p:cNvSpPr/>
          <p:nvPr/>
        </p:nvSpPr>
        <p:spPr>
          <a:xfrm>
            <a:off x="0" y="10134600"/>
            <a:ext cx="18288000" cy="19050"/>
          </a:xfrm>
          <a:prstGeom prst="rect">
            <a:avLst/>
          </a:prstGeom>
          <a:solidFill>
            <a:srgbClr val="FFFFFF"/>
          </a:solidFill>
          <a:ln/>
        </p:spPr>
      </p:sp>
      <p:sp>
        <p:nvSpPr>
          <p:cNvPr id="85" name="Shape 82"/>
          <p:cNvSpPr/>
          <p:nvPr/>
        </p:nvSpPr>
        <p:spPr>
          <a:xfrm>
            <a:off x="0" y="10153650"/>
            <a:ext cx="18288000" cy="57150"/>
          </a:xfrm>
          <a:prstGeom prst="rect">
            <a:avLst/>
          </a:prstGeom>
          <a:solidFill>
            <a:srgbClr val="BB1E10"/>
          </a:solidFill>
          <a:ln/>
        </p:spPr>
      </p:sp>
      <p:sp>
        <p:nvSpPr>
          <p:cNvPr id="86" name="Shape 83"/>
          <p:cNvSpPr/>
          <p:nvPr/>
        </p:nvSpPr>
        <p:spPr>
          <a:xfrm>
            <a:off x="0" y="10210800"/>
            <a:ext cx="18288000" cy="19050"/>
          </a:xfrm>
          <a:prstGeom prst="rect">
            <a:avLst/>
          </a:prstGeom>
          <a:solidFill>
            <a:srgbClr val="FFFFFF"/>
          </a:solidFill>
          <a:ln/>
        </p:spPr>
      </p:sp>
      <p:sp>
        <p:nvSpPr>
          <p:cNvPr id="87" name="Shape 84"/>
          <p:cNvSpPr/>
          <p:nvPr/>
        </p:nvSpPr>
        <p:spPr>
          <a:xfrm>
            <a:off x="0" y="10229850"/>
            <a:ext cx="18288000" cy="57150"/>
          </a:xfrm>
          <a:prstGeom prst="rect">
            <a:avLst/>
          </a:prstGeom>
          <a:solidFill>
            <a:srgbClr val="006B3F"/>
          </a:solidFill>
          <a:ln/>
        </p:spPr>
      </p:sp>
      <p:pic>
        <p:nvPicPr>
          <p:cNvPr id="88" name="Image 1" descr="preencoded.png"/>
          <p:cNvPicPr>
            <a:picLocks noChangeAspect="1"/>
          </p:cNvPicPr>
          <p:nvPr/>
        </p:nvPicPr>
        <p:blipFill>
          <a:blip r:embed="rId3"/>
          <a:stretch>
            <a:fillRect/>
          </a:stretch>
        </p:blipFill>
        <p:spPr>
          <a:xfrm>
            <a:off x="15136883" y="9427469"/>
            <a:ext cx="2320557" cy="630931"/>
          </a:xfrm>
          <a:prstGeom prst="rect">
            <a:avLst/>
          </a:prstGeom>
        </p:spPr>
      </p:pic>
      <p:sp>
        <p:nvSpPr>
          <p:cNvPr id="89" name="Shape 0">
            <a:extLst>
              <a:ext uri="{FF2B5EF4-FFF2-40B4-BE49-F238E27FC236}">
                <a16:creationId xmlns:a16="http://schemas.microsoft.com/office/drawing/2014/main" id="{5E9D5B41-9FB3-10B9-F217-10E145AD7701}"/>
              </a:ext>
            </a:extLst>
          </p:cNvPr>
          <p:cNvSpPr/>
          <p:nvPr/>
        </p:nvSpPr>
        <p:spPr>
          <a:xfrm>
            <a:off x="830560" y="601960"/>
            <a:ext cx="533400" cy="533400"/>
          </a:xfrm>
          <a:prstGeom prst="rect">
            <a:avLst/>
          </a:prstGeom>
          <a:solidFill>
            <a:srgbClr val="00286E"/>
          </a:solidFill>
          <a:ln/>
        </p:spPr>
      </p:sp>
      <p:sp>
        <p:nvSpPr>
          <p:cNvPr id="91" name="Text 1">
            <a:extLst>
              <a:ext uri="{FF2B5EF4-FFF2-40B4-BE49-F238E27FC236}">
                <a16:creationId xmlns:a16="http://schemas.microsoft.com/office/drawing/2014/main" id="{0220B80B-7AD7-7B63-B2D8-8CA571ADCD96}"/>
              </a:ext>
            </a:extLst>
          </p:cNvPr>
          <p:cNvSpPr/>
          <p:nvPr/>
        </p:nvSpPr>
        <p:spPr>
          <a:xfrm>
            <a:off x="792460" y="601960"/>
            <a:ext cx="609600" cy="571500"/>
          </a:xfrm>
          <a:prstGeom prst="rect">
            <a:avLst/>
          </a:prstGeom>
          <a:noFill/>
          <a:ln/>
        </p:spPr>
        <p:txBody>
          <a:bodyPr wrap="square" lIns="25400" tIns="25400" rIns="25400" bIns="25400" rtlCol="0" anchor="ctr">
            <a:normAutofit/>
          </a:bodyPr>
          <a:lstStyle/>
          <a:p>
            <a:pPr marL="0" indent="0" algn="ctr">
              <a:buNone/>
            </a:pPr>
            <a:r>
              <a:rPr lang="en-US" sz="2808" b="1" dirty="0">
                <a:solidFill>
                  <a:srgbClr val="FFFFFF"/>
                </a:solidFill>
                <a:latin typeface="Arial" pitchFamily="34" charset="0"/>
                <a:ea typeface="Arial" pitchFamily="34" charset="-122"/>
                <a:cs typeface="Arial" pitchFamily="34" charset="-120"/>
              </a:rPr>
              <a:t>05</a:t>
            </a:r>
            <a:endParaRPr lang="en-US" sz="2808" dirty="0"/>
          </a:p>
        </p:txBody>
      </p:sp>
      <p:sp>
        <p:nvSpPr>
          <p:cNvPr id="93" name="Text 2">
            <a:extLst>
              <a:ext uri="{FF2B5EF4-FFF2-40B4-BE49-F238E27FC236}">
                <a16:creationId xmlns:a16="http://schemas.microsoft.com/office/drawing/2014/main" id="{6C705C0D-D72F-46DC-8381-1DA479A5FB32}"/>
              </a:ext>
            </a:extLst>
          </p:cNvPr>
          <p:cNvSpPr/>
          <p:nvPr/>
        </p:nvSpPr>
        <p:spPr>
          <a:xfrm>
            <a:off x="1573510" y="601960"/>
            <a:ext cx="14727219" cy="304800"/>
          </a:xfrm>
          <a:prstGeom prst="rect">
            <a:avLst/>
          </a:prstGeom>
          <a:noFill/>
          <a:ln/>
        </p:spPr>
        <p:txBody>
          <a:bodyPr wrap="square" lIns="25400" tIns="25400" rIns="25400" bIns="25400" rtlCol="0" anchor="t">
            <a:normAutofit lnSpcReduction="10000"/>
          </a:bodyPr>
          <a:lstStyle/>
          <a:p>
            <a:pPr marL="0" indent="0" algn="l">
              <a:buNone/>
            </a:pPr>
            <a:r>
              <a:rPr lang="en-US" sz="1836" b="1" kern="0" spc="275" dirty="0">
                <a:solidFill>
                  <a:srgbClr val="D3993F"/>
                </a:solidFill>
                <a:latin typeface="Arial" pitchFamily="34" charset="0"/>
                <a:ea typeface="Arial" pitchFamily="34" charset="-122"/>
                <a:cs typeface="Arial" pitchFamily="34" charset="-120"/>
              </a:rPr>
              <a:t>FRAMEWORK VIEW — LEVELS, DESCRIPTORS &amp; QUALIFICATION TYPES</a:t>
            </a:r>
            <a:endParaRPr lang="en-US" sz="1836" dirty="0"/>
          </a:p>
        </p:txBody>
      </p:sp>
      <p:sp>
        <p:nvSpPr>
          <p:cNvPr id="95" name="Text 3">
            <a:extLst>
              <a:ext uri="{FF2B5EF4-FFF2-40B4-BE49-F238E27FC236}">
                <a16:creationId xmlns:a16="http://schemas.microsoft.com/office/drawing/2014/main" id="{B8B91A58-338D-163B-2B3B-0E907EBE5E6C}"/>
              </a:ext>
            </a:extLst>
          </p:cNvPr>
          <p:cNvSpPr/>
          <p:nvPr/>
        </p:nvSpPr>
        <p:spPr>
          <a:xfrm>
            <a:off x="1573510" y="925810"/>
            <a:ext cx="13790032" cy="1122164"/>
          </a:xfrm>
          <a:prstGeom prst="rect">
            <a:avLst/>
          </a:prstGeom>
          <a:noFill/>
          <a:ln/>
        </p:spPr>
        <p:txBody>
          <a:bodyPr wrap="square" lIns="25400" tIns="25400" rIns="25400" bIns="25400" rtlCol="0" anchor="t">
            <a:normAutofit lnSpcReduction="10000"/>
          </a:bodyPr>
          <a:lstStyle/>
          <a:p>
            <a:pPr marL="0" indent="0" algn="l">
              <a:lnSpc>
                <a:spcPct val="90812"/>
              </a:lnSpc>
              <a:buNone/>
            </a:pPr>
            <a:r>
              <a:rPr lang="en-US" sz="4104" b="1" dirty="0">
                <a:solidFill>
                  <a:srgbClr val="00286E"/>
                </a:solidFill>
                <a:latin typeface="Arial" pitchFamily="34" charset="0"/>
                <a:ea typeface="Arial" pitchFamily="34" charset="-122"/>
                <a:cs typeface="Arial" pitchFamily="34" charset="-120"/>
              </a:rPr>
              <a:t>The KNQF architecture: how Kenya classifies qualifications</a:t>
            </a:r>
            <a:endParaRPr lang="en-US" sz="4104" dirty="0"/>
          </a:p>
        </p:txBody>
      </p:sp>
      <p:pic>
        <p:nvPicPr>
          <p:cNvPr id="97" name="Image 0" descr="preencoded.png">
            <a:extLst>
              <a:ext uri="{FF2B5EF4-FFF2-40B4-BE49-F238E27FC236}">
                <a16:creationId xmlns:a16="http://schemas.microsoft.com/office/drawing/2014/main" id="{F8E19B2F-7A12-5284-2106-9A07AF82D4B7}"/>
              </a:ext>
            </a:extLst>
          </p:cNvPr>
          <p:cNvPicPr>
            <a:picLocks noChangeAspect="1"/>
          </p:cNvPicPr>
          <p:nvPr/>
        </p:nvPicPr>
        <p:blipFill>
          <a:blip r:embed="rId4"/>
          <a:stretch>
            <a:fillRect/>
          </a:stretch>
        </p:blipFill>
        <p:spPr>
          <a:xfrm>
            <a:off x="15171440" y="601960"/>
            <a:ext cx="2286000" cy="857250"/>
          </a:xfrm>
          <a:prstGeom prst="rect">
            <a:avLst/>
          </a:prstGeom>
        </p:spPr>
      </p:pic>
      <p:sp>
        <p:nvSpPr>
          <p:cNvPr id="99" name="Shape 4">
            <a:extLst>
              <a:ext uri="{FF2B5EF4-FFF2-40B4-BE49-F238E27FC236}">
                <a16:creationId xmlns:a16="http://schemas.microsoft.com/office/drawing/2014/main" id="{1957587C-C59D-0FFA-CED0-C1C1F4E880F5}"/>
              </a:ext>
            </a:extLst>
          </p:cNvPr>
          <p:cNvSpPr/>
          <p:nvPr/>
        </p:nvSpPr>
        <p:spPr>
          <a:xfrm>
            <a:off x="830560" y="2124174"/>
            <a:ext cx="16626880"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13" name="Shape 9"/>
          <p:cNvSpPr/>
          <p:nvPr/>
        </p:nvSpPr>
        <p:spPr>
          <a:xfrm>
            <a:off x="17347307" y="2201763"/>
            <a:ext cx="9525" cy="2026444"/>
          </a:xfrm>
          <a:prstGeom prst="rect">
            <a:avLst/>
          </a:prstGeom>
          <a:solidFill>
            <a:srgbClr val="DFE4EE"/>
          </a:solidFill>
          <a:ln/>
        </p:spPr>
      </p:sp>
      <p:sp>
        <p:nvSpPr>
          <p:cNvPr id="19" name="Shape 15"/>
          <p:cNvSpPr/>
          <p:nvPr/>
        </p:nvSpPr>
        <p:spPr>
          <a:xfrm>
            <a:off x="17347307" y="4380607"/>
            <a:ext cx="9525" cy="2026444"/>
          </a:xfrm>
          <a:prstGeom prst="rect">
            <a:avLst/>
          </a:prstGeom>
          <a:solidFill>
            <a:srgbClr val="DFE4EE"/>
          </a:solidFill>
          <a:ln/>
        </p:spPr>
      </p:sp>
      <p:sp>
        <p:nvSpPr>
          <p:cNvPr id="25" name="Shape 21"/>
          <p:cNvSpPr/>
          <p:nvPr/>
        </p:nvSpPr>
        <p:spPr>
          <a:xfrm>
            <a:off x="17347307" y="6559451"/>
            <a:ext cx="9525" cy="2026444"/>
          </a:xfrm>
          <a:prstGeom prst="rect">
            <a:avLst/>
          </a:prstGeom>
          <a:solidFill>
            <a:srgbClr val="DFE4EE"/>
          </a:solidFill>
          <a:ln/>
        </p:spPr>
      </p:sp>
      <p:sp>
        <p:nvSpPr>
          <p:cNvPr id="35" name="Shape 31"/>
          <p:cNvSpPr/>
          <p:nvPr/>
        </p:nvSpPr>
        <p:spPr>
          <a:xfrm>
            <a:off x="0" y="10077450"/>
            <a:ext cx="18288000" cy="57150"/>
          </a:xfrm>
          <a:prstGeom prst="rect">
            <a:avLst/>
          </a:prstGeom>
          <a:solidFill>
            <a:srgbClr val="000000"/>
          </a:solidFill>
          <a:ln/>
        </p:spPr>
      </p:sp>
      <p:sp>
        <p:nvSpPr>
          <p:cNvPr id="36" name="Shape 32"/>
          <p:cNvSpPr/>
          <p:nvPr/>
        </p:nvSpPr>
        <p:spPr>
          <a:xfrm>
            <a:off x="0" y="10134600"/>
            <a:ext cx="18288000" cy="19050"/>
          </a:xfrm>
          <a:prstGeom prst="rect">
            <a:avLst/>
          </a:prstGeom>
          <a:solidFill>
            <a:srgbClr val="FFFFFF"/>
          </a:solidFill>
          <a:ln/>
        </p:spPr>
      </p:sp>
      <p:sp>
        <p:nvSpPr>
          <p:cNvPr id="37" name="Shape 33"/>
          <p:cNvSpPr/>
          <p:nvPr/>
        </p:nvSpPr>
        <p:spPr>
          <a:xfrm>
            <a:off x="0" y="10153650"/>
            <a:ext cx="18288000" cy="57150"/>
          </a:xfrm>
          <a:prstGeom prst="rect">
            <a:avLst/>
          </a:prstGeom>
          <a:solidFill>
            <a:srgbClr val="BB1E10"/>
          </a:solidFill>
          <a:ln/>
        </p:spPr>
      </p:sp>
      <p:sp>
        <p:nvSpPr>
          <p:cNvPr id="38" name="Shape 34"/>
          <p:cNvSpPr/>
          <p:nvPr/>
        </p:nvSpPr>
        <p:spPr>
          <a:xfrm>
            <a:off x="0" y="10210800"/>
            <a:ext cx="18288000" cy="19050"/>
          </a:xfrm>
          <a:prstGeom prst="rect">
            <a:avLst/>
          </a:prstGeom>
          <a:solidFill>
            <a:srgbClr val="FFFFFF"/>
          </a:solidFill>
          <a:ln/>
        </p:spPr>
      </p:sp>
      <p:sp>
        <p:nvSpPr>
          <p:cNvPr id="39" name="Shape 35"/>
          <p:cNvSpPr/>
          <p:nvPr/>
        </p:nvSpPr>
        <p:spPr>
          <a:xfrm>
            <a:off x="0" y="10229850"/>
            <a:ext cx="18288000" cy="57150"/>
          </a:xfrm>
          <a:prstGeom prst="rect">
            <a:avLst/>
          </a:prstGeom>
          <a:solidFill>
            <a:srgbClr val="006B3F"/>
          </a:solidFill>
          <a:ln/>
        </p:spPr>
      </p:sp>
      <p:pic>
        <p:nvPicPr>
          <p:cNvPr id="40" name="Image 2" descr="preencoded.png"/>
          <p:cNvPicPr>
            <a:picLocks noChangeAspect="1"/>
          </p:cNvPicPr>
          <p:nvPr/>
        </p:nvPicPr>
        <p:blipFill>
          <a:blip r:embed="rId3"/>
          <a:stretch>
            <a:fillRect/>
          </a:stretch>
        </p:blipFill>
        <p:spPr>
          <a:xfrm>
            <a:off x="14763196" y="9401656"/>
            <a:ext cx="2676234" cy="727635"/>
          </a:xfrm>
          <a:prstGeom prst="rect">
            <a:avLst/>
          </a:prstGeom>
        </p:spPr>
      </p:pic>
      <p:pic>
        <p:nvPicPr>
          <p:cNvPr id="41" name="Image 0" descr="preencoded.png">
            <a:extLst>
              <a:ext uri="{FF2B5EF4-FFF2-40B4-BE49-F238E27FC236}">
                <a16:creationId xmlns:a16="http://schemas.microsoft.com/office/drawing/2014/main" id="{82B39CDD-C56D-03ED-D4AB-49ED9717863D}"/>
              </a:ext>
            </a:extLst>
          </p:cNvPr>
          <p:cNvPicPr>
            <a:picLocks noChangeAspect="1"/>
          </p:cNvPicPr>
          <p:nvPr/>
        </p:nvPicPr>
        <p:blipFill>
          <a:blip r:embed="rId4"/>
          <a:srcRect l="-1" r="-1"/>
          <a:stretch/>
        </p:blipFill>
        <p:spPr>
          <a:xfrm>
            <a:off x="449074" y="1994063"/>
            <a:ext cx="8351406" cy="6591986"/>
          </a:xfrm>
          <a:prstGeom prst="rect">
            <a:avLst/>
          </a:prstGeom>
        </p:spPr>
      </p:pic>
      <p:grpSp>
        <p:nvGrpSpPr>
          <p:cNvPr id="42" name="Group 41">
            <a:extLst>
              <a:ext uri="{FF2B5EF4-FFF2-40B4-BE49-F238E27FC236}">
                <a16:creationId xmlns:a16="http://schemas.microsoft.com/office/drawing/2014/main" id="{5EA8F083-A221-D8D2-616C-E8F96BC1B315}"/>
              </a:ext>
            </a:extLst>
          </p:cNvPr>
          <p:cNvGrpSpPr/>
          <p:nvPr/>
        </p:nvGrpSpPr>
        <p:grpSpPr>
          <a:xfrm>
            <a:off x="8843057" y="2201764"/>
            <a:ext cx="8737717" cy="6329944"/>
            <a:chOff x="8039993" y="2201764"/>
            <a:chExt cx="9540782" cy="6183766"/>
          </a:xfrm>
        </p:grpSpPr>
        <p:grpSp>
          <p:nvGrpSpPr>
            <p:cNvPr id="43" name="Group 42">
              <a:extLst>
                <a:ext uri="{FF2B5EF4-FFF2-40B4-BE49-F238E27FC236}">
                  <a16:creationId xmlns:a16="http://schemas.microsoft.com/office/drawing/2014/main" id="{7CA54F66-2728-D9DC-54C4-B9B5116DE7B5}"/>
                </a:ext>
              </a:extLst>
            </p:cNvPr>
            <p:cNvGrpSpPr/>
            <p:nvPr/>
          </p:nvGrpSpPr>
          <p:grpSpPr>
            <a:xfrm>
              <a:off x="8039993" y="2201764"/>
              <a:ext cx="9032163" cy="1434009"/>
              <a:chOff x="7887593" y="2201763"/>
              <a:chExt cx="9469239" cy="2029619"/>
            </a:xfrm>
          </p:grpSpPr>
          <p:sp>
            <p:nvSpPr>
              <p:cNvPr id="64" name="Shape 7">
                <a:extLst>
                  <a:ext uri="{FF2B5EF4-FFF2-40B4-BE49-F238E27FC236}">
                    <a16:creationId xmlns:a16="http://schemas.microsoft.com/office/drawing/2014/main" id="{E49C70E5-EC4A-EE3D-2CE2-A93E51D570AA}"/>
                  </a:ext>
                </a:extLst>
              </p:cNvPr>
              <p:cNvSpPr/>
              <p:nvPr/>
            </p:nvSpPr>
            <p:spPr>
              <a:xfrm>
                <a:off x="7887593" y="4221857"/>
                <a:ext cx="9466064" cy="9525"/>
              </a:xfrm>
              <a:prstGeom prst="rect">
                <a:avLst/>
              </a:prstGeom>
              <a:solidFill>
                <a:srgbClr val="DFE4EE"/>
              </a:solidFill>
              <a:ln/>
            </p:spPr>
          </p:sp>
          <p:sp>
            <p:nvSpPr>
              <p:cNvPr id="65" name="Shape 8">
                <a:extLst>
                  <a:ext uri="{FF2B5EF4-FFF2-40B4-BE49-F238E27FC236}">
                    <a16:creationId xmlns:a16="http://schemas.microsoft.com/office/drawing/2014/main" id="{83044AF9-70E0-B232-584D-0948DD561C0C}"/>
                  </a:ext>
                </a:extLst>
              </p:cNvPr>
              <p:cNvSpPr/>
              <p:nvPr/>
            </p:nvSpPr>
            <p:spPr>
              <a:xfrm>
                <a:off x="7887593" y="2201763"/>
                <a:ext cx="9466064" cy="44450"/>
              </a:xfrm>
              <a:prstGeom prst="rect">
                <a:avLst/>
              </a:prstGeom>
              <a:solidFill>
                <a:srgbClr val="00286E"/>
              </a:solidFill>
              <a:ln/>
            </p:spPr>
          </p:sp>
          <p:sp>
            <p:nvSpPr>
              <p:cNvPr id="66" name="Shape 9">
                <a:extLst>
                  <a:ext uri="{FF2B5EF4-FFF2-40B4-BE49-F238E27FC236}">
                    <a16:creationId xmlns:a16="http://schemas.microsoft.com/office/drawing/2014/main" id="{6929ACF0-5B33-B60E-F7CB-9F1FB4EF53AF}"/>
                  </a:ext>
                </a:extLst>
              </p:cNvPr>
              <p:cNvSpPr/>
              <p:nvPr/>
            </p:nvSpPr>
            <p:spPr>
              <a:xfrm>
                <a:off x="7887593" y="2201763"/>
                <a:ext cx="9525" cy="2026444"/>
              </a:xfrm>
              <a:prstGeom prst="rect">
                <a:avLst/>
              </a:prstGeom>
              <a:solidFill>
                <a:srgbClr val="DFE4EE"/>
              </a:solidFill>
              <a:ln/>
            </p:spPr>
          </p:sp>
          <p:sp>
            <p:nvSpPr>
              <p:cNvPr id="67" name="Shape 10">
                <a:extLst>
                  <a:ext uri="{FF2B5EF4-FFF2-40B4-BE49-F238E27FC236}">
                    <a16:creationId xmlns:a16="http://schemas.microsoft.com/office/drawing/2014/main" id="{2E546A0D-3323-3733-646F-9A2DA3ADBB93}"/>
                  </a:ext>
                </a:extLst>
              </p:cNvPr>
              <p:cNvSpPr/>
              <p:nvPr/>
            </p:nvSpPr>
            <p:spPr>
              <a:xfrm>
                <a:off x="17347307" y="2201763"/>
                <a:ext cx="9525" cy="2026444"/>
              </a:xfrm>
              <a:prstGeom prst="rect">
                <a:avLst/>
              </a:prstGeom>
              <a:solidFill>
                <a:srgbClr val="DFE4EE"/>
              </a:solidFill>
              <a:ln/>
            </p:spPr>
          </p:sp>
        </p:grpSp>
        <p:grpSp>
          <p:nvGrpSpPr>
            <p:cNvPr id="44" name="Group 43">
              <a:extLst>
                <a:ext uri="{FF2B5EF4-FFF2-40B4-BE49-F238E27FC236}">
                  <a16:creationId xmlns:a16="http://schemas.microsoft.com/office/drawing/2014/main" id="{F9A261AC-A045-8F6E-3B4E-9C521037FEF5}"/>
                </a:ext>
              </a:extLst>
            </p:cNvPr>
            <p:cNvGrpSpPr/>
            <p:nvPr/>
          </p:nvGrpSpPr>
          <p:grpSpPr>
            <a:xfrm>
              <a:off x="8049078" y="3732907"/>
              <a:ext cx="9475220" cy="1423332"/>
              <a:chOff x="7887594" y="4380608"/>
              <a:chExt cx="9922505" cy="1712194"/>
            </a:xfrm>
          </p:grpSpPr>
          <p:grpSp>
            <p:nvGrpSpPr>
              <p:cNvPr id="57" name="Group 56">
                <a:extLst>
                  <a:ext uri="{FF2B5EF4-FFF2-40B4-BE49-F238E27FC236}">
                    <a16:creationId xmlns:a16="http://schemas.microsoft.com/office/drawing/2014/main" id="{6B7CF3D0-A3A2-C93D-D5B9-68EC8242A66F}"/>
                  </a:ext>
                </a:extLst>
              </p:cNvPr>
              <p:cNvGrpSpPr/>
              <p:nvPr/>
            </p:nvGrpSpPr>
            <p:grpSpPr>
              <a:xfrm>
                <a:off x="7887594" y="4380608"/>
                <a:ext cx="9486202" cy="1712194"/>
                <a:chOff x="7887593" y="4380607"/>
                <a:chExt cx="9469239" cy="2029619"/>
              </a:xfrm>
            </p:grpSpPr>
            <p:sp>
              <p:nvSpPr>
                <p:cNvPr id="60" name="Shape 13">
                  <a:extLst>
                    <a:ext uri="{FF2B5EF4-FFF2-40B4-BE49-F238E27FC236}">
                      <a16:creationId xmlns:a16="http://schemas.microsoft.com/office/drawing/2014/main" id="{857E286E-ACA2-BA19-57E2-12FA68E80476}"/>
                    </a:ext>
                  </a:extLst>
                </p:cNvPr>
                <p:cNvSpPr/>
                <p:nvPr/>
              </p:nvSpPr>
              <p:spPr>
                <a:xfrm>
                  <a:off x="7887593" y="6400701"/>
                  <a:ext cx="9466064" cy="9525"/>
                </a:xfrm>
                <a:prstGeom prst="rect">
                  <a:avLst/>
                </a:prstGeom>
                <a:solidFill>
                  <a:srgbClr val="DFE4EE"/>
                </a:solidFill>
                <a:ln/>
              </p:spPr>
            </p:sp>
            <p:sp>
              <p:nvSpPr>
                <p:cNvPr id="61" name="Shape 14">
                  <a:extLst>
                    <a:ext uri="{FF2B5EF4-FFF2-40B4-BE49-F238E27FC236}">
                      <a16:creationId xmlns:a16="http://schemas.microsoft.com/office/drawing/2014/main" id="{98CCC9D1-0945-E9AB-D22C-4507EB79654D}"/>
                    </a:ext>
                  </a:extLst>
                </p:cNvPr>
                <p:cNvSpPr/>
                <p:nvPr/>
              </p:nvSpPr>
              <p:spPr>
                <a:xfrm>
                  <a:off x="7887593" y="4380607"/>
                  <a:ext cx="9466064" cy="44450"/>
                </a:xfrm>
                <a:prstGeom prst="rect">
                  <a:avLst/>
                </a:prstGeom>
                <a:solidFill>
                  <a:srgbClr val="00286E"/>
                </a:solidFill>
                <a:ln/>
              </p:spPr>
            </p:sp>
            <p:sp>
              <p:nvSpPr>
                <p:cNvPr id="62" name="Shape 15">
                  <a:extLst>
                    <a:ext uri="{FF2B5EF4-FFF2-40B4-BE49-F238E27FC236}">
                      <a16:creationId xmlns:a16="http://schemas.microsoft.com/office/drawing/2014/main" id="{571344F6-384E-7C8C-463A-4089DA4C18F8}"/>
                    </a:ext>
                  </a:extLst>
                </p:cNvPr>
                <p:cNvSpPr/>
                <p:nvPr/>
              </p:nvSpPr>
              <p:spPr>
                <a:xfrm>
                  <a:off x="7887593" y="4380607"/>
                  <a:ext cx="9525" cy="2026444"/>
                </a:xfrm>
                <a:prstGeom prst="rect">
                  <a:avLst/>
                </a:prstGeom>
                <a:solidFill>
                  <a:srgbClr val="DFE4EE"/>
                </a:solidFill>
                <a:ln/>
              </p:spPr>
            </p:sp>
            <p:sp>
              <p:nvSpPr>
                <p:cNvPr id="63" name="Shape 16">
                  <a:extLst>
                    <a:ext uri="{FF2B5EF4-FFF2-40B4-BE49-F238E27FC236}">
                      <a16:creationId xmlns:a16="http://schemas.microsoft.com/office/drawing/2014/main" id="{D9E46F19-9617-226C-4C77-CC519C22C6D0}"/>
                    </a:ext>
                  </a:extLst>
                </p:cNvPr>
                <p:cNvSpPr/>
                <p:nvPr/>
              </p:nvSpPr>
              <p:spPr>
                <a:xfrm>
                  <a:off x="17347307" y="4380607"/>
                  <a:ext cx="9525" cy="2026444"/>
                </a:xfrm>
                <a:prstGeom prst="rect">
                  <a:avLst/>
                </a:prstGeom>
                <a:solidFill>
                  <a:srgbClr val="DFE4EE"/>
                </a:solidFill>
                <a:ln/>
              </p:spPr>
            </p:sp>
          </p:grpSp>
          <p:sp>
            <p:nvSpPr>
              <p:cNvPr id="58" name="Text 17">
                <a:extLst>
                  <a:ext uri="{FF2B5EF4-FFF2-40B4-BE49-F238E27FC236}">
                    <a16:creationId xmlns:a16="http://schemas.microsoft.com/office/drawing/2014/main" id="{EB6A9FA3-CBEA-1863-B159-C8C93E53B300}"/>
                  </a:ext>
                </a:extLst>
              </p:cNvPr>
              <p:cNvSpPr/>
              <p:nvPr/>
            </p:nvSpPr>
            <p:spPr>
              <a:xfrm>
                <a:off x="8040048" y="4462596"/>
                <a:ext cx="9770051" cy="463550"/>
              </a:xfrm>
              <a:prstGeom prst="rect">
                <a:avLst/>
              </a:prstGeom>
              <a:noFill/>
              <a:ln/>
            </p:spPr>
            <p:txBody>
              <a:bodyPr wrap="square" lIns="25400" tIns="25400" rIns="25400" bIns="25400" rtlCol="0" anchor="t">
                <a:noAutofit/>
              </a:bodyPr>
              <a:lstStyle/>
              <a:p>
                <a:pPr marL="0" indent="0" algn="l">
                  <a:buNone/>
                </a:pPr>
                <a:r>
                  <a:rPr lang="en-US" sz="2500" b="1" dirty="0">
                    <a:solidFill>
                      <a:srgbClr val="00286E"/>
                    </a:solidFill>
                    <a:latin typeface="Arial" pitchFamily="34" charset="0"/>
                    <a:ea typeface="Arial" pitchFamily="34" charset="-122"/>
                    <a:cs typeface="Arial" pitchFamily="34" charset="-120"/>
                  </a:rPr>
                  <a:t>Horizontal progression</a:t>
                </a:r>
                <a:endParaRPr lang="en-US" sz="2500" dirty="0"/>
              </a:p>
            </p:txBody>
          </p:sp>
          <p:sp>
            <p:nvSpPr>
              <p:cNvPr id="59" name="Text 18">
                <a:extLst>
                  <a:ext uri="{FF2B5EF4-FFF2-40B4-BE49-F238E27FC236}">
                    <a16:creationId xmlns:a16="http://schemas.microsoft.com/office/drawing/2014/main" id="{4D47F91C-71B4-B970-2F7D-9D50B979BCF4}"/>
                  </a:ext>
                </a:extLst>
              </p:cNvPr>
              <p:cNvSpPr/>
              <p:nvPr/>
            </p:nvSpPr>
            <p:spPr>
              <a:xfrm>
                <a:off x="8069972" y="4906815"/>
                <a:ext cx="9303824" cy="921543"/>
              </a:xfrm>
              <a:prstGeom prst="rect">
                <a:avLst/>
              </a:prstGeom>
              <a:noFill/>
              <a:ln/>
            </p:spPr>
            <p:txBody>
              <a:bodyPr wrap="square" lIns="25400" tIns="25400" rIns="25400" bIns="25400" rtlCol="0" anchor="t">
                <a:noAutofit/>
              </a:bodyPr>
              <a:lstStyle/>
              <a:p>
                <a:pPr marL="0" indent="0" algn="l">
                  <a:lnSpc>
                    <a:spcPct val="119917"/>
                  </a:lnSpc>
                  <a:buNone/>
                </a:pPr>
                <a:r>
                  <a:rPr lang="en-US" sz="2300" dirty="0">
                    <a:solidFill>
                      <a:srgbClr val="5B6577"/>
                    </a:solidFill>
                    <a:latin typeface="Arial" pitchFamily="34" charset="0"/>
                    <a:ea typeface="Arial" pitchFamily="34" charset="-122"/>
                    <a:cs typeface="Arial" pitchFamily="34" charset="-120"/>
                  </a:rPr>
                  <a:t>Movement across related fields or sub-frameworks at a comparable level.</a:t>
                </a:r>
                <a:endParaRPr lang="en-US" sz="2300" dirty="0"/>
              </a:p>
            </p:txBody>
          </p:sp>
        </p:grpSp>
        <p:grpSp>
          <p:nvGrpSpPr>
            <p:cNvPr id="45" name="Group 44">
              <a:extLst>
                <a:ext uri="{FF2B5EF4-FFF2-40B4-BE49-F238E27FC236}">
                  <a16:creationId xmlns:a16="http://schemas.microsoft.com/office/drawing/2014/main" id="{D68F8DBE-94C5-AB80-A13F-D48587555CA4}"/>
                </a:ext>
              </a:extLst>
            </p:cNvPr>
            <p:cNvGrpSpPr/>
            <p:nvPr/>
          </p:nvGrpSpPr>
          <p:grpSpPr>
            <a:xfrm>
              <a:off x="8049518" y="5235479"/>
              <a:ext cx="9531257" cy="1412520"/>
              <a:chOff x="7887593" y="6559452"/>
              <a:chExt cx="9953415" cy="1783460"/>
            </a:xfrm>
          </p:grpSpPr>
          <p:grpSp>
            <p:nvGrpSpPr>
              <p:cNvPr id="50" name="Group 49">
                <a:extLst>
                  <a:ext uri="{FF2B5EF4-FFF2-40B4-BE49-F238E27FC236}">
                    <a16:creationId xmlns:a16="http://schemas.microsoft.com/office/drawing/2014/main" id="{0A385822-BB11-57D4-ABA0-C902E73912D7}"/>
                  </a:ext>
                </a:extLst>
              </p:cNvPr>
              <p:cNvGrpSpPr/>
              <p:nvPr/>
            </p:nvGrpSpPr>
            <p:grpSpPr>
              <a:xfrm>
                <a:off x="7887593" y="6559452"/>
                <a:ext cx="9486204" cy="1783460"/>
                <a:chOff x="7887593" y="6559451"/>
                <a:chExt cx="9469239" cy="2029619"/>
              </a:xfrm>
            </p:grpSpPr>
            <p:sp>
              <p:nvSpPr>
                <p:cNvPr id="53" name="Shape 19">
                  <a:extLst>
                    <a:ext uri="{FF2B5EF4-FFF2-40B4-BE49-F238E27FC236}">
                      <a16:creationId xmlns:a16="http://schemas.microsoft.com/office/drawing/2014/main" id="{32A2A17C-1DC2-9E5F-88DA-FDFF63F73BD2}"/>
                    </a:ext>
                  </a:extLst>
                </p:cNvPr>
                <p:cNvSpPr/>
                <p:nvPr/>
              </p:nvSpPr>
              <p:spPr>
                <a:xfrm>
                  <a:off x="7887593" y="8579545"/>
                  <a:ext cx="9466064" cy="9525"/>
                </a:xfrm>
                <a:prstGeom prst="rect">
                  <a:avLst/>
                </a:prstGeom>
                <a:solidFill>
                  <a:srgbClr val="DFE4EE"/>
                </a:solidFill>
                <a:ln/>
              </p:spPr>
            </p:sp>
            <p:sp>
              <p:nvSpPr>
                <p:cNvPr id="54" name="Shape 20">
                  <a:extLst>
                    <a:ext uri="{FF2B5EF4-FFF2-40B4-BE49-F238E27FC236}">
                      <a16:creationId xmlns:a16="http://schemas.microsoft.com/office/drawing/2014/main" id="{332AE00A-07CD-985B-BBEC-144D64B39A32}"/>
                    </a:ext>
                  </a:extLst>
                </p:cNvPr>
                <p:cNvSpPr/>
                <p:nvPr/>
              </p:nvSpPr>
              <p:spPr>
                <a:xfrm>
                  <a:off x="7887593" y="6559451"/>
                  <a:ext cx="9466064" cy="44450"/>
                </a:xfrm>
                <a:prstGeom prst="rect">
                  <a:avLst/>
                </a:prstGeom>
                <a:solidFill>
                  <a:srgbClr val="D3993F"/>
                </a:solidFill>
                <a:ln/>
              </p:spPr>
            </p:sp>
            <p:sp>
              <p:nvSpPr>
                <p:cNvPr id="55" name="Shape 21">
                  <a:extLst>
                    <a:ext uri="{FF2B5EF4-FFF2-40B4-BE49-F238E27FC236}">
                      <a16:creationId xmlns:a16="http://schemas.microsoft.com/office/drawing/2014/main" id="{9889EAFC-1D4D-EE97-9F03-0B1FF024B74E}"/>
                    </a:ext>
                  </a:extLst>
                </p:cNvPr>
                <p:cNvSpPr/>
                <p:nvPr/>
              </p:nvSpPr>
              <p:spPr>
                <a:xfrm>
                  <a:off x="7887593" y="6559451"/>
                  <a:ext cx="9525" cy="2026444"/>
                </a:xfrm>
                <a:prstGeom prst="rect">
                  <a:avLst/>
                </a:prstGeom>
                <a:solidFill>
                  <a:srgbClr val="DFE4EE"/>
                </a:solidFill>
                <a:ln/>
              </p:spPr>
            </p:sp>
            <p:sp>
              <p:nvSpPr>
                <p:cNvPr id="56" name="Shape 22">
                  <a:extLst>
                    <a:ext uri="{FF2B5EF4-FFF2-40B4-BE49-F238E27FC236}">
                      <a16:creationId xmlns:a16="http://schemas.microsoft.com/office/drawing/2014/main" id="{025899C9-8966-6DDD-71D3-D09018CFDB1D}"/>
                    </a:ext>
                  </a:extLst>
                </p:cNvPr>
                <p:cNvSpPr/>
                <p:nvPr/>
              </p:nvSpPr>
              <p:spPr>
                <a:xfrm>
                  <a:off x="17347307" y="6559451"/>
                  <a:ext cx="9525" cy="2026444"/>
                </a:xfrm>
                <a:prstGeom prst="rect">
                  <a:avLst/>
                </a:prstGeom>
                <a:solidFill>
                  <a:srgbClr val="DFE4EE"/>
                </a:solidFill>
                <a:ln/>
              </p:spPr>
            </p:sp>
          </p:grpSp>
          <p:sp>
            <p:nvSpPr>
              <p:cNvPr id="51" name="Text 23">
                <a:extLst>
                  <a:ext uri="{FF2B5EF4-FFF2-40B4-BE49-F238E27FC236}">
                    <a16:creationId xmlns:a16="http://schemas.microsoft.com/office/drawing/2014/main" id="{14EDAAA3-65D9-3558-B865-02A2931F091C}"/>
                  </a:ext>
                </a:extLst>
              </p:cNvPr>
              <p:cNvSpPr/>
              <p:nvPr/>
            </p:nvSpPr>
            <p:spPr>
              <a:xfrm>
                <a:off x="8070957" y="6714502"/>
                <a:ext cx="9770051" cy="463550"/>
              </a:xfrm>
              <a:prstGeom prst="rect">
                <a:avLst/>
              </a:prstGeom>
              <a:noFill/>
              <a:ln/>
            </p:spPr>
            <p:txBody>
              <a:bodyPr wrap="square" lIns="25400" tIns="25400" rIns="25400" bIns="25400" rtlCol="0" anchor="t">
                <a:noAutofit/>
              </a:bodyPr>
              <a:lstStyle/>
              <a:p>
                <a:pPr marL="0" indent="0" algn="l">
                  <a:buNone/>
                </a:pPr>
                <a:r>
                  <a:rPr lang="en-US" sz="2500" b="1" dirty="0">
                    <a:solidFill>
                      <a:srgbClr val="00286E"/>
                    </a:solidFill>
                    <a:latin typeface="Arial" pitchFamily="34" charset="0"/>
                    <a:ea typeface="Arial" pitchFamily="34" charset="-122"/>
                    <a:cs typeface="Arial" pitchFamily="34" charset="-120"/>
                  </a:rPr>
                  <a:t>Diagonal progression</a:t>
                </a:r>
                <a:endParaRPr lang="en-US" sz="2500" dirty="0"/>
              </a:p>
            </p:txBody>
          </p:sp>
          <p:sp>
            <p:nvSpPr>
              <p:cNvPr id="52" name="Text 24">
                <a:extLst>
                  <a:ext uri="{FF2B5EF4-FFF2-40B4-BE49-F238E27FC236}">
                    <a16:creationId xmlns:a16="http://schemas.microsoft.com/office/drawing/2014/main" id="{D485B5DD-D643-AD95-CD07-E50DEBB7C905}"/>
                  </a:ext>
                </a:extLst>
              </p:cNvPr>
              <p:cNvSpPr/>
              <p:nvPr/>
            </p:nvSpPr>
            <p:spPr>
              <a:xfrm>
                <a:off x="8110496" y="7237281"/>
                <a:ext cx="9253758" cy="921543"/>
              </a:xfrm>
              <a:prstGeom prst="rect">
                <a:avLst/>
              </a:prstGeom>
              <a:noFill/>
              <a:ln/>
            </p:spPr>
            <p:txBody>
              <a:bodyPr wrap="square" lIns="25400" tIns="25400" rIns="25400" bIns="25400" rtlCol="0" anchor="t">
                <a:noAutofit/>
              </a:bodyPr>
              <a:lstStyle/>
              <a:p>
                <a:pPr marL="0" indent="0" algn="l">
                  <a:lnSpc>
                    <a:spcPct val="119917"/>
                  </a:lnSpc>
                  <a:buNone/>
                </a:pPr>
                <a:r>
                  <a:rPr lang="en-US" sz="2300" dirty="0">
                    <a:solidFill>
                      <a:srgbClr val="5B6577"/>
                    </a:solidFill>
                    <a:latin typeface="Arial" pitchFamily="34" charset="0"/>
                    <a:ea typeface="Arial" pitchFamily="34" charset="-122"/>
                    <a:cs typeface="Arial" pitchFamily="34" charset="-120"/>
                  </a:rPr>
                  <a:t>Movement across both field and level, enabled by RPL, credits and articulation.</a:t>
                </a:r>
                <a:endParaRPr lang="en-US" sz="2300" dirty="0"/>
              </a:p>
            </p:txBody>
          </p:sp>
        </p:grpSp>
        <p:grpSp>
          <p:nvGrpSpPr>
            <p:cNvPr id="46" name="Group 45">
              <a:extLst>
                <a:ext uri="{FF2B5EF4-FFF2-40B4-BE49-F238E27FC236}">
                  <a16:creationId xmlns:a16="http://schemas.microsoft.com/office/drawing/2014/main" id="{E1FC8241-D1C3-17C2-9746-C9DDE6FF4C90}"/>
                </a:ext>
              </a:extLst>
            </p:cNvPr>
            <p:cNvGrpSpPr/>
            <p:nvPr/>
          </p:nvGrpSpPr>
          <p:grpSpPr>
            <a:xfrm>
              <a:off x="8058655" y="6737658"/>
              <a:ext cx="9065587" cy="1647872"/>
              <a:chOff x="7887592" y="7592810"/>
              <a:chExt cx="9486205" cy="2023734"/>
            </a:xfrm>
          </p:grpSpPr>
          <p:sp>
            <p:nvSpPr>
              <p:cNvPr id="47" name="Shape 25">
                <a:extLst>
                  <a:ext uri="{FF2B5EF4-FFF2-40B4-BE49-F238E27FC236}">
                    <a16:creationId xmlns:a16="http://schemas.microsoft.com/office/drawing/2014/main" id="{75FD25BE-0AEB-8ACF-3C85-9CD87E1325F9}"/>
                  </a:ext>
                </a:extLst>
              </p:cNvPr>
              <p:cNvSpPr/>
              <p:nvPr/>
            </p:nvSpPr>
            <p:spPr>
              <a:xfrm>
                <a:off x="7887593" y="7592810"/>
                <a:ext cx="9486204" cy="2023734"/>
              </a:xfrm>
              <a:prstGeom prst="rect">
                <a:avLst/>
              </a:prstGeom>
              <a:solidFill>
                <a:srgbClr val="F4F6FA"/>
              </a:solidFill>
              <a:ln/>
            </p:spPr>
            <p:txBody>
              <a:bodyPr/>
              <a:lstStyle/>
              <a:p>
                <a:endParaRPr lang="en-KE" dirty="0"/>
              </a:p>
            </p:txBody>
          </p:sp>
          <p:sp>
            <p:nvSpPr>
              <p:cNvPr id="48" name="Shape 26">
                <a:extLst>
                  <a:ext uri="{FF2B5EF4-FFF2-40B4-BE49-F238E27FC236}">
                    <a16:creationId xmlns:a16="http://schemas.microsoft.com/office/drawing/2014/main" id="{A9CD6103-4ABF-DD7B-CE0D-94E25D270D50}"/>
                  </a:ext>
                </a:extLst>
              </p:cNvPr>
              <p:cNvSpPr/>
              <p:nvPr/>
            </p:nvSpPr>
            <p:spPr>
              <a:xfrm>
                <a:off x="7887592" y="7690545"/>
                <a:ext cx="45719" cy="1925998"/>
              </a:xfrm>
              <a:prstGeom prst="rect">
                <a:avLst/>
              </a:prstGeom>
              <a:solidFill>
                <a:srgbClr val="00286E"/>
              </a:solidFill>
              <a:ln/>
            </p:spPr>
          </p:sp>
          <p:sp>
            <p:nvSpPr>
              <p:cNvPr id="49" name="Text 28">
                <a:extLst>
                  <a:ext uri="{FF2B5EF4-FFF2-40B4-BE49-F238E27FC236}">
                    <a16:creationId xmlns:a16="http://schemas.microsoft.com/office/drawing/2014/main" id="{9BEC07F0-84E9-7AEF-7ADE-E8D4AC08BBE1}"/>
                  </a:ext>
                </a:extLst>
              </p:cNvPr>
              <p:cNvSpPr/>
              <p:nvPr/>
            </p:nvSpPr>
            <p:spPr>
              <a:xfrm>
                <a:off x="8125190" y="8116391"/>
                <a:ext cx="9194104" cy="1363267"/>
              </a:xfrm>
              <a:prstGeom prst="rect">
                <a:avLst/>
              </a:prstGeom>
              <a:noFill/>
              <a:ln/>
            </p:spPr>
            <p:txBody>
              <a:bodyPr wrap="square" lIns="25400" tIns="25400" rIns="25400" bIns="25400" rtlCol="0" anchor="t">
                <a:noAutofit/>
              </a:bodyPr>
              <a:lstStyle/>
              <a:p>
                <a:pPr marL="0" indent="0" algn="l">
                  <a:lnSpc>
                    <a:spcPct val="119917"/>
                  </a:lnSpc>
                  <a:buNone/>
                </a:pPr>
                <a:r>
                  <a:rPr lang="en-US" sz="2300" dirty="0">
                    <a:solidFill>
                      <a:srgbClr val="5B6577"/>
                    </a:solidFill>
                    <a:latin typeface="Arial" pitchFamily="34" charset="0"/>
                    <a:ea typeface="Arial" pitchFamily="34" charset="-122"/>
                    <a:cs typeface="Arial" pitchFamily="34" charset="-120"/>
                  </a:rPr>
                  <a:t>The report acknowledges that some articulation routes are still evolving, especially between industrial training, TVET and higher education.</a:t>
                </a:r>
                <a:endParaRPr lang="en-US" sz="2300" dirty="0"/>
              </a:p>
            </p:txBody>
          </p:sp>
        </p:grpSp>
      </p:grpSp>
      <p:grpSp>
        <p:nvGrpSpPr>
          <p:cNvPr id="68" name="Group 67">
            <a:extLst>
              <a:ext uri="{FF2B5EF4-FFF2-40B4-BE49-F238E27FC236}">
                <a16:creationId xmlns:a16="http://schemas.microsoft.com/office/drawing/2014/main" id="{70AD39A0-0B96-28B0-A337-619E99E91BEB}"/>
              </a:ext>
            </a:extLst>
          </p:cNvPr>
          <p:cNvGrpSpPr/>
          <p:nvPr/>
        </p:nvGrpSpPr>
        <p:grpSpPr>
          <a:xfrm>
            <a:off x="934343" y="8626956"/>
            <a:ext cx="16664243" cy="812800"/>
            <a:chOff x="934343" y="8893175"/>
            <a:chExt cx="16664243" cy="812800"/>
          </a:xfrm>
        </p:grpSpPr>
        <p:sp>
          <p:nvSpPr>
            <p:cNvPr id="69" name="Shape 29">
              <a:extLst>
                <a:ext uri="{FF2B5EF4-FFF2-40B4-BE49-F238E27FC236}">
                  <a16:creationId xmlns:a16="http://schemas.microsoft.com/office/drawing/2014/main" id="{C8BDEDED-16FC-7AB4-C27A-B655C851F030}"/>
                </a:ext>
              </a:extLst>
            </p:cNvPr>
            <p:cNvSpPr/>
            <p:nvPr/>
          </p:nvSpPr>
          <p:spPr>
            <a:xfrm>
              <a:off x="934343" y="8893175"/>
              <a:ext cx="16419314" cy="812800"/>
            </a:xfrm>
            <a:prstGeom prst="rect">
              <a:avLst/>
            </a:prstGeom>
            <a:solidFill>
              <a:srgbClr val="F7EFE1"/>
            </a:solidFill>
            <a:ln/>
          </p:spPr>
        </p:sp>
        <p:sp>
          <p:nvSpPr>
            <p:cNvPr id="70" name="Shape 30">
              <a:extLst>
                <a:ext uri="{FF2B5EF4-FFF2-40B4-BE49-F238E27FC236}">
                  <a16:creationId xmlns:a16="http://schemas.microsoft.com/office/drawing/2014/main" id="{4C37E4C0-A3AF-2467-AC05-AA46B8915E7D}"/>
                </a:ext>
              </a:extLst>
            </p:cNvPr>
            <p:cNvSpPr/>
            <p:nvPr/>
          </p:nvSpPr>
          <p:spPr>
            <a:xfrm>
              <a:off x="934343" y="8893175"/>
              <a:ext cx="44450" cy="812800"/>
            </a:xfrm>
            <a:prstGeom prst="rect">
              <a:avLst/>
            </a:prstGeom>
            <a:solidFill>
              <a:srgbClr val="D3993F"/>
            </a:solidFill>
            <a:ln/>
          </p:spPr>
        </p:sp>
        <p:sp>
          <p:nvSpPr>
            <p:cNvPr id="71" name="Text 31">
              <a:extLst>
                <a:ext uri="{FF2B5EF4-FFF2-40B4-BE49-F238E27FC236}">
                  <a16:creationId xmlns:a16="http://schemas.microsoft.com/office/drawing/2014/main" id="{44C863EE-AED2-E933-63A7-A3BDB5DC8E89}"/>
                </a:ext>
              </a:extLst>
            </p:cNvPr>
            <p:cNvSpPr/>
            <p:nvPr/>
          </p:nvSpPr>
          <p:spPr>
            <a:xfrm>
              <a:off x="1226443" y="9064625"/>
              <a:ext cx="16372143" cy="508000"/>
            </a:xfrm>
            <a:prstGeom prst="rect">
              <a:avLst/>
            </a:prstGeom>
            <a:noFill/>
            <a:ln/>
          </p:spPr>
          <p:txBody>
            <a:bodyPr wrap="square" lIns="25400" tIns="25400" rIns="25400" bIns="25400" rtlCol="0" anchor="t">
              <a:normAutofit/>
            </a:bodyPr>
            <a:lstStyle/>
            <a:p>
              <a:pPr marL="0" indent="0" algn="l">
                <a:buNone/>
              </a:pPr>
              <a:r>
                <a:rPr lang="en-US" sz="2592" dirty="0">
                  <a:solidFill>
                    <a:srgbClr val="5A4A2C"/>
                  </a:solidFill>
                  <a:latin typeface="Arial" pitchFamily="34" charset="0"/>
                  <a:ea typeface="Arial" pitchFamily="34" charset="-122"/>
                  <a:cs typeface="Arial" pitchFamily="34" charset="-120"/>
                </a:rPr>
                <a:t>Progression is designed into the KNQF, but operational articulation must continue to be strengthened.</a:t>
              </a:r>
              <a:endParaRPr lang="en-US" sz="2592" dirty="0"/>
            </a:p>
          </p:txBody>
        </p:sp>
      </p:grpSp>
      <p:sp>
        <p:nvSpPr>
          <p:cNvPr id="73" name="Text 12">
            <a:extLst>
              <a:ext uri="{FF2B5EF4-FFF2-40B4-BE49-F238E27FC236}">
                <a16:creationId xmlns:a16="http://schemas.microsoft.com/office/drawing/2014/main" id="{1BC347AA-7293-B93A-F489-0897C529E03C}"/>
              </a:ext>
            </a:extLst>
          </p:cNvPr>
          <p:cNvSpPr/>
          <p:nvPr/>
        </p:nvSpPr>
        <p:spPr>
          <a:xfrm>
            <a:off x="8954712" y="2738338"/>
            <a:ext cx="8361210" cy="788194"/>
          </a:xfrm>
          <a:prstGeom prst="rect">
            <a:avLst/>
          </a:prstGeom>
          <a:noFill/>
          <a:ln/>
        </p:spPr>
        <p:txBody>
          <a:bodyPr wrap="square" lIns="25400" tIns="25400" rIns="25400" bIns="25400" rtlCol="0" anchor="t">
            <a:noAutofit/>
          </a:bodyPr>
          <a:lstStyle/>
          <a:p>
            <a:pPr marL="0" indent="0" algn="l">
              <a:lnSpc>
                <a:spcPct val="119917"/>
              </a:lnSpc>
              <a:buNone/>
            </a:pPr>
            <a:r>
              <a:rPr lang="en-US" sz="2250" dirty="0">
                <a:solidFill>
                  <a:srgbClr val="5B6577"/>
                </a:solidFill>
                <a:latin typeface="Arial" pitchFamily="34" charset="0"/>
                <a:ea typeface="Arial" pitchFamily="34" charset="-122"/>
                <a:cs typeface="Arial" pitchFamily="34" charset="-120"/>
              </a:rPr>
              <a:t>Movement to higher KNQF levels, subject to entry requirements and programme rules.</a:t>
            </a:r>
            <a:endParaRPr lang="en-US" sz="2250" dirty="0"/>
          </a:p>
        </p:txBody>
      </p:sp>
      <p:sp>
        <p:nvSpPr>
          <p:cNvPr id="75" name="Text 11">
            <a:extLst>
              <a:ext uri="{FF2B5EF4-FFF2-40B4-BE49-F238E27FC236}">
                <a16:creationId xmlns:a16="http://schemas.microsoft.com/office/drawing/2014/main" id="{9CA6F63E-8191-B7E2-BB7D-7FE40021BF26}"/>
              </a:ext>
            </a:extLst>
          </p:cNvPr>
          <p:cNvSpPr/>
          <p:nvPr/>
        </p:nvSpPr>
        <p:spPr>
          <a:xfrm>
            <a:off x="9064762" y="2331938"/>
            <a:ext cx="8884982" cy="463550"/>
          </a:xfrm>
          <a:prstGeom prst="rect">
            <a:avLst/>
          </a:prstGeom>
          <a:noFill/>
          <a:ln/>
        </p:spPr>
        <p:txBody>
          <a:bodyPr wrap="square" lIns="25400" tIns="25400" rIns="25400" bIns="25400" rtlCol="0" anchor="t">
            <a:noAutofit/>
          </a:bodyPr>
          <a:lstStyle/>
          <a:p>
            <a:pPr marL="0" indent="0" algn="l">
              <a:buNone/>
            </a:pPr>
            <a:r>
              <a:rPr lang="en-US" sz="2500" b="1" dirty="0">
                <a:solidFill>
                  <a:srgbClr val="00286E"/>
                </a:solidFill>
                <a:latin typeface="Arial" pitchFamily="34" charset="0"/>
                <a:ea typeface="Arial" pitchFamily="34" charset="-122"/>
                <a:cs typeface="Arial" pitchFamily="34" charset="-120"/>
              </a:rPr>
              <a:t>Vertical progression</a:t>
            </a:r>
            <a:endParaRPr lang="en-US" sz="2500" dirty="0"/>
          </a:p>
        </p:txBody>
      </p:sp>
      <p:sp>
        <p:nvSpPr>
          <p:cNvPr id="9" name="Text 23">
            <a:extLst>
              <a:ext uri="{FF2B5EF4-FFF2-40B4-BE49-F238E27FC236}">
                <a16:creationId xmlns:a16="http://schemas.microsoft.com/office/drawing/2014/main" id="{A84AECA1-2FFA-81E3-9554-7F497955CFF8}"/>
              </a:ext>
            </a:extLst>
          </p:cNvPr>
          <p:cNvSpPr/>
          <p:nvPr/>
        </p:nvSpPr>
        <p:spPr>
          <a:xfrm>
            <a:off x="9068099" y="6776435"/>
            <a:ext cx="8568187" cy="367137"/>
          </a:xfrm>
          <a:prstGeom prst="rect">
            <a:avLst/>
          </a:prstGeom>
          <a:noFill/>
          <a:ln/>
        </p:spPr>
        <p:txBody>
          <a:bodyPr wrap="square" lIns="25400" tIns="25400" rIns="25400" bIns="25400" rtlCol="0" anchor="t">
            <a:noAutofit/>
          </a:bodyPr>
          <a:lstStyle/>
          <a:p>
            <a:r>
              <a:rPr lang="en-US" sz="2500" b="1" dirty="0">
                <a:solidFill>
                  <a:srgbClr val="002F6C"/>
                </a:solidFill>
                <a:latin typeface="Arial" panose="020B0604020202020204" pitchFamily="34" charset="0"/>
                <a:cs typeface="Arial" panose="020B0604020202020204" pitchFamily="34" charset="0"/>
              </a:rPr>
              <a:t>Implementation honesty</a:t>
            </a:r>
            <a:endParaRPr lang="en-US" sz="2500" dirty="0">
              <a:latin typeface="Arial" panose="020B0604020202020204" pitchFamily="34" charset="0"/>
              <a:cs typeface="Arial" panose="020B0604020202020204" pitchFamily="34" charset="0"/>
            </a:endParaRPr>
          </a:p>
        </p:txBody>
      </p:sp>
      <p:sp>
        <p:nvSpPr>
          <p:cNvPr id="10" name="Shape 0">
            <a:extLst>
              <a:ext uri="{FF2B5EF4-FFF2-40B4-BE49-F238E27FC236}">
                <a16:creationId xmlns:a16="http://schemas.microsoft.com/office/drawing/2014/main" id="{635F83FE-05AC-FD71-EBDE-58A9BF0984AE}"/>
              </a:ext>
            </a:extLst>
          </p:cNvPr>
          <p:cNvSpPr/>
          <p:nvPr/>
        </p:nvSpPr>
        <p:spPr>
          <a:xfrm>
            <a:off x="934343" y="726678"/>
            <a:ext cx="571500" cy="571500"/>
          </a:xfrm>
          <a:prstGeom prst="rect">
            <a:avLst/>
          </a:prstGeom>
          <a:solidFill>
            <a:srgbClr val="00286E"/>
          </a:solidFill>
          <a:ln/>
        </p:spPr>
      </p:sp>
      <p:sp>
        <p:nvSpPr>
          <p:cNvPr id="12" name="Text 1">
            <a:extLst>
              <a:ext uri="{FF2B5EF4-FFF2-40B4-BE49-F238E27FC236}">
                <a16:creationId xmlns:a16="http://schemas.microsoft.com/office/drawing/2014/main" id="{9865578D-E5AD-6077-6337-D9E0D6E379B2}"/>
              </a:ext>
            </a:extLst>
          </p:cNvPr>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06</a:t>
            </a:r>
            <a:endParaRPr lang="en-US" sz="3024" dirty="0"/>
          </a:p>
        </p:txBody>
      </p:sp>
      <p:sp>
        <p:nvSpPr>
          <p:cNvPr id="15" name="Text 2">
            <a:extLst>
              <a:ext uri="{FF2B5EF4-FFF2-40B4-BE49-F238E27FC236}">
                <a16:creationId xmlns:a16="http://schemas.microsoft.com/office/drawing/2014/main" id="{804BA786-D96E-617C-43F4-F926C4FCAA82}"/>
              </a:ext>
            </a:extLst>
          </p:cNvPr>
          <p:cNvSpPr/>
          <p:nvPr/>
        </p:nvSpPr>
        <p:spPr>
          <a:xfrm>
            <a:off x="1715393" y="726678"/>
            <a:ext cx="14456985"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311" dirty="0">
                <a:solidFill>
                  <a:srgbClr val="D3993F"/>
                </a:solidFill>
                <a:latin typeface="Arial" pitchFamily="34" charset="0"/>
                <a:ea typeface="Arial" pitchFamily="34" charset="-122"/>
                <a:cs typeface="Arial" pitchFamily="34" charset="-120"/>
              </a:rPr>
              <a:t>HOW MOBILITY IS ENABLED</a:t>
            </a:r>
            <a:endParaRPr lang="en-US" sz="1944" dirty="0"/>
          </a:p>
        </p:txBody>
      </p:sp>
      <p:sp>
        <p:nvSpPr>
          <p:cNvPr id="17" name="Text 3">
            <a:extLst>
              <a:ext uri="{FF2B5EF4-FFF2-40B4-BE49-F238E27FC236}">
                <a16:creationId xmlns:a16="http://schemas.microsoft.com/office/drawing/2014/main" id="{33D23DE2-09F8-01A2-4561-366A61E1E306}"/>
              </a:ext>
            </a:extLst>
          </p:cNvPr>
          <p:cNvSpPr/>
          <p:nvPr/>
        </p:nvSpPr>
        <p:spPr>
          <a:xfrm>
            <a:off x="1715393" y="1082278"/>
            <a:ext cx="14456985" cy="671810"/>
          </a:xfrm>
          <a:prstGeom prst="rect">
            <a:avLst/>
          </a:prstGeom>
          <a:noFill/>
          <a:ln/>
        </p:spPr>
        <p:txBody>
          <a:bodyPr wrap="square" lIns="25400" tIns="25400" rIns="25400" bIns="25400" rtlCol="0" anchor="t">
            <a:normAutofit lnSpcReduction="10000"/>
          </a:bodyPr>
          <a:lstStyle/>
          <a:p>
            <a:pPr marL="0" indent="0" algn="l">
              <a:lnSpc>
                <a:spcPct val="91552"/>
              </a:lnSpc>
              <a:buNone/>
            </a:pPr>
            <a:r>
              <a:rPr lang="en-US" sz="4752" b="1" dirty="0">
                <a:solidFill>
                  <a:srgbClr val="00286E"/>
                </a:solidFill>
                <a:latin typeface="Arial" pitchFamily="34" charset="0"/>
                <a:ea typeface="Arial" pitchFamily="34" charset="-122"/>
                <a:cs typeface="Arial" pitchFamily="34" charset="-120"/>
              </a:rPr>
              <a:t>Progression pathways, RPL and KCATS</a:t>
            </a:r>
            <a:endParaRPr lang="en-US" sz="4752" dirty="0"/>
          </a:p>
        </p:txBody>
      </p:sp>
      <p:pic>
        <p:nvPicPr>
          <p:cNvPr id="20" name="Image 0" descr="preencoded.png">
            <a:extLst>
              <a:ext uri="{FF2B5EF4-FFF2-40B4-BE49-F238E27FC236}">
                <a16:creationId xmlns:a16="http://schemas.microsoft.com/office/drawing/2014/main" id="{52140E23-3C1D-B037-3275-73BDECE13C71}"/>
              </a:ext>
            </a:extLst>
          </p:cNvPr>
          <p:cNvPicPr>
            <a:picLocks noChangeAspect="1"/>
          </p:cNvPicPr>
          <p:nvPr/>
        </p:nvPicPr>
        <p:blipFill>
          <a:blip r:embed="rId5"/>
          <a:stretch>
            <a:fillRect/>
          </a:stretch>
        </p:blipFill>
        <p:spPr>
          <a:xfrm>
            <a:off x="15067657" y="726678"/>
            <a:ext cx="2286000" cy="857250"/>
          </a:xfrm>
          <a:prstGeom prst="rect">
            <a:avLst/>
          </a:prstGeom>
        </p:spPr>
      </p:pic>
      <p:sp>
        <p:nvSpPr>
          <p:cNvPr id="22" name="Shape 4">
            <a:extLst>
              <a:ext uri="{FF2B5EF4-FFF2-40B4-BE49-F238E27FC236}">
                <a16:creationId xmlns:a16="http://schemas.microsoft.com/office/drawing/2014/main" id="{4144BC34-4D30-91A3-07A2-4588B8B492D3}"/>
              </a:ext>
            </a:extLst>
          </p:cNvPr>
          <p:cNvSpPr/>
          <p:nvPr/>
        </p:nvSpPr>
        <p:spPr>
          <a:xfrm>
            <a:off x="934343" y="1887438"/>
            <a:ext cx="16419314"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934343" y="726678"/>
            <a:ext cx="571500" cy="571500"/>
          </a:xfrm>
          <a:prstGeom prst="rect">
            <a:avLst/>
          </a:prstGeom>
          <a:solidFill>
            <a:srgbClr val="00286E"/>
          </a:solidFill>
          <a:ln/>
        </p:spPr>
      </p:sp>
      <p:sp>
        <p:nvSpPr>
          <p:cNvPr id="3" name="Text 1"/>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07</a:t>
            </a:r>
            <a:endParaRPr lang="en-US" sz="3024" dirty="0"/>
          </a:p>
        </p:txBody>
      </p:sp>
      <p:sp>
        <p:nvSpPr>
          <p:cNvPr id="5" name="Text 3"/>
          <p:cNvSpPr/>
          <p:nvPr/>
        </p:nvSpPr>
        <p:spPr>
          <a:xfrm>
            <a:off x="1715394" y="800051"/>
            <a:ext cx="13102576" cy="1087090"/>
          </a:xfrm>
          <a:prstGeom prst="rect">
            <a:avLst/>
          </a:prstGeom>
          <a:noFill/>
          <a:ln/>
        </p:spPr>
        <p:txBody>
          <a:bodyPr wrap="square" lIns="25400" tIns="25400" rIns="25400" bIns="25400" rtlCol="0" anchor="t">
            <a:normAutofit fontScale="92500"/>
          </a:bodyPr>
          <a:lstStyle/>
          <a:p>
            <a:pPr marL="0" indent="0" algn="l">
              <a:lnSpc>
                <a:spcPct val="91592"/>
              </a:lnSpc>
              <a:buNone/>
            </a:pPr>
            <a:r>
              <a:rPr lang="en-US" sz="4536" b="1" dirty="0">
                <a:solidFill>
                  <a:srgbClr val="00286E"/>
                </a:solidFill>
                <a:latin typeface="Arial" pitchFamily="34" charset="0"/>
                <a:ea typeface="Arial" pitchFamily="34" charset="-122"/>
                <a:cs typeface="Arial" pitchFamily="34" charset="-120"/>
              </a:rPr>
              <a:t>KNQF architecture: levels and qualification types</a:t>
            </a:r>
            <a:endParaRPr lang="en-US" sz="4536" dirty="0"/>
          </a:p>
        </p:txBody>
      </p:sp>
      <p:pic>
        <p:nvPicPr>
          <p:cNvPr id="6" name="Image 0" descr="preencoded.png"/>
          <p:cNvPicPr>
            <a:picLocks noChangeAspect="1"/>
          </p:cNvPicPr>
          <p:nvPr/>
        </p:nvPicPr>
        <p:blipFill>
          <a:blip r:embed="rId3"/>
          <a:stretch>
            <a:fillRect/>
          </a:stretch>
        </p:blipFill>
        <p:spPr>
          <a:xfrm>
            <a:off x="15067657" y="726678"/>
            <a:ext cx="2286000" cy="857250"/>
          </a:xfrm>
          <a:prstGeom prst="rect">
            <a:avLst/>
          </a:prstGeom>
        </p:spPr>
      </p:pic>
      <p:sp>
        <p:nvSpPr>
          <p:cNvPr id="7" name="Shape 4"/>
          <p:cNvSpPr/>
          <p:nvPr/>
        </p:nvSpPr>
        <p:spPr>
          <a:xfrm>
            <a:off x="896243" y="1555102"/>
            <a:ext cx="16419314"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934343" y="2096691"/>
            <a:ext cx="16419314" cy="6953647"/>
          </a:xfrm>
          <a:prstGeom prst="rect">
            <a:avLst/>
          </a:prstGeom>
          <a:ln w="6350">
            <a:solidFill>
              <a:srgbClr val="E4E8F0"/>
            </a:solidFill>
            <a:prstDash val="solid"/>
          </a:ln>
        </p:spPr>
      </p:sp>
      <p:pic>
        <p:nvPicPr>
          <p:cNvPr id="9" name="Image 1" descr="preencoded.png"/>
          <p:cNvPicPr>
            <a:picLocks noChangeAspect="1"/>
          </p:cNvPicPr>
          <p:nvPr/>
        </p:nvPicPr>
        <p:blipFill>
          <a:blip r:embed="rId4"/>
          <a:srcRect/>
          <a:stretch/>
        </p:blipFill>
        <p:spPr>
          <a:xfrm>
            <a:off x="780764" y="1751694"/>
            <a:ext cx="16650272" cy="7403996"/>
          </a:xfrm>
          <a:prstGeom prst="rect">
            <a:avLst/>
          </a:prstGeom>
        </p:spPr>
      </p:pic>
      <p:sp>
        <p:nvSpPr>
          <p:cNvPr id="14" name="Shape 10"/>
          <p:cNvSpPr/>
          <p:nvPr/>
        </p:nvSpPr>
        <p:spPr>
          <a:xfrm>
            <a:off x="0" y="10077450"/>
            <a:ext cx="18288000" cy="57150"/>
          </a:xfrm>
          <a:prstGeom prst="rect">
            <a:avLst/>
          </a:prstGeom>
          <a:solidFill>
            <a:srgbClr val="000000"/>
          </a:solidFill>
          <a:ln/>
        </p:spPr>
      </p:sp>
      <p:sp>
        <p:nvSpPr>
          <p:cNvPr id="15" name="Shape 11"/>
          <p:cNvSpPr/>
          <p:nvPr/>
        </p:nvSpPr>
        <p:spPr>
          <a:xfrm>
            <a:off x="0" y="10134600"/>
            <a:ext cx="18288000" cy="19050"/>
          </a:xfrm>
          <a:prstGeom prst="rect">
            <a:avLst/>
          </a:prstGeom>
          <a:solidFill>
            <a:srgbClr val="FFFFFF"/>
          </a:solidFill>
          <a:ln/>
        </p:spPr>
      </p:sp>
      <p:sp>
        <p:nvSpPr>
          <p:cNvPr id="16" name="Shape 12"/>
          <p:cNvSpPr/>
          <p:nvPr/>
        </p:nvSpPr>
        <p:spPr>
          <a:xfrm>
            <a:off x="0" y="10153650"/>
            <a:ext cx="18288000" cy="57150"/>
          </a:xfrm>
          <a:prstGeom prst="rect">
            <a:avLst/>
          </a:prstGeom>
          <a:solidFill>
            <a:srgbClr val="BB1E10"/>
          </a:solidFill>
          <a:ln/>
        </p:spPr>
      </p:sp>
      <p:sp>
        <p:nvSpPr>
          <p:cNvPr id="17" name="Shape 13"/>
          <p:cNvSpPr/>
          <p:nvPr/>
        </p:nvSpPr>
        <p:spPr>
          <a:xfrm>
            <a:off x="0" y="10210800"/>
            <a:ext cx="18288000" cy="19050"/>
          </a:xfrm>
          <a:prstGeom prst="rect">
            <a:avLst/>
          </a:prstGeom>
          <a:solidFill>
            <a:srgbClr val="FFFFFF"/>
          </a:solidFill>
          <a:ln/>
        </p:spPr>
      </p:sp>
      <p:sp>
        <p:nvSpPr>
          <p:cNvPr id="18" name="Shape 14"/>
          <p:cNvSpPr/>
          <p:nvPr/>
        </p:nvSpPr>
        <p:spPr>
          <a:xfrm>
            <a:off x="0" y="10229850"/>
            <a:ext cx="18288000" cy="57150"/>
          </a:xfrm>
          <a:prstGeom prst="rect">
            <a:avLst/>
          </a:prstGeom>
          <a:solidFill>
            <a:srgbClr val="006B3F"/>
          </a:solidFill>
          <a:ln/>
        </p:spPr>
      </p:sp>
      <p:pic>
        <p:nvPicPr>
          <p:cNvPr id="19" name="Image 2" descr="preencoded.png"/>
          <p:cNvPicPr>
            <a:picLocks noChangeAspect="1"/>
          </p:cNvPicPr>
          <p:nvPr/>
        </p:nvPicPr>
        <p:blipFill>
          <a:blip r:embed="rId5"/>
          <a:stretch>
            <a:fillRect/>
          </a:stretch>
        </p:blipFill>
        <p:spPr>
          <a:xfrm>
            <a:off x="15057562" y="9395335"/>
            <a:ext cx="2257995" cy="6139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72430" y="664766"/>
            <a:ext cx="552450" cy="552450"/>
          </a:xfrm>
          <a:prstGeom prst="rect">
            <a:avLst/>
          </a:prstGeom>
          <a:solidFill>
            <a:srgbClr val="00286E"/>
          </a:solidFill>
          <a:ln/>
        </p:spPr>
      </p:sp>
      <p:sp>
        <p:nvSpPr>
          <p:cNvPr id="3" name="Text 1"/>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08</a:t>
            </a:r>
            <a:endParaRPr lang="en-US" sz="2916" dirty="0"/>
          </a:p>
        </p:txBody>
      </p:sp>
      <p:sp>
        <p:nvSpPr>
          <p:cNvPr id="4" name="Text 2"/>
          <p:cNvSpPr/>
          <p:nvPr/>
        </p:nvSpPr>
        <p:spPr>
          <a:xfrm>
            <a:off x="834330" y="1531298"/>
            <a:ext cx="8703271" cy="338492"/>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INSTITUTIONAL ECOSYSTEM SUPPORTING THE KNQF</a:t>
            </a:r>
            <a:endParaRPr lang="en-US" sz="1944" dirty="0"/>
          </a:p>
        </p:txBody>
      </p:sp>
      <p:sp>
        <p:nvSpPr>
          <p:cNvPr id="5" name="Text 3"/>
          <p:cNvSpPr/>
          <p:nvPr/>
        </p:nvSpPr>
        <p:spPr>
          <a:xfrm>
            <a:off x="1501080" y="649982"/>
            <a:ext cx="14614148" cy="637183"/>
          </a:xfrm>
          <a:prstGeom prst="rect">
            <a:avLst/>
          </a:prstGeom>
          <a:noFill/>
          <a:ln/>
        </p:spPr>
        <p:txBody>
          <a:bodyPr wrap="square" lIns="25400" tIns="25400" rIns="25400" bIns="25400" rtlCol="0" anchor="t">
            <a:normAutofit lnSpcReduction="10000"/>
          </a:bodyPr>
          <a:lstStyle/>
          <a:p>
            <a:pPr marL="0" indent="0" algn="l">
              <a:lnSpc>
                <a:spcPct val="90720"/>
              </a:lnSpc>
              <a:buNone/>
            </a:pPr>
            <a:r>
              <a:rPr lang="en-US" sz="4536" b="1" dirty="0">
                <a:solidFill>
                  <a:srgbClr val="00286E"/>
                </a:solidFill>
                <a:latin typeface="Arial" pitchFamily="34" charset="0"/>
                <a:ea typeface="Arial" pitchFamily="34" charset="-122"/>
                <a:cs typeface="Arial" pitchFamily="34" charset="-120"/>
              </a:rPr>
              <a:t>Governance and implementation evidence</a:t>
            </a:r>
            <a:endParaRPr lang="en-US" sz="4536" dirty="0"/>
          </a:p>
        </p:txBody>
      </p:sp>
      <p:pic>
        <p:nvPicPr>
          <p:cNvPr id="6" name="Image 0" descr="preencoded.png"/>
          <p:cNvPicPr>
            <a:picLocks noChangeAspect="1"/>
          </p:cNvPicPr>
          <p:nvPr/>
        </p:nvPicPr>
        <p:blipFill>
          <a:blip r:embed="rId3"/>
          <a:stretch>
            <a:fillRect/>
          </a:stretch>
        </p:blipFill>
        <p:spPr>
          <a:xfrm>
            <a:off x="15129570" y="664766"/>
            <a:ext cx="2286000" cy="857250"/>
          </a:xfrm>
          <a:prstGeom prst="rect">
            <a:avLst/>
          </a:prstGeom>
        </p:spPr>
      </p:pic>
      <p:sp>
        <p:nvSpPr>
          <p:cNvPr id="7" name="Shape 4"/>
          <p:cNvSpPr/>
          <p:nvPr/>
        </p:nvSpPr>
        <p:spPr>
          <a:xfrm>
            <a:off x="872431" y="1335329"/>
            <a:ext cx="13406278" cy="45719"/>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872430" y="1952824"/>
            <a:ext cx="8665171" cy="438150"/>
          </a:xfrm>
          <a:prstGeom prst="rect">
            <a:avLst/>
          </a:prstGeom>
          <a:solidFill>
            <a:srgbClr val="00286E"/>
          </a:solidFill>
          <a:ln/>
        </p:spPr>
      </p:sp>
      <p:sp>
        <p:nvSpPr>
          <p:cNvPr id="9" name="Text 6"/>
          <p:cNvSpPr/>
          <p:nvPr/>
        </p:nvSpPr>
        <p:spPr>
          <a:xfrm>
            <a:off x="986730" y="2038549"/>
            <a:ext cx="2805886" cy="304800"/>
          </a:xfrm>
          <a:prstGeom prst="rect">
            <a:avLst/>
          </a:prstGeom>
          <a:noFill/>
          <a:ln/>
        </p:spPr>
        <p:txBody>
          <a:bodyPr wrap="square" lIns="25400" tIns="25400" rIns="25400" bIns="25400" rtlCol="0" anchor="ctr">
            <a:noAutofit/>
          </a:bodyPr>
          <a:lstStyle/>
          <a:p>
            <a:pPr marL="0" indent="0" algn="l">
              <a:buNone/>
            </a:pPr>
            <a:r>
              <a:rPr lang="en-US" sz="2500" b="1" dirty="0">
                <a:solidFill>
                  <a:srgbClr val="FFFFFF"/>
                </a:solidFill>
                <a:latin typeface="Arial" pitchFamily="34" charset="0"/>
                <a:ea typeface="Arial" pitchFamily="34" charset="-122"/>
                <a:cs typeface="Arial" pitchFamily="34" charset="-120"/>
              </a:rPr>
              <a:t>Actor</a:t>
            </a:r>
            <a:endParaRPr lang="en-US" sz="2500" dirty="0"/>
          </a:p>
        </p:txBody>
      </p:sp>
      <p:sp>
        <p:nvSpPr>
          <p:cNvPr id="10" name="Text 7"/>
          <p:cNvSpPr/>
          <p:nvPr/>
        </p:nvSpPr>
        <p:spPr>
          <a:xfrm>
            <a:off x="3932833" y="2038549"/>
            <a:ext cx="5662040" cy="304800"/>
          </a:xfrm>
          <a:prstGeom prst="rect">
            <a:avLst/>
          </a:prstGeom>
          <a:noFill/>
          <a:ln/>
        </p:spPr>
        <p:txBody>
          <a:bodyPr wrap="square" lIns="25400" tIns="25400" rIns="25400" bIns="25400" rtlCol="0" anchor="ctr">
            <a:noAutofit/>
          </a:bodyPr>
          <a:lstStyle/>
          <a:p>
            <a:pPr marL="0" indent="0" algn="l">
              <a:buNone/>
            </a:pPr>
            <a:r>
              <a:rPr lang="en-US" sz="2500" b="1" dirty="0">
                <a:solidFill>
                  <a:srgbClr val="FFFFFF"/>
                </a:solidFill>
                <a:latin typeface="Arial" pitchFamily="34" charset="0"/>
                <a:ea typeface="Arial" pitchFamily="34" charset="-122"/>
                <a:cs typeface="Arial" pitchFamily="34" charset="-120"/>
              </a:rPr>
              <a:t>Core role in the KNQF ecosystem</a:t>
            </a:r>
            <a:endParaRPr lang="en-US" sz="2500" dirty="0"/>
          </a:p>
        </p:txBody>
      </p:sp>
      <p:sp>
        <p:nvSpPr>
          <p:cNvPr id="11" name="Shape 8"/>
          <p:cNvSpPr/>
          <p:nvPr/>
        </p:nvSpPr>
        <p:spPr>
          <a:xfrm>
            <a:off x="872430" y="2507354"/>
            <a:ext cx="8665171" cy="530225"/>
          </a:xfrm>
          <a:prstGeom prst="rect">
            <a:avLst/>
          </a:prstGeom>
          <a:solidFill>
            <a:srgbClr val="FFFFFF"/>
          </a:solidFill>
          <a:ln/>
        </p:spPr>
      </p:sp>
      <p:sp>
        <p:nvSpPr>
          <p:cNvPr id="12" name="Shape 9"/>
          <p:cNvSpPr/>
          <p:nvPr/>
        </p:nvSpPr>
        <p:spPr>
          <a:xfrm>
            <a:off x="872430" y="3214112"/>
            <a:ext cx="8665171" cy="9525"/>
          </a:xfrm>
          <a:prstGeom prst="rect">
            <a:avLst/>
          </a:prstGeom>
          <a:solidFill>
            <a:srgbClr val="E4E8F0"/>
          </a:solidFill>
          <a:ln/>
        </p:spPr>
      </p:sp>
      <p:sp>
        <p:nvSpPr>
          <p:cNvPr id="13" name="Text 10"/>
          <p:cNvSpPr/>
          <p:nvPr/>
        </p:nvSpPr>
        <p:spPr>
          <a:xfrm>
            <a:off x="986730" y="2602604"/>
            <a:ext cx="2805886" cy="377825"/>
          </a:xfrm>
          <a:prstGeom prst="rect">
            <a:avLst/>
          </a:prstGeom>
          <a:noFill/>
          <a:ln/>
        </p:spPr>
        <p:txBody>
          <a:bodyPr wrap="square" lIns="25400" tIns="25400" rIns="25400" bIns="25400" rtlCol="0" anchor="ctr">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Ministry of Education</a:t>
            </a:r>
            <a:endParaRPr lang="en-US" sz="2300" dirty="0"/>
          </a:p>
        </p:txBody>
      </p:sp>
      <p:sp>
        <p:nvSpPr>
          <p:cNvPr id="14" name="Text 11"/>
          <p:cNvSpPr/>
          <p:nvPr/>
        </p:nvSpPr>
        <p:spPr>
          <a:xfrm>
            <a:off x="3932833" y="2602604"/>
            <a:ext cx="5662040" cy="377825"/>
          </a:xfrm>
          <a:prstGeom prst="rect">
            <a:avLst/>
          </a:prstGeom>
          <a:noFill/>
          <a:ln/>
        </p:spPr>
        <p:txBody>
          <a:bodyPr wrap="square" lIns="25400" tIns="25400" rIns="25400" bIns="25400" rtlCol="0" anchor="ctr">
            <a:noAutofit/>
          </a:bodyPr>
          <a:lstStyle/>
          <a:p>
            <a:pPr marL="0" indent="0" algn="l">
              <a:buNone/>
            </a:pPr>
            <a:r>
              <a:rPr lang="en-US" sz="2300" dirty="0">
                <a:solidFill>
                  <a:srgbClr val="5B6577"/>
                </a:solidFill>
                <a:latin typeface="Arial" pitchFamily="34" charset="0"/>
                <a:ea typeface="Arial" pitchFamily="34" charset="-122"/>
                <a:cs typeface="Arial" pitchFamily="34" charset="-120"/>
              </a:rPr>
              <a:t>Policy oversight and education sector coordination</a:t>
            </a:r>
            <a:endParaRPr lang="en-US" sz="2300" dirty="0"/>
          </a:p>
        </p:txBody>
      </p:sp>
      <p:sp>
        <p:nvSpPr>
          <p:cNvPr id="15" name="Shape 12"/>
          <p:cNvSpPr/>
          <p:nvPr/>
        </p:nvSpPr>
        <p:spPr>
          <a:xfrm>
            <a:off x="872429" y="3185483"/>
            <a:ext cx="8665171" cy="1568946"/>
          </a:xfrm>
          <a:prstGeom prst="rect">
            <a:avLst/>
          </a:prstGeom>
          <a:solidFill>
            <a:srgbClr val="F7F9FC"/>
          </a:solidFill>
          <a:ln/>
        </p:spPr>
      </p:sp>
      <p:sp>
        <p:nvSpPr>
          <p:cNvPr id="17" name="Text 14"/>
          <p:cNvSpPr/>
          <p:nvPr/>
        </p:nvSpPr>
        <p:spPr>
          <a:xfrm>
            <a:off x="986730" y="3432079"/>
            <a:ext cx="2805886" cy="1054100"/>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KNQA</a:t>
            </a:r>
            <a:endParaRPr lang="en-US" sz="2300" dirty="0"/>
          </a:p>
        </p:txBody>
      </p:sp>
      <p:sp>
        <p:nvSpPr>
          <p:cNvPr id="18" name="Text 15"/>
          <p:cNvSpPr/>
          <p:nvPr/>
        </p:nvSpPr>
        <p:spPr>
          <a:xfrm>
            <a:off x="3932833" y="3432079"/>
            <a:ext cx="5662040" cy="1054100"/>
          </a:xfrm>
          <a:prstGeom prst="rect">
            <a:avLst/>
          </a:prstGeom>
          <a:noFill/>
          <a:ln/>
        </p:spPr>
        <p:txBody>
          <a:bodyPr wrap="square" lIns="25400" tIns="25400" rIns="25400" bIns="25400" rtlCol="0" anchor="ctr">
            <a:noAutofit/>
          </a:bodyPr>
          <a:lstStyle/>
          <a:p>
            <a:pPr marL="0" indent="0" algn="l">
              <a:buNone/>
            </a:pPr>
            <a:r>
              <a:rPr lang="en-US" sz="2300" dirty="0">
                <a:solidFill>
                  <a:srgbClr val="5B6577"/>
                </a:solidFill>
                <a:latin typeface="Arial" pitchFamily="34" charset="0"/>
                <a:ea typeface="Arial" pitchFamily="34" charset="-122"/>
                <a:cs typeface="Arial" pitchFamily="34" charset="-120"/>
              </a:rPr>
              <a:t>Develops, maintains, coordinates and implements the KNQF; manages NQD, QAV, RPL/KCATS standards and referencing</a:t>
            </a:r>
            <a:endParaRPr lang="en-US" sz="2300" dirty="0"/>
          </a:p>
        </p:txBody>
      </p:sp>
      <p:sp>
        <p:nvSpPr>
          <p:cNvPr id="19" name="Shape 16"/>
          <p:cNvSpPr/>
          <p:nvPr/>
        </p:nvSpPr>
        <p:spPr>
          <a:xfrm>
            <a:off x="872430" y="4776095"/>
            <a:ext cx="8665171" cy="869950"/>
          </a:xfrm>
          <a:prstGeom prst="rect">
            <a:avLst/>
          </a:prstGeom>
          <a:solidFill>
            <a:srgbClr val="FFFFFF"/>
          </a:solidFill>
          <a:ln/>
        </p:spPr>
      </p:sp>
      <p:sp>
        <p:nvSpPr>
          <p:cNvPr id="21" name="Text 18"/>
          <p:cNvSpPr/>
          <p:nvPr/>
        </p:nvSpPr>
        <p:spPr>
          <a:xfrm>
            <a:off x="986730" y="4871345"/>
            <a:ext cx="2805886" cy="717550"/>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Sector regulators</a:t>
            </a:r>
            <a:endParaRPr lang="en-US" sz="2300" dirty="0"/>
          </a:p>
        </p:txBody>
      </p:sp>
      <p:sp>
        <p:nvSpPr>
          <p:cNvPr id="22" name="Text 19"/>
          <p:cNvSpPr/>
          <p:nvPr/>
        </p:nvSpPr>
        <p:spPr>
          <a:xfrm>
            <a:off x="3932833" y="4871345"/>
            <a:ext cx="5662040" cy="717550"/>
          </a:xfrm>
          <a:prstGeom prst="rect">
            <a:avLst/>
          </a:prstGeom>
          <a:noFill/>
          <a:ln/>
        </p:spPr>
        <p:txBody>
          <a:bodyPr wrap="square" lIns="25400" tIns="25400" rIns="25400" bIns="25400" rtlCol="0" anchor="ctr">
            <a:noAutofit/>
          </a:bodyPr>
          <a:lstStyle/>
          <a:p>
            <a:pPr marL="0" indent="0" algn="l">
              <a:buNone/>
            </a:pPr>
            <a:r>
              <a:rPr lang="en-US" sz="2300" dirty="0">
                <a:solidFill>
                  <a:srgbClr val="5B6577"/>
                </a:solidFill>
                <a:latin typeface="Arial" pitchFamily="34" charset="0"/>
                <a:ea typeface="Arial" pitchFamily="34" charset="-122"/>
                <a:cs typeface="Arial" pitchFamily="34" charset="-120"/>
              </a:rPr>
              <a:t>CUE, TVETA, NITA and DQAS regulate quality within their sub-framework mandates</a:t>
            </a:r>
            <a:endParaRPr lang="en-US" sz="2300" dirty="0"/>
          </a:p>
        </p:txBody>
      </p:sp>
      <p:sp>
        <p:nvSpPr>
          <p:cNvPr id="23" name="Shape 20"/>
          <p:cNvSpPr/>
          <p:nvPr/>
        </p:nvSpPr>
        <p:spPr>
          <a:xfrm>
            <a:off x="872430" y="5928681"/>
            <a:ext cx="8665171" cy="1184596"/>
          </a:xfrm>
          <a:prstGeom prst="rect">
            <a:avLst/>
          </a:prstGeom>
          <a:solidFill>
            <a:srgbClr val="F7F9FC"/>
          </a:solidFill>
          <a:ln/>
        </p:spPr>
      </p:sp>
      <p:sp>
        <p:nvSpPr>
          <p:cNvPr id="24" name="Shape 21"/>
          <p:cNvSpPr/>
          <p:nvPr/>
        </p:nvSpPr>
        <p:spPr>
          <a:xfrm>
            <a:off x="872430" y="5861248"/>
            <a:ext cx="8665171" cy="9525"/>
          </a:xfrm>
          <a:prstGeom prst="rect">
            <a:avLst/>
          </a:prstGeom>
          <a:solidFill>
            <a:srgbClr val="E4E8F0"/>
          </a:solidFill>
          <a:ln/>
        </p:spPr>
      </p:sp>
      <p:sp>
        <p:nvSpPr>
          <p:cNvPr id="25" name="Text 22"/>
          <p:cNvSpPr/>
          <p:nvPr/>
        </p:nvSpPr>
        <p:spPr>
          <a:xfrm>
            <a:off x="986730" y="6223435"/>
            <a:ext cx="2805886" cy="717550"/>
          </a:xfrm>
          <a:prstGeom prst="rect">
            <a:avLst/>
          </a:prstGeom>
          <a:noFill/>
          <a:ln/>
        </p:spPr>
        <p:txBody>
          <a:bodyPr wrap="square" lIns="25400" tIns="25400" rIns="25400" bIns="25400" rtlCol="0" anchor="ctr">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QABs and institutions</a:t>
            </a:r>
            <a:endParaRPr lang="en-US" sz="2300" dirty="0"/>
          </a:p>
        </p:txBody>
      </p:sp>
      <p:sp>
        <p:nvSpPr>
          <p:cNvPr id="26" name="Text 23"/>
          <p:cNvSpPr/>
          <p:nvPr/>
        </p:nvSpPr>
        <p:spPr>
          <a:xfrm>
            <a:off x="3932833" y="6148622"/>
            <a:ext cx="5662040" cy="717550"/>
          </a:xfrm>
          <a:prstGeom prst="rect">
            <a:avLst/>
          </a:prstGeom>
          <a:noFill/>
          <a:ln/>
        </p:spPr>
        <p:txBody>
          <a:bodyPr wrap="square" lIns="25400" tIns="25400" rIns="25400" bIns="25400" rtlCol="0" anchor="ctr">
            <a:noAutofit/>
          </a:bodyPr>
          <a:lstStyle/>
          <a:p>
            <a:pPr marL="0" indent="0" algn="l">
              <a:buNone/>
            </a:pPr>
            <a:r>
              <a:rPr lang="en-US" sz="2300" dirty="0">
                <a:solidFill>
                  <a:srgbClr val="5B6577"/>
                </a:solidFill>
                <a:latin typeface="Arial" pitchFamily="34" charset="0"/>
                <a:ea typeface="Arial" pitchFamily="34" charset="-122"/>
                <a:cs typeface="Arial" pitchFamily="34" charset="-120"/>
              </a:rPr>
              <a:t>Develop, deliver, assess and/or award qualifications; submit qualifications and graduate data</a:t>
            </a:r>
            <a:endParaRPr lang="en-US" sz="2300" dirty="0"/>
          </a:p>
        </p:txBody>
      </p:sp>
      <p:sp>
        <p:nvSpPr>
          <p:cNvPr id="27" name="Shape 24"/>
          <p:cNvSpPr/>
          <p:nvPr/>
        </p:nvSpPr>
        <p:spPr>
          <a:xfrm>
            <a:off x="872430" y="7039694"/>
            <a:ext cx="8665171" cy="866775"/>
          </a:xfrm>
          <a:prstGeom prst="rect">
            <a:avLst/>
          </a:prstGeom>
          <a:solidFill>
            <a:srgbClr val="FFFFFF"/>
          </a:solidFill>
          <a:ln/>
        </p:spPr>
      </p:sp>
      <p:sp>
        <p:nvSpPr>
          <p:cNvPr id="28" name="Text 25"/>
          <p:cNvSpPr/>
          <p:nvPr/>
        </p:nvSpPr>
        <p:spPr>
          <a:xfrm>
            <a:off x="986730" y="7134944"/>
            <a:ext cx="2805886" cy="714375"/>
          </a:xfrm>
          <a:prstGeom prst="rect">
            <a:avLst/>
          </a:prstGeom>
          <a:noFill/>
          <a:ln/>
        </p:spPr>
        <p:txBody>
          <a:bodyPr wrap="square" lIns="25400" tIns="25400" rIns="25400" bIns="25400" rtlCol="0" anchor="ctr">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Industry &amp; professional bodies</a:t>
            </a:r>
            <a:endParaRPr lang="en-US" sz="2300" dirty="0"/>
          </a:p>
        </p:txBody>
      </p:sp>
      <p:sp>
        <p:nvSpPr>
          <p:cNvPr id="29" name="Text 26"/>
          <p:cNvSpPr/>
          <p:nvPr/>
        </p:nvSpPr>
        <p:spPr>
          <a:xfrm>
            <a:off x="3932833" y="7134944"/>
            <a:ext cx="5662040" cy="714375"/>
          </a:xfrm>
          <a:prstGeom prst="rect">
            <a:avLst/>
          </a:prstGeom>
          <a:noFill/>
          <a:ln/>
        </p:spPr>
        <p:txBody>
          <a:bodyPr wrap="square" lIns="25400" tIns="25400" rIns="25400" bIns="25400" rtlCol="0" anchor="ctr">
            <a:noAutofit/>
          </a:bodyPr>
          <a:lstStyle/>
          <a:p>
            <a:pPr marL="0" indent="0" algn="l">
              <a:buNone/>
            </a:pPr>
            <a:r>
              <a:rPr lang="en-US" sz="2300" dirty="0">
                <a:solidFill>
                  <a:srgbClr val="5B6577"/>
                </a:solidFill>
                <a:latin typeface="Arial" pitchFamily="34" charset="0"/>
                <a:ea typeface="Arial" pitchFamily="34" charset="-122"/>
                <a:cs typeface="Arial" pitchFamily="34" charset="-120"/>
              </a:rPr>
              <a:t>Support occupational relevance, standards, professional competence and validation</a:t>
            </a:r>
            <a:endParaRPr lang="en-US" sz="2300" dirty="0"/>
          </a:p>
        </p:txBody>
      </p:sp>
      <p:sp>
        <p:nvSpPr>
          <p:cNvPr id="30" name="Text 27"/>
          <p:cNvSpPr/>
          <p:nvPr/>
        </p:nvSpPr>
        <p:spPr>
          <a:xfrm>
            <a:off x="9880502" y="1952824"/>
            <a:ext cx="8288467" cy="273050"/>
          </a:xfrm>
          <a:prstGeom prst="rect">
            <a:avLst/>
          </a:prstGeom>
          <a:noFill/>
          <a:ln/>
        </p:spPr>
        <p:txBody>
          <a:bodyPr wrap="square" lIns="25400" tIns="25400" rIns="25400" bIns="25400" rtlCol="0" anchor="t">
            <a:normAutofit lnSpcReduction="10000"/>
          </a:bodyPr>
          <a:lstStyle/>
          <a:p>
            <a:pPr marL="0" indent="0" algn="l">
              <a:buNone/>
            </a:pPr>
            <a:r>
              <a:rPr lang="en-US" sz="1620" b="1" kern="0" spc="162" dirty="0">
                <a:solidFill>
                  <a:srgbClr val="00286E"/>
                </a:solidFill>
                <a:latin typeface="Arial" pitchFamily="34" charset="0"/>
                <a:ea typeface="Arial" pitchFamily="34" charset="-122"/>
                <a:cs typeface="Arial" pitchFamily="34" charset="-120"/>
              </a:rPr>
              <a:t>IMPLEMENTATION EVIDENCE USED IN THE REPORT</a:t>
            </a:r>
            <a:endParaRPr lang="en-US" sz="1620" dirty="0"/>
          </a:p>
        </p:txBody>
      </p:sp>
      <p:sp>
        <p:nvSpPr>
          <p:cNvPr id="31" name="Shape 28"/>
          <p:cNvSpPr/>
          <p:nvPr/>
        </p:nvSpPr>
        <p:spPr>
          <a:xfrm>
            <a:off x="9880502" y="2302073"/>
            <a:ext cx="2435423" cy="1423392"/>
          </a:xfrm>
          <a:prstGeom prst="rect">
            <a:avLst/>
          </a:prstGeom>
          <a:solidFill>
            <a:srgbClr val="00286E"/>
          </a:solidFill>
          <a:ln/>
        </p:spPr>
      </p:sp>
      <p:sp>
        <p:nvSpPr>
          <p:cNvPr id="32" name="Text 29"/>
          <p:cNvSpPr/>
          <p:nvPr/>
        </p:nvSpPr>
        <p:spPr>
          <a:xfrm>
            <a:off x="9905415" y="2454473"/>
            <a:ext cx="2385596" cy="586780"/>
          </a:xfrm>
          <a:prstGeom prst="rect">
            <a:avLst/>
          </a:prstGeom>
          <a:noFill/>
          <a:ln/>
        </p:spPr>
        <p:txBody>
          <a:bodyPr wrap="square" lIns="25400" tIns="25400" rIns="25400" bIns="25400" rtlCol="0" anchor="t">
            <a:normAutofit/>
          </a:bodyPr>
          <a:lstStyle/>
          <a:p>
            <a:pPr marL="0" indent="0" algn="ctr">
              <a:lnSpc>
                <a:spcPct val="70820"/>
              </a:lnSpc>
              <a:buNone/>
            </a:pPr>
            <a:r>
              <a:rPr lang="en-US" sz="4320" b="1" dirty="0">
                <a:solidFill>
                  <a:srgbClr val="FFFFFF"/>
                </a:solidFill>
                <a:latin typeface="Arial" pitchFamily="34" charset="0"/>
                <a:ea typeface="Arial" pitchFamily="34" charset="-122"/>
                <a:cs typeface="Arial" pitchFamily="34" charset="-120"/>
              </a:rPr>
              <a:t>72</a:t>
            </a:r>
            <a:endParaRPr lang="en-US" sz="4320" dirty="0"/>
          </a:p>
        </p:txBody>
      </p:sp>
      <p:sp>
        <p:nvSpPr>
          <p:cNvPr id="33" name="Text 30"/>
          <p:cNvSpPr/>
          <p:nvPr/>
        </p:nvSpPr>
        <p:spPr>
          <a:xfrm>
            <a:off x="9975752" y="2852850"/>
            <a:ext cx="2244923" cy="531813"/>
          </a:xfrm>
          <a:prstGeom prst="rect">
            <a:avLst/>
          </a:prstGeom>
          <a:noFill/>
          <a:ln/>
        </p:spPr>
        <p:txBody>
          <a:bodyPr wrap="square" lIns="25400" tIns="25400" rIns="25400" bIns="25400" rtlCol="0" anchor="t">
            <a:noAutofit/>
          </a:bodyPr>
          <a:lstStyle/>
          <a:p>
            <a:pPr marL="0" indent="0" algn="ctr">
              <a:lnSpc>
                <a:spcPct val="105081"/>
              </a:lnSpc>
              <a:buNone/>
            </a:pPr>
            <a:r>
              <a:rPr lang="en-US" sz="2300" b="1" dirty="0">
                <a:solidFill>
                  <a:srgbClr val="CDD6E6"/>
                </a:solidFill>
                <a:latin typeface="Arial" pitchFamily="34" charset="0"/>
                <a:ea typeface="Arial" pitchFamily="34" charset="-122"/>
                <a:cs typeface="Arial" pitchFamily="34" charset="-120"/>
              </a:rPr>
              <a:t>Registered</a:t>
            </a:r>
            <a:r>
              <a:rPr lang="en-US" sz="2300" dirty="0">
                <a:solidFill>
                  <a:srgbClr val="CDD6E6"/>
                </a:solidFill>
                <a:latin typeface="Arial" pitchFamily="34" charset="0"/>
                <a:ea typeface="Arial" pitchFamily="34" charset="-122"/>
                <a:cs typeface="Arial" pitchFamily="34" charset="-120"/>
              </a:rPr>
              <a:t> </a:t>
            </a:r>
            <a:r>
              <a:rPr lang="en-US" sz="2300" b="1" dirty="0">
                <a:solidFill>
                  <a:srgbClr val="CDD6E6"/>
                </a:solidFill>
                <a:latin typeface="Arial" pitchFamily="34" charset="0"/>
                <a:ea typeface="Arial" pitchFamily="34" charset="-122"/>
                <a:cs typeface="Arial" pitchFamily="34" charset="-120"/>
              </a:rPr>
              <a:t>QABs</a:t>
            </a:r>
            <a:r>
              <a:rPr lang="en-US" sz="2300" dirty="0">
                <a:solidFill>
                  <a:srgbClr val="CDD6E6"/>
                </a:solidFill>
                <a:latin typeface="Arial" pitchFamily="34" charset="0"/>
                <a:ea typeface="Arial" pitchFamily="34" charset="-122"/>
                <a:cs typeface="Arial" pitchFamily="34" charset="-120"/>
              </a:rPr>
              <a:t> </a:t>
            </a:r>
            <a:r>
              <a:rPr lang="en-US" sz="2300" b="1" dirty="0">
                <a:solidFill>
                  <a:srgbClr val="CDD6E6"/>
                </a:solidFill>
                <a:latin typeface="Arial" pitchFamily="34" charset="0"/>
                <a:ea typeface="Arial" pitchFamily="34" charset="-122"/>
                <a:cs typeface="Arial" pitchFamily="34" charset="-120"/>
              </a:rPr>
              <a:t>reported</a:t>
            </a:r>
            <a:endParaRPr lang="en-US" sz="2300" b="1" dirty="0"/>
          </a:p>
        </p:txBody>
      </p:sp>
      <p:sp>
        <p:nvSpPr>
          <p:cNvPr id="34" name="Shape 31"/>
          <p:cNvSpPr/>
          <p:nvPr/>
        </p:nvSpPr>
        <p:spPr>
          <a:xfrm>
            <a:off x="12430225" y="2302073"/>
            <a:ext cx="2435523" cy="1423392"/>
          </a:xfrm>
          <a:prstGeom prst="rect">
            <a:avLst/>
          </a:prstGeom>
          <a:solidFill>
            <a:srgbClr val="00286E"/>
          </a:solidFill>
          <a:ln/>
        </p:spPr>
      </p:sp>
      <p:sp>
        <p:nvSpPr>
          <p:cNvPr id="35" name="Text 32"/>
          <p:cNvSpPr/>
          <p:nvPr/>
        </p:nvSpPr>
        <p:spPr>
          <a:xfrm>
            <a:off x="12455134" y="2454473"/>
            <a:ext cx="2385705" cy="586780"/>
          </a:xfrm>
          <a:prstGeom prst="rect">
            <a:avLst/>
          </a:prstGeom>
          <a:noFill/>
          <a:ln/>
        </p:spPr>
        <p:txBody>
          <a:bodyPr wrap="square" lIns="25400" tIns="25400" rIns="25400" bIns="25400" rtlCol="0" anchor="t">
            <a:normAutofit/>
          </a:bodyPr>
          <a:lstStyle/>
          <a:p>
            <a:pPr marL="0" indent="0" algn="ctr">
              <a:lnSpc>
                <a:spcPct val="70820"/>
              </a:lnSpc>
              <a:buNone/>
            </a:pPr>
            <a:r>
              <a:rPr lang="en-US" sz="4320" b="1" dirty="0">
                <a:solidFill>
                  <a:srgbClr val="FFFFFF"/>
                </a:solidFill>
                <a:latin typeface="Arial" pitchFamily="34" charset="0"/>
                <a:ea typeface="Arial" pitchFamily="34" charset="-122"/>
                <a:cs typeface="Arial" pitchFamily="34" charset="-120"/>
              </a:rPr>
              <a:t>2,606</a:t>
            </a:r>
            <a:endParaRPr lang="en-US" sz="4320" dirty="0"/>
          </a:p>
        </p:txBody>
      </p:sp>
      <p:sp>
        <p:nvSpPr>
          <p:cNvPr id="36" name="Text 33"/>
          <p:cNvSpPr/>
          <p:nvPr/>
        </p:nvSpPr>
        <p:spPr>
          <a:xfrm>
            <a:off x="12455134" y="2861239"/>
            <a:ext cx="2385705" cy="284956"/>
          </a:xfrm>
          <a:prstGeom prst="rect">
            <a:avLst/>
          </a:prstGeom>
          <a:noFill/>
          <a:ln/>
        </p:spPr>
        <p:txBody>
          <a:bodyPr wrap="square" lIns="25400" tIns="25400" rIns="25400" bIns="25400" rtlCol="0" anchor="t">
            <a:noAutofit/>
          </a:bodyPr>
          <a:lstStyle/>
          <a:p>
            <a:pPr marL="0" indent="0" algn="ctr">
              <a:lnSpc>
                <a:spcPct val="105081"/>
              </a:lnSpc>
              <a:buNone/>
            </a:pPr>
            <a:r>
              <a:rPr lang="en-US" sz="2300" b="1" dirty="0">
                <a:solidFill>
                  <a:srgbClr val="CDD6E6"/>
                </a:solidFill>
                <a:latin typeface="Arial" pitchFamily="34" charset="0"/>
                <a:ea typeface="Arial" pitchFamily="34" charset="-122"/>
                <a:cs typeface="Arial" pitchFamily="34" charset="-120"/>
              </a:rPr>
              <a:t>Registered</a:t>
            </a:r>
            <a:r>
              <a:rPr lang="en-US" sz="2300" dirty="0">
                <a:solidFill>
                  <a:srgbClr val="CDD6E6"/>
                </a:solidFill>
                <a:latin typeface="Arial" pitchFamily="34" charset="0"/>
                <a:ea typeface="Arial" pitchFamily="34" charset="-122"/>
                <a:cs typeface="Arial" pitchFamily="34" charset="-120"/>
              </a:rPr>
              <a:t> </a:t>
            </a:r>
            <a:r>
              <a:rPr lang="en-US" sz="2300" b="1" dirty="0">
                <a:solidFill>
                  <a:srgbClr val="CDD6E6"/>
                </a:solidFill>
                <a:latin typeface="Arial" pitchFamily="34" charset="0"/>
                <a:ea typeface="Arial" pitchFamily="34" charset="-122"/>
                <a:cs typeface="Arial" pitchFamily="34" charset="-120"/>
              </a:rPr>
              <a:t>qualifications</a:t>
            </a:r>
            <a:endParaRPr lang="en-US" sz="2300" b="1" dirty="0"/>
          </a:p>
        </p:txBody>
      </p:sp>
      <p:sp>
        <p:nvSpPr>
          <p:cNvPr id="37" name="Shape 34"/>
          <p:cNvSpPr/>
          <p:nvPr/>
        </p:nvSpPr>
        <p:spPr>
          <a:xfrm>
            <a:off x="14980047" y="2302073"/>
            <a:ext cx="2435423" cy="1423392"/>
          </a:xfrm>
          <a:prstGeom prst="rect">
            <a:avLst/>
          </a:prstGeom>
          <a:solidFill>
            <a:srgbClr val="D3993F"/>
          </a:solidFill>
          <a:ln/>
        </p:spPr>
      </p:sp>
      <p:sp>
        <p:nvSpPr>
          <p:cNvPr id="38" name="Text 35"/>
          <p:cNvSpPr/>
          <p:nvPr/>
        </p:nvSpPr>
        <p:spPr>
          <a:xfrm>
            <a:off x="15004961" y="2454473"/>
            <a:ext cx="2385596" cy="586780"/>
          </a:xfrm>
          <a:prstGeom prst="rect">
            <a:avLst/>
          </a:prstGeom>
          <a:noFill/>
          <a:ln/>
        </p:spPr>
        <p:txBody>
          <a:bodyPr wrap="square" lIns="25400" tIns="25400" rIns="25400" bIns="25400" rtlCol="0" anchor="t">
            <a:normAutofit/>
          </a:bodyPr>
          <a:lstStyle/>
          <a:p>
            <a:pPr marL="0" indent="0" algn="ctr">
              <a:lnSpc>
                <a:spcPct val="70820"/>
              </a:lnSpc>
              <a:buNone/>
            </a:pPr>
            <a:r>
              <a:rPr lang="en-US" sz="4320" b="1" dirty="0">
                <a:solidFill>
                  <a:srgbClr val="FFFFFF"/>
                </a:solidFill>
                <a:latin typeface="Arial" pitchFamily="34" charset="0"/>
                <a:ea typeface="Arial" pitchFamily="34" charset="-122"/>
                <a:cs typeface="Arial" pitchFamily="34" charset="-120"/>
              </a:rPr>
              <a:t>724</a:t>
            </a:r>
            <a:endParaRPr lang="en-US" sz="4320" dirty="0"/>
          </a:p>
        </p:txBody>
      </p:sp>
      <p:sp>
        <p:nvSpPr>
          <p:cNvPr id="39" name="Text 36"/>
          <p:cNvSpPr/>
          <p:nvPr/>
        </p:nvSpPr>
        <p:spPr>
          <a:xfrm>
            <a:off x="15029974" y="3011717"/>
            <a:ext cx="2385596" cy="284956"/>
          </a:xfrm>
          <a:prstGeom prst="rect">
            <a:avLst/>
          </a:prstGeom>
          <a:noFill/>
          <a:ln/>
        </p:spPr>
        <p:txBody>
          <a:bodyPr wrap="square" lIns="25400" tIns="25400" rIns="25400" bIns="25400" rtlCol="0" anchor="t">
            <a:noAutofit/>
          </a:bodyPr>
          <a:lstStyle/>
          <a:p>
            <a:pPr marL="0" indent="0" algn="ctr">
              <a:lnSpc>
                <a:spcPct val="105081"/>
              </a:lnSpc>
              <a:buNone/>
            </a:pPr>
            <a:r>
              <a:rPr lang="en-US" sz="2300" b="1" dirty="0">
                <a:solidFill>
                  <a:schemeClr val="bg1"/>
                </a:solidFill>
                <a:latin typeface="Arial" pitchFamily="34" charset="0"/>
                <a:ea typeface="Arial" pitchFamily="34" charset="-122"/>
                <a:cs typeface="Arial" pitchFamily="34" charset="-120"/>
              </a:rPr>
              <a:t>RPL graduates</a:t>
            </a:r>
            <a:endParaRPr lang="en-US" sz="2300" b="1" dirty="0">
              <a:solidFill>
                <a:schemeClr val="bg1"/>
              </a:solidFill>
            </a:endParaRPr>
          </a:p>
        </p:txBody>
      </p:sp>
      <p:grpSp>
        <p:nvGrpSpPr>
          <p:cNvPr id="63" name="Group 62">
            <a:extLst>
              <a:ext uri="{FF2B5EF4-FFF2-40B4-BE49-F238E27FC236}">
                <a16:creationId xmlns:a16="http://schemas.microsoft.com/office/drawing/2014/main" id="{56543D47-2635-7761-5BA5-F6DEE03EDC9D}"/>
              </a:ext>
            </a:extLst>
          </p:cNvPr>
          <p:cNvGrpSpPr/>
          <p:nvPr/>
        </p:nvGrpSpPr>
        <p:grpSpPr>
          <a:xfrm>
            <a:off x="9880501" y="3846582"/>
            <a:ext cx="7535068" cy="1180703"/>
            <a:chOff x="9880502" y="3896916"/>
            <a:chExt cx="3915240" cy="1085453"/>
          </a:xfrm>
        </p:grpSpPr>
        <p:sp>
          <p:nvSpPr>
            <p:cNvPr id="40" name="Shape 37"/>
            <p:cNvSpPr/>
            <p:nvPr/>
          </p:nvSpPr>
          <p:spPr>
            <a:xfrm>
              <a:off x="9880502" y="3896916"/>
              <a:ext cx="3915240" cy="1085453"/>
            </a:xfrm>
            <a:prstGeom prst="rect">
              <a:avLst/>
            </a:prstGeom>
            <a:ln w="6350">
              <a:solidFill>
                <a:srgbClr val="DFE4EE"/>
              </a:solidFill>
              <a:prstDash val="solid"/>
            </a:ln>
          </p:spPr>
        </p:sp>
        <p:sp>
          <p:nvSpPr>
            <p:cNvPr id="41" name="Text 38"/>
            <p:cNvSpPr/>
            <p:nvPr/>
          </p:nvSpPr>
          <p:spPr>
            <a:xfrm>
              <a:off x="10029726" y="3909594"/>
              <a:ext cx="3753019" cy="317500"/>
            </a:xfrm>
            <a:prstGeom prst="rect">
              <a:avLst/>
            </a:prstGeom>
            <a:noFill/>
            <a:ln/>
          </p:spPr>
          <p:txBody>
            <a:bodyPr wrap="square" lIns="25400" tIns="25400" rIns="25400" bIns="25400" rtlCol="0" anchor="t">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NQD</a:t>
              </a:r>
              <a:endParaRPr lang="en-US" sz="2300" dirty="0"/>
            </a:p>
          </p:txBody>
        </p:sp>
        <p:sp>
          <p:nvSpPr>
            <p:cNvPr id="42" name="Text 39"/>
            <p:cNvSpPr/>
            <p:nvPr/>
          </p:nvSpPr>
          <p:spPr>
            <a:xfrm>
              <a:off x="10029726" y="4188533"/>
              <a:ext cx="3739233" cy="564753"/>
            </a:xfrm>
            <a:prstGeom prst="rect">
              <a:avLst/>
            </a:prstGeom>
            <a:noFill/>
            <a:ln/>
          </p:spPr>
          <p:txBody>
            <a:bodyPr wrap="square" lIns="25400" tIns="25400" rIns="25400" bIns="25400" rtlCol="0" anchor="t">
              <a:noAutofit/>
            </a:bodyPr>
            <a:lstStyle/>
            <a:p>
              <a:pPr marL="0" indent="0" algn="l">
                <a:lnSpc>
                  <a:spcPct val="112086"/>
                </a:lnSpc>
                <a:buNone/>
              </a:pPr>
              <a:r>
                <a:rPr lang="en-US" sz="2300" dirty="0">
                  <a:solidFill>
                    <a:srgbClr val="5B6577"/>
                  </a:solidFill>
                  <a:latin typeface="Arial" pitchFamily="34" charset="0"/>
                  <a:ea typeface="Arial" pitchFamily="34" charset="-122"/>
                  <a:cs typeface="Arial" pitchFamily="34" charset="-120"/>
                </a:rPr>
                <a:t>Official register for QABs, qualifications, levels, credits and graduate records.</a:t>
              </a:r>
              <a:endParaRPr lang="en-US" sz="2300" dirty="0"/>
            </a:p>
          </p:txBody>
        </p:sp>
      </p:grpSp>
      <p:grpSp>
        <p:nvGrpSpPr>
          <p:cNvPr id="61" name="Group 60">
            <a:extLst>
              <a:ext uri="{FF2B5EF4-FFF2-40B4-BE49-F238E27FC236}">
                <a16:creationId xmlns:a16="http://schemas.microsoft.com/office/drawing/2014/main" id="{96DC36A8-7EC4-5EEF-0795-57361FCA44EE}"/>
              </a:ext>
            </a:extLst>
          </p:cNvPr>
          <p:cNvGrpSpPr/>
          <p:nvPr/>
        </p:nvGrpSpPr>
        <p:grpSpPr>
          <a:xfrm>
            <a:off x="9872133" y="6339601"/>
            <a:ext cx="7493103" cy="1085453"/>
            <a:chOff x="13705086" y="3896916"/>
            <a:chExt cx="3902353" cy="1085453"/>
          </a:xfrm>
        </p:grpSpPr>
        <p:sp>
          <p:nvSpPr>
            <p:cNvPr id="43" name="Shape 40"/>
            <p:cNvSpPr/>
            <p:nvPr/>
          </p:nvSpPr>
          <p:spPr>
            <a:xfrm>
              <a:off x="13705086" y="3896916"/>
              <a:ext cx="3902352" cy="1085453"/>
            </a:xfrm>
            <a:prstGeom prst="rect">
              <a:avLst/>
            </a:prstGeom>
            <a:ln w="6350">
              <a:solidFill>
                <a:srgbClr val="DFE4EE"/>
              </a:solidFill>
              <a:prstDash val="solid"/>
            </a:ln>
          </p:spPr>
        </p:sp>
        <p:sp>
          <p:nvSpPr>
            <p:cNvPr id="44" name="Text 41"/>
            <p:cNvSpPr/>
            <p:nvPr/>
          </p:nvSpPr>
          <p:spPr>
            <a:xfrm>
              <a:off x="13854311" y="3933676"/>
              <a:ext cx="3753128" cy="317500"/>
            </a:xfrm>
            <a:prstGeom prst="rect">
              <a:avLst/>
            </a:prstGeom>
            <a:noFill/>
            <a:ln/>
          </p:spPr>
          <p:txBody>
            <a:bodyPr wrap="square" lIns="25400" tIns="25400" rIns="25400" bIns="25400" rtlCol="0" anchor="t">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QAV Portal</a:t>
              </a:r>
              <a:endParaRPr lang="en-US" sz="2300" dirty="0"/>
            </a:p>
          </p:txBody>
        </p:sp>
        <p:sp>
          <p:nvSpPr>
            <p:cNvPr id="45" name="Text 42"/>
            <p:cNvSpPr/>
            <p:nvPr/>
          </p:nvSpPr>
          <p:spPr>
            <a:xfrm>
              <a:off x="13854310" y="4234398"/>
              <a:ext cx="3740102" cy="538665"/>
            </a:xfrm>
            <a:prstGeom prst="rect">
              <a:avLst/>
            </a:prstGeom>
            <a:noFill/>
            <a:ln/>
          </p:spPr>
          <p:txBody>
            <a:bodyPr wrap="square" lIns="25400" tIns="25400" rIns="25400" bIns="25400" rtlCol="0" anchor="t">
              <a:noAutofit/>
            </a:bodyPr>
            <a:lstStyle/>
            <a:p>
              <a:pPr marL="0" indent="0" algn="l">
                <a:lnSpc>
                  <a:spcPct val="112086"/>
                </a:lnSpc>
                <a:buNone/>
              </a:pPr>
              <a:r>
                <a:rPr lang="en-US" sz="2300" dirty="0">
                  <a:solidFill>
                    <a:srgbClr val="5B6577"/>
                  </a:solidFill>
                  <a:latin typeface="Arial" pitchFamily="34" charset="0"/>
                  <a:ea typeface="Arial" pitchFamily="34" charset="-122"/>
                  <a:cs typeface="Arial" pitchFamily="34" charset="-120"/>
                </a:rPr>
                <a:t>Supports alignment and validation of local and foreign qualifications.</a:t>
              </a:r>
              <a:endParaRPr lang="en-US" sz="2300" dirty="0"/>
            </a:p>
          </p:txBody>
        </p:sp>
      </p:grpSp>
      <p:grpSp>
        <p:nvGrpSpPr>
          <p:cNvPr id="64" name="Group 63">
            <a:extLst>
              <a:ext uri="{FF2B5EF4-FFF2-40B4-BE49-F238E27FC236}">
                <a16:creationId xmlns:a16="http://schemas.microsoft.com/office/drawing/2014/main" id="{E7DE6236-80D3-7B45-E4DD-AD93F54AD9FD}"/>
              </a:ext>
            </a:extLst>
          </p:cNvPr>
          <p:cNvGrpSpPr/>
          <p:nvPr/>
        </p:nvGrpSpPr>
        <p:grpSpPr>
          <a:xfrm>
            <a:off x="9880501" y="5096669"/>
            <a:ext cx="7535068" cy="1134344"/>
            <a:chOff x="9880502" y="5096669"/>
            <a:chExt cx="3915240" cy="1085453"/>
          </a:xfrm>
        </p:grpSpPr>
        <p:sp>
          <p:nvSpPr>
            <p:cNvPr id="46" name="Shape 43"/>
            <p:cNvSpPr/>
            <p:nvPr/>
          </p:nvSpPr>
          <p:spPr>
            <a:xfrm>
              <a:off x="9880502" y="5096669"/>
              <a:ext cx="3915240" cy="1085453"/>
            </a:xfrm>
            <a:prstGeom prst="rect">
              <a:avLst/>
            </a:prstGeom>
            <a:ln w="6350">
              <a:solidFill>
                <a:srgbClr val="DFE4EE"/>
              </a:solidFill>
              <a:prstDash val="solid"/>
            </a:ln>
          </p:spPr>
        </p:sp>
        <p:sp>
          <p:nvSpPr>
            <p:cNvPr id="47" name="Text 44"/>
            <p:cNvSpPr/>
            <p:nvPr/>
          </p:nvSpPr>
          <p:spPr>
            <a:xfrm>
              <a:off x="10029726" y="5161127"/>
              <a:ext cx="3753019" cy="317500"/>
            </a:xfrm>
            <a:prstGeom prst="rect">
              <a:avLst/>
            </a:prstGeom>
            <a:noFill/>
            <a:ln/>
          </p:spPr>
          <p:txBody>
            <a:bodyPr wrap="square" lIns="25400" tIns="25400" rIns="25400" bIns="25400" rtlCol="0" anchor="t">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KNQCS</a:t>
              </a:r>
              <a:endParaRPr lang="en-US" sz="2300" dirty="0"/>
            </a:p>
          </p:txBody>
        </p:sp>
        <p:sp>
          <p:nvSpPr>
            <p:cNvPr id="48" name="Text 45"/>
            <p:cNvSpPr/>
            <p:nvPr/>
          </p:nvSpPr>
          <p:spPr>
            <a:xfrm>
              <a:off x="10029726" y="5446517"/>
              <a:ext cx="3766015" cy="564753"/>
            </a:xfrm>
            <a:prstGeom prst="rect">
              <a:avLst/>
            </a:prstGeom>
            <a:noFill/>
            <a:ln/>
          </p:spPr>
          <p:txBody>
            <a:bodyPr wrap="square" lIns="25400" tIns="25400" rIns="25400" bIns="25400" rtlCol="0" anchor="t">
              <a:noAutofit/>
            </a:bodyPr>
            <a:lstStyle/>
            <a:p>
              <a:pPr marL="0" indent="0" algn="l">
                <a:lnSpc>
                  <a:spcPct val="112086"/>
                </a:lnSpc>
                <a:buNone/>
              </a:pPr>
              <a:r>
                <a:rPr lang="en-US" sz="2300" dirty="0">
                  <a:solidFill>
                    <a:srgbClr val="5B6577"/>
                  </a:solidFill>
                  <a:latin typeface="Arial" pitchFamily="34" charset="0"/>
                  <a:ea typeface="Arial" pitchFamily="34" charset="-122"/>
                  <a:cs typeface="Arial" pitchFamily="34" charset="-120"/>
                </a:rPr>
                <a:t>Supports classification, naming and coding of qualifications.</a:t>
              </a:r>
              <a:endParaRPr lang="en-US" sz="2300" dirty="0"/>
            </a:p>
          </p:txBody>
        </p:sp>
      </p:grpSp>
      <p:grpSp>
        <p:nvGrpSpPr>
          <p:cNvPr id="62" name="Group 61">
            <a:extLst>
              <a:ext uri="{FF2B5EF4-FFF2-40B4-BE49-F238E27FC236}">
                <a16:creationId xmlns:a16="http://schemas.microsoft.com/office/drawing/2014/main" id="{93269E1E-ECA5-A9DC-F21F-6E771FF00748}"/>
              </a:ext>
            </a:extLst>
          </p:cNvPr>
          <p:cNvGrpSpPr/>
          <p:nvPr/>
        </p:nvGrpSpPr>
        <p:grpSpPr>
          <a:xfrm>
            <a:off x="9880523" y="7592917"/>
            <a:ext cx="7493103" cy="1085453"/>
            <a:chOff x="13705087" y="5096669"/>
            <a:chExt cx="3902353" cy="1085453"/>
          </a:xfrm>
        </p:grpSpPr>
        <p:sp>
          <p:nvSpPr>
            <p:cNvPr id="49" name="Shape 46"/>
            <p:cNvSpPr/>
            <p:nvPr/>
          </p:nvSpPr>
          <p:spPr>
            <a:xfrm>
              <a:off x="13705087" y="5096669"/>
              <a:ext cx="3902353" cy="1085453"/>
            </a:xfrm>
            <a:prstGeom prst="rect">
              <a:avLst/>
            </a:prstGeom>
            <a:ln w="6350">
              <a:solidFill>
                <a:srgbClr val="DFE4EE"/>
              </a:solidFill>
              <a:prstDash val="solid"/>
            </a:ln>
          </p:spPr>
        </p:sp>
        <p:sp>
          <p:nvSpPr>
            <p:cNvPr id="50" name="Text 47"/>
            <p:cNvSpPr/>
            <p:nvPr/>
          </p:nvSpPr>
          <p:spPr>
            <a:xfrm>
              <a:off x="13854311" y="5116651"/>
              <a:ext cx="3753128" cy="317500"/>
            </a:xfrm>
            <a:prstGeom prst="rect">
              <a:avLst/>
            </a:prstGeom>
            <a:noFill/>
            <a:ln/>
          </p:spPr>
          <p:txBody>
            <a:bodyPr wrap="square" lIns="25400" tIns="25400" rIns="25400" bIns="25400" rtlCol="0" anchor="t">
              <a:noAutofit/>
            </a:bodyPr>
            <a:lstStyle/>
            <a:p>
              <a:pPr marL="0" indent="0" algn="l">
                <a:buNone/>
              </a:pPr>
              <a:r>
                <a:rPr lang="en-US" sz="2300" b="1" dirty="0">
                  <a:solidFill>
                    <a:srgbClr val="00286E"/>
                  </a:solidFill>
                  <a:latin typeface="Arial" pitchFamily="34" charset="0"/>
                  <a:ea typeface="Arial" pitchFamily="34" charset="-122"/>
                  <a:cs typeface="Arial" pitchFamily="34" charset="-120"/>
                </a:rPr>
                <a:t>KCATS &amp; RPL</a:t>
              </a:r>
              <a:endParaRPr lang="en-US" sz="2300" dirty="0"/>
            </a:p>
          </p:txBody>
        </p:sp>
        <p:sp>
          <p:nvSpPr>
            <p:cNvPr id="51" name="Text 48"/>
            <p:cNvSpPr/>
            <p:nvPr/>
          </p:nvSpPr>
          <p:spPr>
            <a:xfrm>
              <a:off x="13854311" y="5425762"/>
              <a:ext cx="3753128" cy="564753"/>
            </a:xfrm>
            <a:prstGeom prst="rect">
              <a:avLst/>
            </a:prstGeom>
            <a:noFill/>
            <a:ln/>
          </p:spPr>
          <p:txBody>
            <a:bodyPr wrap="square" lIns="25400" tIns="25400" rIns="25400" bIns="25400" rtlCol="0" anchor="t">
              <a:noAutofit/>
            </a:bodyPr>
            <a:lstStyle/>
            <a:p>
              <a:pPr marL="0" indent="0" algn="l">
                <a:lnSpc>
                  <a:spcPct val="112086"/>
                </a:lnSpc>
                <a:buNone/>
              </a:pPr>
              <a:r>
                <a:rPr lang="en-US" sz="2300" dirty="0">
                  <a:solidFill>
                    <a:srgbClr val="5B6577"/>
                  </a:solidFill>
                  <a:latin typeface="Arial" pitchFamily="34" charset="0"/>
                  <a:ea typeface="Arial" pitchFamily="34" charset="-122"/>
                  <a:cs typeface="Arial" pitchFamily="34" charset="-120"/>
                </a:rPr>
                <a:t>Support learner mobility, recognition of prior learning and credit accumulation.</a:t>
              </a:r>
              <a:endParaRPr lang="en-US" sz="2300" dirty="0"/>
            </a:p>
          </p:txBody>
        </p:sp>
      </p:grpSp>
      <p:sp>
        <p:nvSpPr>
          <p:cNvPr id="52" name="Shape 49"/>
          <p:cNvSpPr/>
          <p:nvPr/>
        </p:nvSpPr>
        <p:spPr>
          <a:xfrm>
            <a:off x="872430" y="9069388"/>
            <a:ext cx="16543139" cy="698500"/>
          </a:xfrm>
          <a:prstGeom prst="rect">
            <a:avLst/>
          </a:prstGeom>
          <a:solidFill>
            <a:srgbClr val="F7EFE1"/>
          </a:solidFill>
          <a:ln/>
        </p:spPr>
      </p:sp>
      <p:sp>
        <p:nvSpPr>
          <p:cNvPr id="53" name="Shape 50"/>
          <p:cNvSpPr/>
          <p:nvPr/>
        </p:nvSpPr>
        <p:spPr>
          <a:xfrm>
            <a:off x="872430" y="9069388"/>
            <a:ext cx="44450" cy="698500"/>
          </a:xfrm>
          <a:prstGeom prst="rect">
            <a:avLst/>
          </a:prstGeom>
          <a:solidFill>
            <a:srgbClr val="D3993F"/>
          </a:solidFill>
          <a:ln/>
        </p:spPr>
      </p:sp>
      <p:sp>
        <p:nvSpPr>
          <p:cNvPr id="54" name="Text 51"/>
          <p:cNvSpPr/>
          <p:nvPr/>
        </p:nvSpPr>
        <p:spPr>
          <a:xfrm>
            <a:off x="1145481" y="9202738"/>
            <a:ext cx="16537783" cy="469900"/>
          </a:xfrm>
          <a:prstGeom prst="rect">
            <a:avLst/>
          </a:prstGeom>
          <a:noFill/>
          <a:ln/>
        </p:spPr>
        <p:txBody>
          <a:bodyPr wrap="square" lIns="25400" tIns="25400" rIns="25400" bIns="25400" rtlCol="0" anchor="t">
            <a:normAutofit/>
          </a:bodyPr>
          <a:lstStyle/>
          <a:p>
            <a:pPr marL="0" indent="0" algn="l">
              <a:buNone/>
            </a:pPr>
            <a:r>
              <a:rPr lang="en-US" sz="2376" dirty="0">
                <a:solidFill>
                  <a:srgbClr val="5A4A2C"/>
                </a:solidFill>
                <a:latin typeface="Arial" pitchFamily="34" charset="0"/>
                <a:ea typeface="Arial" pitchFamily="34" charset="-122"/>
                <a:cs typeface="Arial" pitchFamily="34" charset="-120"/>
              </a:rPr>
              <a:t>The report presents both the legal framework and the implementation infrastructure behind Kenya's referencing claim.</a:t>
            </a:r>
            <a:endParaRPr lang="en-US" sz="2376" dirty="0"/>
          </a:p>
        </p:txBody>
      </p:sp>
      <p:sp>
        <p:nvSpPr>
          <p:cNvPr id="55" name="Shape 52"/>
          <p:cNvSpPr/>
          <p:nvPr/>
        </p:nvSpPr>
        <p:spPr>
          <a:xfrm>
            <a:off x="0" y="10077450"/>
            <a:ext cx="18288000" cy="57150"/>
          </a:xfrm>
          <a:prstGeom prst="rect">
            <a:avLst/>
          </a:prstGeom>
          <a:solidFill>
            <a:srgbClr val="000000"/>
          </a:solidFill>
          <a:ln/>
        </p:spPr>
      </p:sp>
      <p:sp>
        <p:nvSpPr>
          <p:cNvPr id="56" name="Shape 53"/>
          <p:cNvSpPr/>
          <p:nvPr/>
        </p:nvSpPr>
        <p:spPr>
          <a:xfrm>
            <a:off x="0" y="10134600"/>
            <a:ext cx="18288000" cy="19050"/>
          </a:xfrm>
          <a:prstGeom prst="rect">
            <a:avLst/>
          </a:prstGeom>
          <a:solidFill>
            <a:srgbClr val="FFFFFF"/>
          </a:solidFill>
          <a:ln/>
        </p:spPr>
      </p:sp>
      <p:sp>
        <p:nvSpPr>
          <p:cNvPr id="57" name="Shape 54"/>
          <p:cNvSpPr/>
          <p:nvPr/>
        </p:nvSpPr>
        <p:spPr>
          <a:xfrm>
            <a:off x="0" y="10153650"/>
            <a:ext cx="18288000" cy="57150"/>
          </a:xfrm>
          <a:prstGeom prst="rect">
            <a:avLst/>
          </a:prstGeom>
          <a:solidFill>
            <a:srgbClr val="BB1E10"/>
          </a:solidFill>
          <a:ln/>
        </p:spPr>
      </p:sp>
      <p:sp>
        <p:nvSpPr>
          <p:cNvPr id="58" name="Shape 55"/>
          <p:cNvSpPr/>
          <p:nvPr/>
        </p:nvSpPr>
        <p:spPr>
          <a:xfrm>
            <a:off x="0" y="10210800"/>
            <a:ext cx="18288000" cy="19050"/>
          </a:xfrm>
          <a:prstGeom prst="rect">
            <a:avLst/>
          </a:prstGeom>
          <a:solidFill>
            <a:srgbClr val="FFFFFF"/>
          </a:solidFill>
          <a:ln/>
        </p:spPr>
      </p:sp>
      <p:sp>
        <p:nvSpPr>
          <p:cNvPr id="59" name="Shape 56"/>
          <p:cNvSpPr/>
          <p:nvPr/>
        </p:nvSpPr>
        <p:spPr>
          <a:xfrm>
            <a:off x="0" y="10229850"/>
            <a:ext cx="18288000" cy="57150"/>
          </a:xfrm>
          <a:prstGeom prst="rect">
            <a:avLst/>
          </a:prstGeom>
          <a:solidFill>
            <a:srgbClr val="006B3F"/>
          </a:solidFill>
          <a:ln/>
        </p:spPr>
      </p:sp>
      <p:pic>
        <p:nvPicPr>
          <p:cNvPr id="60" name="Image 1" descr="preencoded.png"/>
          <p:cNvPicPr>
            <a:picLocks noChangeAspect="1"/>
          </p:cNvPicPr>
          <p:nvPr/>
        </p:nvPicPr>
        <p:blipFill>
          <a:blip r:embed="rId4"/>
          <a:stretch>
            <a:fillRect/>
          </a:stretch>
        </p:blipFill>
        <p:spPr>
          <a:xfrm>
            <a:off x="16295489" y="9620250"/>
            <a:ext cx="1611511" cy="4381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934343" y="726678"/>
            <a:ext cx="571500" cy="571500"/>
          </a:xfrm>
          <a:prstGeom prst="rect">
            <a:avLst/>
          </a:prstGeom>
          <a:solidFill>
            <a:srgbClr val="00286E"/>
          </a:solidFill>
          <a:ln/>
        </p:spPr>
      </p:sp>
      <p:sp>
        <p:nvSpPr>
          <p:cNvPr id="3" name="Text 1"/>
          <p:cNvSpPr/>
          <p:nvPr/>
        </p:nvSpPr>
        <p:spPr>
          <a:xfrm>
            <a:off x="896243" y="726678"/>
            <a:ext cx="647700" cy="609600"/>
          </a:xfrm>
          <a:prstGeom prst="rect">
            <a:avLst/>
          </a:prstGeom>
          <a:noFill/>
          <a:ln/>
        </p:spPr>
        <p:txBody>
          <a:bodyPr wrap="square" lIns="25400" tIns="25400" rIns="25400" bIns="25400" rtlCol="0" anchor="ctr">
            <a:normAutofit/>
          </a:bodyPr>
          <a:lstStyle/>
          <a:p>
            <a:pPr marL="0" indent="0" algn="ctr">
              <a:buNone/>
            </a:pPr>
            <a:r>
              <a:rPr lang="en-US" sz="3024" b="1" dirty="0">
                <a:solidFill>
                  <a:srgbClr val="FFFFFF"/>
                </a:solidFill>
                <a:latin typeface="Arial" pitchFamily="34" charset="0"/>
                <a:ea typeface="Arial" pitchFamily="34" charset="-122"/>
                <a:cs typeface="Arial" pitchFamily="34" charset="-120"/>
              </a:rPr>
              <a:t>09</a:t>
            </a:r>
            <a:endParaRPr lang="en-US" sz="3024" dirty="0"/>
          </a:p>
        </p:txBody>
      </p:sp>
      <p:sp>
        <p:nvSpPr>
          <p:cNvPr id="4" name="Text 2"/>
          <p:cNvSpPr/>
          <p:nvPr/>
        </p:nvSpPr>
        <p:spPr>
          <a:xfrm>
            <a:off x="896243" y="1572494"/>
            <a:ext cx="14456985" cy="317500"/>
          </a:xfrm>
          <a:prstGeom prst="rect">
            <a:avLst/>
          </a:prstGeom>
          <a:noFill/>
          <a:ln/>
        </p:spPr>
        <p:txBody>
          <a:bodyPr wrap="square" lIns="25400" tIns="25400" rIns="25400" bIns="25400" rtlCol="0" anchor="t">
            <a:noAutofit/>
          </a:bodyPr>
          <a:lstStyle/>
          <a:p>
            <a:pPr marL="0" indent="0" algn="l">
              <a:buNone/>
            </a:pPr>
            <a:r>
              <a:rPr lang="en-US" sz="2400" b="1" kern="0" spc="311" dirty="0">
                <a:solidFill>
                  <a:srgbClr val="D3993F"/>
                </a:solidFill>
                <a:latin typeface="Arial" pitchFamily="34" charset="0"/>
                <a:ea typeface="Arial" pitchFamily="34" charset="-122"/>
                <a:cs typeface="Arial" pitchFamily="34" charset="-120"/>
              </a:rPr>
              <a:t>THE TECHNICAL TESTS APPLIED TO THE REPORT</a:t>
            </a:r>
            <a:endParaRPr lang="en-US" sz="2400" dirty="0"/>
          </a:p>
        </p:txBody>
      </p:sp>
      <p:sp>
        <p:nvSpPr>
          <p:cNvPr id="5" name="Text 3"/>
          <p:cNvSpPr/>
          <p:nvPr/>
        </p:nvSpPr>
        <p:spPr>
          <a:xfrm>
            <a:off x="1637724" y="752674"/>
            <a:ext cx="14456985" cy="671810"/>
          </a:xfrm>
          <a:prstGeom prst="rect">
            <a:avLst/>
          </a:prstGeom>
          <a:noFill/>
          <a:ln/>
        </p:spPr>
        <p:txBody>
          <a:bodyPr wrap="square" lIns="25400" tIns="25400" rIns="25400" bIns="25400" rtlCol="0" anchor="t">
            <a:normAutofit lnSpcReduction="10000"/>
          </a:bodyPr>
          <a:lstStyle/>
          <a:p>
            <a:pPr marL="0" indent="0" algn="l">
              <a:lnSpc>
                <a:spcPct val="91552"/>
              </a:lnSpc>
              <a:buNone/>
            </a:pPr>
            <a:r>
              <a:rPr lang="en-US" sz="4752" b="1" dirty="0">
                <a:solidFill>
                  <a:srgbClr val="00286E"/>
                </a:solidFill>
                <a:latin typeface="Arial" pitchFamily="34" charset="0"/>
                <a:ea typeface="Arial" pitchFamily="34" charset="-122"/>
                <a:cs typeface="Arial" pitchFamily="34" charset="-120"/>
              </a:rPr>
              <a:t>ACQF referencing framework: the four criteria</a:t>
            </a:r>
            <a:endParaRPr lang="en-US" sz="4752" dirty="0"/>
          </a:p>
        </p:txBody>
      </p:sp>
      <p:pic>
        <p:nvPicPr>
          <p:cNvPr id="6" name="Image 0" descr="preencoded.png"/>
          <p:cNvPicPr>
            <a:picLocks noChangeAspect="1"/>
          </p:cNvPicPr>
          <p:nvPr/>
        </p:nvPicPr>
        <p:blipFill>
          <a:blip r:embed="rId3"/>
          <a:stretch>
            <a:fillRect/>
          </a:stretch>
        </p:blipFill>
        <p:spPr>
          <a:xfrm>
            <a:off x="15067657" y="726678"/>
            <a:ext cx="2286000" cy="857250"/>
          </a:xfrm>
          <a:prstGeom prst="rect">
            <a:avLst/>
          </a:prstGeom>
        </p:spPr>
      </p:pic>
      <p:sp>
        <p:nvSpPr>
          <p:cNvPr id="7" name="Shape 4"/>
          <p:cNvSpPr/>
          <p:nvPr/>
        </p:nvSpPr>
        <p:spPr>
          <a:xfrm flipV="1">
            <a:off x="839093" y="1372387"/>
            <a:ext cx="14050764" cy="45719"/>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934343" y="2163663"/>
            <a:ext cx="3961904" cy="3623667"/>
          </a:xfrm>
          <a:prstGeom prst="rect">
            <a:avLst/>
          </a:prstGeom>
          <a:ln w="6350">
            <a:solidFill>
              <a:srgbClr val="DFE4EE"/>
            </a:solidFill>
            <a:prstDash val="solid"/>
          </a:ln>
        </p:spPr>
      </p:sp>
      <p:sp>
        <p:nvSpPr>
          <p:cNvPr id="9" name="Shape 6"/>
          <p:cNvSpPr/>
          <p:nvPr/>
        </p:nvSpPr>
        <p:spPr>
          <a:xfrm>
            <a:off x="940693" y="2170013"/>
            <a:ext cx="3949204" cy="800100"/>
          </a:xfrm>
          <a:prstGeom prst="rect">
            <a:avLst/>
          </a:prstGeom>
          <a:solidFill>
            <a:srgbClr val="00286E"/>
          </a:solidFill>
          <a:ln/>
        </p:spPr>
      </p:sp>
      <p:sp>
        <p:nvSpPr>
          <p:cNvPr id="10" name="Text 7"/>
          <p:cNvSpPr/>
          <p:nvPr/>
        </p:nvSpPr>
        <p:spPr>
          <a:xfrm>
            <a:off x="1150243" y="2303363"/>
            <a:ext cx="3648580" cy="571500"/>
          </a:xfrm>
          <a:prstGeom prst="rect">
            <a:avLst/>
          </a:prstGeom>
          <a:noFill/>
          <a:ln/>
        </p:spPr>
        <p:txBody>
          <a:bodyPr wrap="square" lIns="25400" tIns="25400" rIns="25400" bIns="25400" rtlCol="0" anchor="t">
            <a:normAutofit lnSpcReduction="10000"/>
          </a:bodyPr>
          <a:lstStyle/>
          <a:p>
            <a:pPr marL="0" indent="0" algn="l">
              <a:buNone/>
            </a:pPr>
            <a:r>
              <a:rPr lang="en-US" sz="3672" b="1" dirty="0">
                <a:solidFill>
                  <a:srgbClr val="FFFFFF"/>
                </a:solidFill>
                <a:latin typeface="Arial" pitchFamily="34" charset="0"/>
                <a:ea typeface="Arial" pitchFamily="34" charset="-122"/>
                <a:cs typeface="Arial" pitchFamily="34" charset="-120"/>
              </a:rPr>
              <a:t>1</a:t>
            </a:r>
            <a:endParaRPr lang="en-US" sz="3672" dirty="0"/>
          </a:p>
        </p:txBody>
      </p:sp>
      <p:sp>
        <p:nvSpPr>
          <p:cNvPr id="11" name="Text 8"/>
          <p:cNvSpPr/>
          <p:nvPr/>
        </p:nvSpPr>
        <p:spPr>
          <a:xfrm>
            <a:off x="1150243" y="3141563"/>
            <a:ext cx="3883114" cy="400943"/>
          </a:xfrm>
          <a:prstGeom prst="rect">
            <a:avLst/>
          </a:prstGeom>
          <a:noFill/>
          <a:ln/>
        </p:spPr>
        <p:txBody>
          <a:bodyPr wrap="square" lIns="25400" tIns="25400" rIns="25400" bIns="25400" rtlCol="0" anchor="t">
            <a:normAutofit lnSpcReduction="10000"/>
          </a:bodyPr>
          <a:lstStyle/>
          <a:p>
            <a:pPr marL="0" indent="0" algn="l">
              <a:lnSpc>
                <a:spcPct val="98503"/>
              </a:lnSpc>
              <a:buNone/>
            </a:pPr>
            <a:r>
              <a:rPr lang="en-US" sz="2484" b="1" dirty="0">
                <a:solidFill>
                  <a:srgbClr val="00286E"/>
                </a:solidFill>
                <a:latin typeface="Arial" pitchFamily="34" charset="0"/>
                <a:ea typeface="Arial" pitchFamily="34" charset="-122"/>
                <a:cs typeface="Arial" pitchFamily="34" charset="-120"/>
              </a:rPr>
              <a:t>Levels and descriptors</a:t>
            </a:r>
            <a:endParaRPr lang="en-US" sz="2484" dirty="0"/>
          </a:p>
        </p:txBody>
      </p:sp>
      <p:sp>
        <p:nvSpPr>
          <p:cNvPr id="12" name="Text 9"/>
          <p:cNvSpPr/>
          <p:nvPr/>
        </p:nvSpPr>
        <p:spPr>
          <a:xfrm>
            <a:off x="1150243" y="3618706"/>
            <a:ext cx="3636007" cy="1230511"/>
          </a:xfrm>
          <a:prstGeom prst="rect">
            <a:avLst/>
          </a:prstGeom>
          <a:noFill/>
          <a:ln/>
        </p:spPr>
        <p:txBody>
          <a:bodyPr wrap="square" lIns="25400" tIns="25400" rIns="25400" bIns="25400" rtlCol="0" anchor="t">
            <a:normAutofit lnSpcReduction="10000"/>
          </a:bodyPr>
          <a:lstStyle/>
          <a:p>
            <a:pPr marL="0" indent="0" algn="l">
              <a:lnSpc>
                <a:spcPct val="120378"/>
              </a:lnSpc>
              <a:buNone/>
            </a:pPr>
            <a:r>
              <a:rPr lang="en-US" sz="2268" dirty="0">
                <a:solidFill>
                  <a:srgbClr val="5B6577"/>
                </a:solidFill>
                <a:latin typeface="Arial" pitchFamily="34" charset="0"/>
                <a:ea typeface="Arial" pitchFamily="34" charset="-122"/>
                <a:cs typeface="Arial" pitchFamily="34" charset="-120"/>
              </a:rPr>
              <a:t>Clear and demonstrable link between KNQF levels and ACQF descriptors.</a:t>
            </a:r>
            <a:endParaRPr lang="en-US" sz="2268" dirty="0"/>
          </a:p>
        </p:txBody>
      </p:sp>
      <p:sp>
        <p:nvSpPr>
          <p:cNvPr id="13" name="Shape 10"/>
          <p:cNvSpPr/>
          <p:nvPr/>
        </p:nvSpPr>
        <p:spPr>
          <a:xfrm>
            <a:off x="5086747" y="2163663"/>
            <a:ext cx="3962003" cy="3623667"/>
          </a:xfrm>
          <a:prstGeom prst="rect">
            <a:avLst/>
          </a:prstGeom>
          <a:ln w="6350">
            <a:solidFill>
              <a:srgbClr val="DFE4EE"/>
            </a:solidFill>
            <a:prstDash val="solid"/>
          </a:ln>
        </p:spPr>
      </p:sp>
      <p:sp>
        <p:nvSpPr>
          <p:cNvPr id="14" name="Shape 11"/>
          <p:cNvSpPr/>
          <p:nvPr/>
        </p:nvSpPr>
        <p:spPr>
          <a:xfrm>
            <a:off x="5093097" y="2170013"/>
            <a:ext cx="3949303" cy="800100"/>
          </a:xfrm>
          <a:prstGeom prst="rect">
            <a:avLst/>
          </a:prstGeom>
          <a:solidFill>
            <a:srgbClr val="00286E"/>
          </a:solidFill>
          <a:ln/>
        </p:spPr>
      </p:sp>
      <p:sp>
        <p:nvSpPr>
          <p:cNvPr id="15" name="Text 12"/>
          <p:cNvSpPr/>
          <p:nvPr/>
        </p:nvSpPr>
        <p:spPr>
          <a:xfrm>
            <a:off x="5302647" y="2303363"/>
            <a:ext cx="3648682" cy="571500"/>
          </a:xfrm>
          <a:prstGeom prst="rect">
            <a:avLst/>
          </a:prstGeom>
          <a:noFill/>
          <a:ln/>
        </p:spPr>
        <p:txBody>
          <a:bodyPr wrap="square" lIns="25400" tIns="25400" rIns="25400" bIns="25400" rtlCol="0" anchor="t">
            <a:normAutofit lnSpcReduction="10000"/>
          </a:bodyPr>
          <a:lstStyle/>
          <a:p>
            <a:pPr marL="0" indent="0" algn="l">
              <a:buNone/>
            </a:pPr>
            <a:r>
              <a:rPr lang="en-US" sz="3672" b="1" dirty="0">
                <a:solidFill>
                  <a:srgbClr val="FFFFFF"/>
                </a:solidFill>
                <a:latin typeface="Arial" pitchFamily="34" charset="0"/>
                <a:ea typeface="Arial" pitchFamily="34" charset="-122"/>
                <a:cs typeface="Arial" pitchFamily="34" charset="-120"/>
              </a:rPr>
              <a:t>2</a:t>
            </a:r>
            <a:endParaRPr lang="en-US" sz="3672" dirty="0"/>
          </a:p>
        </p:txBody>
      </p:sp>
      <p:sp>
        <p:nvSpPr>
          <p:cNvPr id="16" name="Text 13"/>
          <p:cNvSpPr/>
          <p:nvPr/>
        </p:nvSpPr>
        <p:spPr>
          <a:xfrm>
            <a:off x="5302647" y="3141563"/>
            <a:ext cx="3636109" cy="763786"/>
          </a:xfrm>
          <a:prstGeom prst="rect">
            <a:avLst/>
          </a:prstGeom>
          <a:noFill/>
          <a:ln/>
        </p:spPr>
        <p:txBody>
          <a:bodyPr wrap="square" lIns="25400" tIns="25400" rIns="25400" bIns="25400" rtlCol="0" anchor="t">
            <a:normAutofit lnSpcReduction="10000"/>
          </a:bodyPr>
          <a:lstStyle/>
          <a:p>
            <a:pPr marL="0" indent="0" algn="l">
              <a:lnSpc>
                <a:spcPct val="98503"/>
              </a:lnSpc>
              <a:buNone/>
            </a:pPr>
            <a:r>
              <a:rPr lang="en-US" sz="2484" b="1" dirty="0">
                <a:solidFill>
                  <a:srgbClr val="00286E"/>
                </a:solidFill>
                <a:latin typeface="Arial" pitchFamily="34" charset="0"/>
                <a:ea typeface="Arial" pitchFamily="34" charset="-122"/>
                <a:cs typeface="Arial" pitchFamily="34" charset="-120"/>
              </a:rPr>
              <a:t>Learning outcomes, RPL and credit system</a:t>
            </a:r>
            <a:endParaRPr lang="en-US" sz="2484" dirty="0"/>
          </a:p>
        </p:txBody>
      </p:sp>
      <p:sp>
        <p:nvSpPr>
          <p:cNvPr id="17" name="Text 14"/>
          <p:cNvSpPr/>
          <p:nvPr/>
        </p:nvSpPr>
        <p:spPr>
          <a:xfrm>
            <a:off x="5302647" y="3981549"/>
            <a:ext cx="3636109" cy="1230511"/>
          </a:xfrm>
          <a:prstGeom prst="rect">
            <a:avLst/>
          </a:prstGeom>
          <a:noFill/>
          <a:ln/>
        </p:spPr>
        <p:txBody>
          <a:bodyPr wrap="square" lIns="25400" tIns="25400" rIns="25400" bIns="25400" rtlCol="0" anchor="t">
            <a:normAutofit lnSpcReduction="10000"/>
          </a:bodyPr>
          <a:lstStyle/>
          <a:p>
            <a:pPr marL="0" indent="0" algn="l">
              <a:lnSpc>
                <a:spcPct val="120378"/>
              </a:lnSpc>
              <a:buNone/>
            </a:pPr>
            <a:r>
              <a:rPr lang="en-US" sz="2268" dirty="0">
                <a:solidFill>
                  <a:srgbClr val="5B6577"/>
                </a:solidFill>
                <a:latin typeface="Arial" pitchFamily="34" charset="0"/>
                <a:ea typeface="Arial" pitchFamily="34" charset="-122"/>
                <a:cs typeface="Arial" pitchFamily="34" charset="-120"/>
              </a:rPr>
              <a:t>Learning outcomes principles linked to RPL and credit system.</a:t>
            </a:r>
            <a:endParaRPr lang="en-US" sz="2268" dirty="0"/>
          </a:p>
        </p:txBody>
      </p:sp>
      <p:sp>
        <p:nvSpPr>
          <p:cNvPr id="18" name="Shape 15"/>
          <p:cNvSpPr/>
          <p:nvPr/>
        </p:nvSpPr>
        <p:spPr>
          <a:xfrm>
            <a:off x="9239250" y="2163663"/>
            <a:ext cx="3961904" cy="3623667"/>
          </a:xfrm>
          <a:prstGeom prst="rect">
            <a:avLst/>
          </a:prstGeom>
          <a:ln w="6350">
            <a:solidFill>
              <a:srgbClr val="DFE4EE"/>
            </a:solidFill>
            <a:prstDash val="solid"/>
          </a:ln>
        </p:spPr>
      </p:sp>
      <p:sp>
        <p:nvSpPr>
          <p:cNvPr id="19" name="Shape 16"/>
          <p:cNvSpPr/>
          <p:nvPr/>
        </p:nvSpPr>
        <p:spPr>
          <a:xfrm>
            <a:off x="9245600" y="2170013"/>
            <a:ext cx="3949204" cy="800100"/>
          </a:xfrm>
          <a:prstGeom prst="rect">
            <a:avLst/>
          </a:prstGeom>
          <a:solidFill>
            <a:srgbClr val="00286E"/>
          </a:solidFill>
          <a:ln/>
        </p:spPr>
      </p:sp>
      <p:sp>
        <p:nvSpPr>
          <p:cNvPr id="20" name="Text 17"/>
          <p:cNvSpPr/>
          <p:nvPr/>
        </p:nvSpPr>
        <p:spPr>
          <a:xfrm>
            <a:off x="9455150" y="2303363"/>
            <a:ext cx="3648580" cy="571500"/>
          </a:xfrm>
          <a:prstGeom prst="rect">
            <a:avLst/>
          </a:prstGeom>
          <a:noFill/>
          <a:ln/>
        </p:spPr>
        <p:txBody>
          <a:bodyPr wrap="square" lIns="25400" tIns="25400" rIns="25400" bIns="25400" rtlCol="0" anchor="t">
            <a:normAutofit lnSpcReduction="10000"/>
          </a:bodyPr>
          <a:lstStyle/>
          <a:p>
            <a:pPr marL="0" indent="0" algn="l">
              <a:buNone/>
            </a:pPr>
            <a:r>
              <a:rPr lang="en-US" sz="3672" b="1" dirty="0">
                <a:solidFill>
                  <a:srgbClr val="FFFFFF"/>
                </a:solidFill>
                <a:latin typeface="Arial" pitchFamily="34" charset="0"/>
                <a:ea typeface="Arial" pitchFamily="34" charset="-122"/>
                <a:cs typeface="Arial" pitchFamily="34" charset="-120"/>
              </a:rPr>
              <a:t>3</a:t>
            </a:r>
            <a:endParaRPr lang="en-US" sz="3672" dirty="0"/>
          </a:p>
        </p:txBody>
      </p:sp>
      <p:sp>
        <p:nvSpPr>
          <p:cNvPr id="21" name="Text 18"/>
          <p:cNvSpPr/>
          <p:nvPr/>
        </p:nvSpPr>
        <p:spPr>
          <a:xfrm>
            <a:off x="9455150" y="3141563"/>
            <a:ext cx="3636007" cy="763786"/>
          </a:xfrm>
          <a:prstGeom prst="rect">
            <a:avLst/>
          </a:prstGeom>
          <a:noFill/>
          <a:ln/>
        </p:spPr>
        <p:txBody>
          <a:bodyPr wrap="square" lIns="25400" tIns="25400" rIns="25400" bIns="25400" rtlCol="0" anchor="t">
            <a:normAutofit lnSpcReduction="10000"/>
          </a:bodyPr>
          <a:lstStyle/>
          <a:p>
            <a:pPr marL="0" indent="0" algn="l">
              <a:lnSpc>
                <a:spcPct val="98503"/>
              </a:lnSpc>
              <a:buNone/>
            </a:pPr>
            <a:r>
              <a:rPr lang="en-US" sz="2484" b="1" dirty="0">
                <a:solidFill>
                  <a:srgbClr val="00286E"/>
                </a:solidFill>
                <a:latin typeface="Arial" pitchFamily="34" charset="0"/>
                <a:ea typeface="Arial" pitchFamily="34" charset="-122"/>
                <a:cs typeface="Arial" pitchFamily="34" charset="-120"/>
              </a:rPr>
              <a:t>Transparent inclusion and register</a:t>
            </a:r>
            <a:endParaRPr lang="en-US" sz="2484" dirty="0"/>
          </a:p>
        </p:txBody>
      </p:sp>
      <p:sp>
        <p:nvSpPr>
          <p:cNvPr id="22" name="Text 19"/>
          <p:cNvSpPr/>
          <p:nvPr/>
        </p:nvSpPr>
        <p:spPr>
          <a:xfrm>
            <a:off x="9455150" y="3981549"/>
            <a:ext cx="3636007" cy="1627981"/>
          </a:xfrm>
          <a:prstGeom prst="rect">
            <a:avLst/>
          </a:prstGeom>
          <a:noFill/>
          <a:ln/>
        </p:spPr>
        <p:txBody>
          <a:bodyPr wrap="square" lIns="25400" tIns="25400" rIns="25400" bIns="25400" rtlCol="0" anchor="t">
            <a:normAutofit lnSpcReduction="10000"/>
          </a:bodyPr>
          <a:lstStyle/>
          <a:p>
            <a:pPr marL="0" indent="0" algn="l">
              <a:lnSpc>
                <a:spcPct val="120378"/>
              </a:lnSpc>
              <a:buNone/>
            </a:pPr>
            <a:r>
              <a:rPr lang="en-US" sz="2268" dirty="0">
                <a:solidFill>
                  <a:srgbClr val="5B6577"/>
                </a:solidFill>
                <a:latin typeface="Arial" pitchFamily="34" charset="0"/>
                <a:ea typeface="Arial" pitchFamily="34" charset="-122"/>
                <a:cs typeface="Arial" pitchFamily="34" charset="-120"/>
              </a:rPr>
              <a:t>Transparent registration procedures and trustworthy, verifiable qualification information.</a:t>
            </a:r>
            <a:endParaRPr lang="en-US" sz="2268" dirty="0"/>
          </a:p>
        </p:txBody>
      </p:sp>
      <p:sp>
        <p:nvSpPr>
          <p:cNvPr id="23" name="Shape 20"/>
          <p:cNvSpPr/>
          <p:nvPr/>
        </p:nvSpPr>
        <p:spPr>
          <a:xfrm>
            <a:off x="13391655" y="2163663"/>
            <a:ext cx="3962003" cy="3623667"/>
          </a:xfrm>
          <a:prstGeom prst="rect">
            <a:avLst/>
          </a:prstGeom>
          <a:ln w="6350">
            <a:solidFill>
              <a:srgbClr val="DFE4EE"/>
            </a:solidFill>
            <a:prstDash val="solid"/>
          </a:ln>
        </p:spPr>
      </p:sp>
      <p:sp>
        <p:nvSpPr>
          <p:cNvPr id="24" name="Shape 21"/>
          <p:cNvSpPr/>
          <p:nvPr/>
        </p:nvSpPr>
        <p:spPr>
          <a:xfrm>
            <a:off x="13398004" y="2170013"/>
            <a:ext cx="3949303" cy="800100"/>
          </a:xfrm>
          <a:prstGeom prst="rect">
            <a:avLst/>
          </a:prstGeom>
          <a:solidFill>
            <a:srgbClr val="D3993F"/>
          </a:solidFill>
          <a:ln/>
        </p:spPr>
      </p:sp>
      <p:sp>
        <p:nvSpPr>
          <p:cNvPr id="25" name="Text 22"/>
          <p:cNvSpPr/>
          <p:nvPr/>
        </p:nvSpPr>
        <p:spPr>
          <a:xfrm>
            <a:off x="13607554" y="2303363"/>
            <a:ext cx="3648682" cy="571500"/>
          </a:xfrm>
          <a:prstGeom prst="rect">
            <a:avLst/>
          </a:prstGeom>
          <a:noFill/>
          <a:ln/>
        </p:spPr>
        <p:txBody>
          <a:bodyPr wrap="square" lIns="25400" tIns="25400" rIns="25400" bIns="25400" rtlCol="0" anchor="t">
            <a:normAutofit lnSpcReduction="10000"/>
          </a:bodyPr>
          <a:lstStyle/>
          <a:p>
            <a:pPr marL="0" indent="0" algn="l">
              <a:buNone/>
            </a:pPr>
            <a:r>
              <a:rPr lang="en-US" sz="3672" b="1" dirty="0">
                <a:solidFill>
                  <a:srgbClr val="FFFFFF"/>
                </a:solidFill>
                <a:latin typeface="Arial" pitchFamily="34" charset="0"/>
                <a:ea typeface="Arial" pitchFamily="34" charset="-122"/>
                <a:cs typeface="Arial" pitchFamily="34" charset="-120"/>
              </a:rPr>
              <a:t>4</a:t>
            </a:r>
            <a:endParaRPr lang="en-US" sz="3672" dirty="0"/>
          </a:p>
        </p:txBody>
      </p:sp>
      <p:sp>
        <p:nvSpPr>
          <p:cNvPr id="26" name="Text 23"/>
          <p:cNvSpPr/>
          <p:nvPr/>
        </p:nvSpPr>
        <p:spPr>
          <a:xfrm>
            <a:off x="13607554" y="3141563"/>
            <a:ext cx="3636109" cy="763786"/>
          </a:xfrm>
          <a:prstGeom prst="rect">
            <a:avLst/>
          </a:prstGeom>
          <a:noFill/>
          <a:ln/>
        </p:spPr>
        <p:txBody>
          <a:bodyPr wrap="square" lIns="25400" tIns="25400" rIns="25400" bIns="25400" rtlCol="0" anchor="t">
            <a:normAutofit lnSpcReduction="10000"/>
          </a:bodyPr>
          <a:lstStyle/>
          <a:p>
            <a:pPr marL="0" indent="0" algn="l">
              <a:lnSpc>
                <a:spcPct val="98503"/>
              </a:lnSpc>
              <a:buNone/>
            </a:pPr>
            <a:r>
              <a:rPr lang="en-US" sz="2484" b="1" dirty="0">
                <a:solidFill>
                  <a:srgbClr val="00286E"/>
                </a:solidFill>
                <a:latin typeface="Arial" pitchFamily="34" charset="0"/>
                <a:ea typeface="Arial" pitchFamily="34" charset="-122"/>
                <a:cs typeface="Arial" pitchFamily="34" charset="-120"/>
              </a:rPr>
              <a:t>Quality assurance system</a:t>
            </a:r>
            <a:endParaRPr lang="en-US" sz="2484" dirty="0"/>
          </a:p>
        </p:txBody>
      </p:sp>
      <p:sp>
        <p:nvSpPr>
          <p:cNvPr id="27" name="Text 24"/>
          <p:cNvSpPr/>
          <p:nvPr/>
        </p:nvSpPr>
        <p:spPr>
          <a:xfrm>
            <a:off x="13607554" y="3981549"/>
            <a:ext cx="3636109" cy="1627981"/>
          </a:xfrm>
          <a:prstGeom prst="rect">
            <a:avLst/>
          </a:prstGeom>
          <a:noFill/>
          <a:ln/>
        </p:spPr>
        <p:txBody>
          <a:bodyPr wrap="square" lIns="25400" tIns="25400" rIns="25400" bIns="25400" rtlCol="0" anchor="t">
            <a:normAutofit lnSpcReduction="10000"/>
          </a:bodyPr>
          <a:lstStyle/>
          <a:p>
            <a:pPr marL="0" indent="0" algn="l">
              <a:lnSpc>
                <a:spcPct val="120378"/>
              </a:lnSpc>
              <a:buNone/>
            </a:pPr>
            <a:r>
              <a:rPr lang="en-US" sz="2268" dirty="0">
                <a:solidFill>
                  <a:srgbClr val="5B6577"/>
                </a:solidFill>
                <a:latin typeface="Arial" pitchFamily="34" charset="0"/>
                <a:ea typeface="Arial" pitchFamily="34" charset="-122"/>
                <a:cs typeface="Arial" pitchFamily="34" charset="-120"/>
              </a:rPr>
              <a:t>National QA system connected to the NQF and consistent with ACQF principles.</a:t>
            </a:r>
            <a:endParaRPr lang="en-US" sz="2268" dirty="0"/>
          </a:p>
        </p:txBody>
      </p:sp>
      <p:sp>
        <p:nvSpPr>
          <p:cNvPr id="28" name="Shape 25"/>
          <p:cNvSpPr/>
          <p:nvPr/>
        </p:nvSpPr>
        <p:spPr>
          <a:xfrm>
            <a:off x="934343" y="6260406"/>
            <a:ext cx="3050977" cy="565150"/>
          </a:xfrm>
          <a:prstGeom prst="rect">
            <a:avLst/>
          </a:prstGeom>
          <a:solidFill>
            <a:srgbClr val="F4F6FA"/>
          </a:solidFill>
          <a:ln/>
        </p:spPr>
      </p:sp>
      <p:sp>
        <p:nvSpPr>
          <p:cNvPr id="29" name="Text 26"/>
          <p:cNvSpPr/>
          <p:nvPr/>
        </p:nvSpPr>
        <p:spPr>
          <a:xfrm>
            <a:off x="964778" y="6393756"/>
            <a:ext cx="2990106" cy="336550"/>
          </a:xfrm>
          <a:prstGeom prst="rect">
            <a:avLst/>
          </a:prstGeom>
          <a:noFill/>
          <a:ln/>
        </p:spPr>
        <p:txBody>
          <a:bodyPr wrap="square" lIns="25400" tIns="25400" rIns="25400" bIns="25400" rtlCol="0" anchor="t">
            <a:noAutofit/>
          </a:bodyPr>
          <a:lstStyle/>
          <a:p>
            <a:pPr marL="0" indent="0" algn="ctr">
              <a:buNone/>
            </a:pPr>
            <a:r>
              <a:rPr lang="en-US" sz="2200" b="1" dirty="0">
                <a:solidFill>
                  <a:srgbClr val="00286E"/>
                </a:solidFill>
                <a:latin typeface="Arial" pitchFamily="34" charset="0"/>
                <a:ea typeface="Arial" pitchFamily="34" charset="-122"/>
                <a:cs typeface="Arial" pitchFamily="34" charset="-120"/>
              </a:rPr>
              <a:t>National context</a:t>
            </a:r>
            <a:endParaRPr lang="en-US" sz="2200" dirty="0"/>
          </a:p>
        </p:txBody>
      </p:sp>
      <p:sp>
        <p:nvSpPr>
          <p:cNvPr id="30" name="Text 27"/>
          <p:cNvSpPr/>
          <p:nvPr/>
        </p:nvSpPr>
        <p:spPr>
          <a:xfrm>
            <a:off x="4080570" y="6368355"/>
            <a:ext cx="176709"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31" name="Shape 28"/>
          <p:cNvSpPr/>
          <p:nvPr/>
        </p:nvSpPr>
        <p:spPr>
          <a:xfrm>
            <a:off x="4276328" y="6260406"/>
            <a:ext cx="3051076" cy="565150"/>
          </a:xfrm>
          <a:prstGeom prst="rect">
            <a:avLst/>
          </a:prstGeom>
          <a:solidFill>
            <a:srgbClr val="F4F6FA"/>
          </a:solidFill>
          <a:ln/>
        </p:spPr>
      </p:sp>
      <p:sp>
        <p:nvSpPr>
          <p:cNvPr id="32" name="Text 29"/>
          <p:cNvSpPr/>
          <p:nvPr/>
        </p:nvSpPr>
        <p:spPr>
          <a:xfrm>
            <a:off x="4306762" y="6393756"/>
            <a:ext cx="2990208" cy="336550"/>
          </a:xfrm>
          <a:prstGeom prst="rect">
            <a:avLst/>
          </a:prstGeom>
          <a:noFill/>
          <a:ln/>
        </p:spPr>
        <p:txBody>
          <a:bodyPr wrap="square" lIns="25400" tIns="25400" rIns="25400" bIns="25400" rtlCol="0" anchor="t">
            <a:noAutofit/>
          </a:bodyPr>
          <a:lstStyle/>
          <a:p>
            <a:pPr marL="0" indent="0" algn="ctr">
              <a:buNone/>
            </a:pPr>
            <a:r>
              <a:rPr lang="en-US" sz="2200" b="1" dirty="0">
                <a:solidFill>
                  <a:srgbClr val="00286E"/>
                </a:solidFill>
                <a:latin typeface="Arial" pitchFamily="34" charset="0"/>
                <a:ea typeface="Arial" pitchFamily="34" charset="-122"/>
                <a:cs typeface="Arial" pitchFamily="34" charset="-120"/>
              </a:rPr>
              <a:t>KNQF architecture</a:t>
            </a:r>
            <a:endParaRPr lang="en-US" sz="2200" dirty="0"/>
          </a:p>
        </p:txBody>
      </p:sp>
      <p:sp>
        <p:nvSpPr>
          <p:cNvPr id="33" name="Text 30"/>
          <p:cNvSpPr/>
          <p:nvPr/>
        </p:nvSpPr>
        <p:spPr>
          <a:xfrm>
            <a:off x="7422654" y="6368355"/>
            <a:ext cx="176709"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34" name="Shape 31"/>
          <p:cNvSpPr/>
          <p:nvPr/>
        </p:nvSpPr>
        <p:spPr>
          <a:xfrm>
            <a:off x="7618413" y="6067894"/>
            <a:ext cx="3051076" cy="969069"/>
          </a:xfrm>
          <a:prstGeom prst="rect">
            <a:avLst/>
          </a:prstGeom>
          <a:solidFill>
            <a:srgbClr val="F4F6FA"/>
          </a:solidFill>
          <a:ln/>
        </p:spPr>
      </p:sp>
      <p:sp>
        <p:nvSpPr>
          <p:cNvPr id="35" name="Text 32"/>
          <p:cNvSpPr/>
          <p:nvPr/>
        </p:nvSpPr>
        <p:spPr>
          <a:xfrm>
            <a:off x="7648847" y="6201245"/>
            <a:ext cx="2990208" cy="336550"/>
          </a:xfrm>
          <a:prstGeom prst="rect">
            <a:avLst/>
          </a:prstGeom>
          <a:noFill/>
          <a:ln/>
        </p:spPr>
        <p:txBody>
          <a:bodyPr wrap="square" lIns="25400" tIns="25400" rIns="25400" bIns="25400" rtlCol="0" anchor="t">
            <a:noAutofit/>
          </a:bodyPr>
          <a:lstStyle/>
          <a:p>
            <a:pPr marL="0" indent="0" algn="ctr">
              <a:buNone/>
            </a:pPr>
            <a:r>
              <a:rPr lang="en-US" sz="2200" b="1" dirty="0">
                <a:solidFill>
                  <a:srgbClr val="00286E"/>
                </a:solidFill>
                <a:latin typeface="Arial" pitchFamily="34" charset="0"/>
                <a:ea typeface="Arial" pitchFamily="34" charset="-122"/>
                <a:cs typeface="Arial" pitchFamily="34" charset="-120"/>
              </a:rPr>
              <a:t>Evidence against criteria</a:t>
            </a:r>
            <a:endParaRPr lang="en-US" sz="2200" dirty="0"/>
          </a:p>
        </p:txBody>
      </p:sp>
      <p:sp>
        <p:nvSpPr>
          <p:cNvPr id="36" name="Text 33"/>
          <p:cNvSpPr/>
          <p:nvPr/>
        </p:nvSpPr>
        <p:spPr>
          <a:xfrm>
            <a:off x="10764738" y="6368355"/>
            <a:ext cx="176709"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37" name="Shape 34"/>
          <p:cNvSpPr/>
          <p:nvPr/>
        </p:nvSpPr>
        <p:spPr>
          <a:xfrm>
            <a:off x="10960497" y="6043834"/>
            <a:ext cx="3051076" cy="999827"/>
          </a:xfrm>
          <a:prstGeom prst="rect">
            <a:avLst/>
          </a:prstGeom>
          <a:solidFill>
            <a:srgbClr val="F4F6FA"/>
          </a:solidFill>
          <a:ln/>
        </p:spPr>
      </p:sp>
      <p:sp>
        <p:nvSpPr>
          <p:cNvPr id="38" name="Text 35"/>
          <p:cNvSpPr/>
          <p:nvPr/>
        </p:nvSpPr>
        <p:spPr>
          <a:xfrm>
            <a:off x="10990931" y="6177185"/>
            <a:ext cx="2990208" cy="336550"/>
          </a:xfrm>
          <a:prstGeom prst="rect">
            <a:avLst/>
          </a:prstGeom>
          <a:noFill/>
          <a:ln/>
        </p:spPr>
        <p:txBody>
          <a:bodyPr wrap="square" lIns="25400" tIns="25400" rIns="25400" bIns="25400" rtlCol="0" anchor="t">
            <a:noAutofit/>
          </a:bodyPr>
          <a:lstStyle/>
          <a:p>
            <a:pPr marL="0" indent="0" algn="ctr">
              <a:buNone/>
            </a:pPr>
            <a:r>
              <a:rPr lang="en-US" sz="2200" b="1" dirty="0">
                <a:solidFill>
                  <a:srgbClr val="00286E"/>
                </a:solidFill>
                <a:latin typeface="Arial" pitchFamily="34" charset="0"/>
                <a:ea typeface="Arial" pitchFamily="34" charset="-122"/>
                <a:cs typeface="Arial" pitchFamily="34" charset="-120"/>
              </a:rPr>
              <a:t>Level correspondence</a:t>
            </a:r>
            <a:endParaRPr lang="en-US" sz="2200" dirty="0"/>
          </a:p>
        </p:txBody>
      </p:sp>
      <p:sp>
        <p:nvSpPr>
          <p:cNvPr id="39" name="Text 36"/>
          <p:cNvSpPr/>
          <p:nvPr/>
        </p:nvSpPr>
        <p:spPr>
          <a:xfrm>
            <a:off x="14106823" y="6368355"/>
            <a:ext cx="176709"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40" name="Shape 37"/>
          <p:cNvSpPr/>
          <p:nvPr/>
        </p:nvSpPr>
        <p:spPr>
          <a:xfrm>
            <a:off x="14302582" y="6111179"/>
            <a:ext cx="3051076" cy="977899"/>
          </a:xfrm>
          <a:prstGeom prst="rect">
            <a:avLst/>
          </a:prstGeom>
          <a:solidFill>
            <a:srgbClr val="F4F6FA"/>
          </a:solidFill>
          <a:ln/>
        </p:spPr>
      </p:sp>
      <p:sp>
        <p:nvSpPr>
          <p:cNvPr id="41" name="Text 38"/>
          <p:cNvSpPr/>
          <p:nvPr/>
        </p:nvSpPr>
        <p:spPr>
          <a:xfrm>
            <a:off x="14333015" y="6244530"/>
            <a:ext cx="2990208" cy="635000"/>
          </a:xfrm>
          <a:prstGeom prst="rect">
            <a:avLst/>
          </a:prstGeom>
          <a:noFill/>
          <a:ln/>
        </p:spPr>
        <p:txBody>
          <a:bodyPr wrap="square" lIns="25400" tIns="25400" rIns="25400" bIns="25400" rtlCol="0" anchor="t">
            <a:noAutofit/>
          </a:bodyPr>
          <a:lstStyle/>
          <a:p>
            <a:pPr marL="0" indent="0" algn="ctr">
              <a:buNone/>
            </a:pPr>
            <a:r>
              <a:rPr lang="en-US" sz="2200" b="1" dirty="0">
                <a:solidFill>
                  <a:srgbClr val="00286E"/>
                </a:solidFill>
                <a:latin typeface="Arial" pitchFamily="34" charset="0"/>
                <a:ea typeface="Arial" pitchFamily="34" charset="-122"/>
                <a:cs typeface="Arial" pitchFamily="34" charset="-120"/>
              </a:rPr>
              <a:t>Governance and follow-up</a:t>
            </a:r>
            <a:endParaRPr lang="en-US" sz="2200" dirty="0"/>
          </a:p>
        </p:txBody>
      </p:sp>
      <p:sp>
        <p:nvSpPr>
          <p:cNvPr id="42" name="Shape 39"/>
          <p:cNvSpPr/>
          <p:nvPr/>
        </p:nvSpPr>
        <p:spPr>
          <a:xfrm>
            <a:off x="934343" y="7725443"/>
            <a:ext cx="16419314" cy="1282700"/>
          </a:xfrm>
          <a:prstGeom prst="rect">
            <a:avLst/>
          </a:prstGeom>
          <a:solidFill>
            <a:srgbClr val="F7EFE1"/>
          </a:solidFill>
          <a:ln/>
        </p:spPr>
      </p:sp>
      <p:sp>
        <p:nvSpPr>
          <p:cNvPr id="43" name="Shape 40"/>
          <p:cNvSpPr/>
          <p:nvPr/>
        </p:nvSpPr>
        <p:spPr>
          <a:xfrm>
            <a:off x="934343" y="7725443"/>
            <a:ext cx="44450" cy="1282700"/>
          </a:xfrm>
          <a:prstGeom prst="rect">
            <a:avLst/>
          </a:prstGeom>
          <a:solidFill>
            <a:srgbClr val="D3993F"/>
          </a:solidFill>
          <a:ln/>
        </p:spPr>
      </p:sp>
      <p:sp>
        <p:nvSpPr>
          <p:cNvPr id="44" name="Text 41"/>
          <p:cNvSpPr/>
          <p:nvPr/>
        </p:nvSpPr>
        <p:spPr>
          <a:xfrm>
            <a:off x="1226443" y="7896893"/>
            <a:ext cx="16372143" cy="977900"/>
          </a:xfrm>
          <a:prstGeom prst="rect">
            <a:avLst/>
          </a:prstGeom>
          <a:noFill/>
          <a:ln/>
        </p:spPr>
        <p:txBody>
          <a:bodyPr wrap="square" lIns="25400" tIns="25400" rIns="25400" bIns="25400" rtlCol="0" anchor="t">
            <a:normAutofit/>
          </a:bodyPr>
          <a:lstStyle/>
          <a:p>
            <a:pPr marL="0" indent="0" algn="l">
              <a:buNone/>
            </a:pPr>
            <a:r>
              <a:rPr lang="en-US" sz="2592" dirty="0">
                <a:solidFill>
                  <a:srgbClr val="5A4A2C"/>
                </a:solidFill>
                <a:latin typeface="Arial" pitchFamily="34" charset="0"/>
                <a:ea typeface="Arial" pitchFamily="34" charset="-122"/>
                <a:cs typeface="Arial" pitchFamily="34" charset="-120"/>
              </a:rPr>
              <a:t>The criteria are interdependent: Criterion 1 establishes level correspondence; Criteria 2–4 demonstrate credibility, transparency and quality assurance.</a:t>
            </a:r>
            <a:endParaRPr lang="en-US" sz="2592" dirty="0"/>
          </a:p>
        </p:txBody>
      </p:sp>
      <p:sp>
        <p:nvSpPr>
          <p:cNvPr id="45" name="Shape 42"/>
          <p:cNvSpPr/>
          <p:nvPr/>
        </p:nvSpPr>
        <p:spPr>
          <a:xfrm>
            <a:off x="0" y="10077450"/>
            <a:ext cx="18288000" cy="57150"/>
          </a:xfrm>
          <a:prstGeom prst="rect">
            <a:avLst/>
          </a:prstGeom>
          <a:solidFill>
            <a:srgbClr val="000000"/>
          </a:solidFill>
          <a:ln/>
        </p:spPr>
      </p:sp>
      <p:sp>
        <p:nvSpPr>
          <p:cNvPr id="46" name="Shape 43"/>
          <p:cNvSpPr/>
          <p:nvPr/>
        </p:nvSpPr>
        <p:spPr>
          <a:xfrm>
            <a:off x="0" y="10134600"/>
            <a:ext cx="18288000" cy="19050"/>
          </a:xfrm>
          <a:prstGeom prst="rect">
            <a:avLst/>
          </a:prstGeom>
          <a:solidFill>
            <a:srgbClr val="FFFFFF"/>
          </a:solidFill>
          <a:ln/>
        </p:spPr>
      </p:sp>
      <p:sp>
        <p:nvSpPr>
          <p:cNvPr id="47" name="Shape 44"/>
          <p:cNvSpPr/>
          <p:nvPr/>
        </p:nvSpPr>
        <p:spPr>
          <a:xfrm>
            <a:off x="0" y="10153650"/>
            <a:ext cx="18288000" cy="57150"/>
          </a:xfrm>
          <a:prstGeom prst="rect">
            <a:avLst/>
          </a:prstGeom>
          <a:solidFill>
            <a:srgbClr val="BB1E10"/>
          </a:solidFill>
          <a:ln/>
        </p:spPr>
      </p:sp>
      <p:sp>
        <p:nvSpPr>
          <p:cNvPr id="48" name="Shape 45"/>
          <p:cNvSpPr/>
          <p:nvPr/>
        </p:nvSpPr>
        <p:spPr>
          <a:xfrm>
            <a:off x="0" y="10210800"/>
            <a:ext cx="18288000" cy="19050"/>
          </a:xfrm>
          <a:prstGeom prst="rect">
            <a:avLst/>
          </a:prstGeom>
          <a:solidFill>
            <a:srgbClr val="FFFFFF"/>
          </a:solidFill>
          <a:ln/>
        </p:spPr>
      </p:sp>
      <p:sp>
        <p:nvSpPr>
          <p:cNvPr id="49" name="Shape 46"/>
          <p:cNvSpPr/>
          <p:nvPr/>
        </p:nvSpPr>
        <p:spPr>
          <a:xfrm>
            <a:off x="0" y="10229850"/>
            <a:ext cx="18288000" cy="57150"/>
          </a:xfrm>
          <a:prstGeom prst="rect">
            <a:avLst/>
          </a:prstGeom>
          <a:solidFill>
            <a:srgbClr val="006B3F"/>
          </a:solidFill>
          <a:ln/>
        </p:spPr>
      </p:sp>
      <p:pic>
        <p:nvPicPr>
          <p:cNvPr id="50" name="Image 1" descr="preencoded.png"/>
          <p:cNvPicPr>
            <a:picLocks noChangeAspect="1"/>
          </p:cNvPicPr>
          <p:nvPr/>
        </p:nvPicPr>
        <p:blipFill>
          <a:blip r:embed="rId4"/>
          <a:stretch>
            <a:fillRect/>
          </a:stretch>
        </p:blipFill>
        <p:spPr>
          <a:xfrm>
            <a:off x="15065526" y="9384632"/>
            <a:ext cx="2257697" cy="6138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extracted_media/ppt/media/image1.png"/>
          <p:cNvPicPr>
            <a:picLocks noChangeAspect="1"/>
          </p:cNvPicPr>
          <p:nvPr/>
        </p:nvPicPr>
        <p:blipFill>
          <a:blip r:embed="rId3"/>
          <a:stretch>
            <a:fillRect/>
          </a:stretch>
        </p:blipFill>
        <p:spPr>
          <a:xfrm>
            <a:off x="14058900" y="0"/>
            <a:ext cx="3771900" cy="1021845"/>
          </a:xfrm>
          <a:prstGeom prst="rect">
            <a:avLst/>
          </a:prstGeom>
        </p:spPr>
      </p:pic>
      <p:sp>
        <p:nvSpPr>
          <p:cNvPr id="3" name="Text 0"/>
          <p:cNvSpPr/>
          <p:nvPr/>
        </p:nvSpPr>
        <p:spPr>
          <a:xfrm>
            <a:off x="1510665" y="353689"/>
            <a:ext cx="12481560" cy="411480"/>
          </a:xfrm>
          <a:prstGeom prst="rect">
            <a:avLst/>
          </a:prstGeom>
          <a:noFill/>
          <a:ln/>
        </p:spPr>
        <p:txBody>
          <a:bodyPr wrap="square" lIns="0" tIns="0" rIns="0" bIns="0" rtlCol="0" anchor="ctr"/>
          <a:lstStyle/>
          <a:p>
            <a:r>
              <a:rPr lang="en-US" sz="3000" b="1" dirty="0">
                <a:solidFill>
                  <a:srgbClr val="002060"/>
                </a:solidFill>
                <a:latin typeface="Aptos Display" pitchFamily="34" charset="0"/>
                <a:ea typeface="Aptos Display" pitchFamily="34" charset="-122"/>
                <a:cs typeface="Aptos Display" pitchFamily="34" charset="-120"/>
              </a:rPr>
              <a:t>CRITERION ONE: STRUCTURAL COMPARISON OF KNQF AND ACQF</a:t>
            </a:r>
            <a:endParaRPr lang="en-US" sz="3000" dirty="0">
              <a:solidFill>
                <a:srgbClr val="002060"/>
              </a:solidFill>
            </a:endParaRPr>
          </a:p>
        </p:txBody>
      </p:sp>
      <p:sp>
        <p:nvSpPr>
          <p:cNvPr id="5" name="Shape 2"/>
          <p:cNvSpPr/>
          <p:nvPr/>
        </p:nvSpPr>
        <p:spPr>
          <a:xfrm>
            <a:off x="1" y="9738360"/>
            <a:ext cx="18287543" cy="61722"/>
          </a:xfrm>
          <a:prstGeom prst="rect">
            <a:avLst/>
          </a:prstGeom>
          <a:solidFill>
            <a:srgbClr val="000000"/>
          </a:solidFill>
          <a:ln w="12700">
            <a:solidFill>
              <a:srgbClr val="333333">
                <a:alpha val="0"/>
              </a:srgbClr>
            </a:solidFill>
            <a:prstDash val="solid"/>
          </a:ln>
        </p:spPr>
      </p:sp>
      <p:sp>
        <p:nvSpPr>
          <p:cNvPr id="6" name="Shape 3"/>
          <p:cNvSpPr/>
          <p:nvPr/>
        </p:nvSpPr>
        <p:spPr>
          <a:xfrm>
            <a:off x="1" y="9806940"/>
            <a:ext cx="18287543" cy="61722"/>
          </a:xfrm>
          <a:prstGeom prst="rect">
            <a:avLst/>
          </a:prstGeom>
          <a:solidFill>
            <a:srgbClr val="BB1E10"/>
          </a:solidFill>
          <a:ln w="12700">
            <a:solidFill>
              <a:srgbClr val="333333">
                <a:alpha val="0"/>
              </a:srgbClr>
            </a:solidFill>
            <a:prstDash val="solid"/>
          </a:ln>
        </p:spPr>
      </p:sp>
      <p:sp>
        <p:nvSpPr>
          <p:cNvPr id="7" name="Shape 4"/>
          <p:cNvSpPr/>
          <p:nvPr/>
        </p:nvSpPr>
        <p:spPr>
          <a:xfrm>
            <a:off x="1" y="9875520"/>
            <a:ext cx="18287543" cy="61722"/>
          </a:xfrm>
          <a:prstGeom prst="rect">
            <a:avLst/>
          </a:prstGeom>
          <a:solidFill>
            <a:srgbClr val="00A643"/>
          </a:solidFill>
          <a:ln w="12700">
            <a:solidFill>
              <a:srgbClr val="333333">
                <a:alpha val="0"/>
              </a:srgbClr>
            </a:solidFill>
            <a:prstDash val="solid"/>
          </a:ln>
        </p:spPr>
      </p:sp>
      <p:pic>
        <p:nvPicPr>
          <p:cNvPr id="8" name="Image 1" descr="/mnt/data/extracted_media/ppt/media/image2.jpg"/>
          <p:cNvPicPr>
            <a:picLocks noChangeAspect="1"/>
          </p:cNvPicPr>
          <p:nvPr/>
        </p:nvPicPr>
        <p:blipFill>
          <a:blip r:embed="rId4"/>
          <a:stretch>
            <a:fillRect/>
          </a:stretch>
        </p:blipFill>
        <p:spPr>
          <a:xfrm>
            <a:off x="14333220" y="9042990"/>
            <a:ext cx="2948940" cy="640506"/>
          </a:xfrm>
          <a:prstGeom prst="rect">
            <a:avLst/>
          </a:prstGeom>
        </p:spPr>
      </p:pic>
      <p:sp>
        <p:nvSpPr>
          <p:cNvPr id="9" name="Text 5"/>
          <p:cNvSpPr/>
          <p:nvPr/>
        </p:nvSpPr>
        <p:spPr>
          <a:xfrm>
            <a:off x="17487900" y="9381744"/>
            <a:ext cx="342900" cy="205740"/>
          </a:xfrm>
          <a:prstGeom prst="rect">
            <a:avLst/>
          </a:prstGeom>
          <a:noFill/>
          <a:ln/>
        </p:spPr>
        <p:txBody>
          <a:bodyPr wrap="square" lIns="0" tIns="0" rIns="0" bIns="0" rtlCol="0" anchor="ctr"/>
          <a:lstStyle/>
          <a:p>
            <a:pPr algn="r"/>
            <a:r>
              <a:rPr lang="en-US" sz="1050" dirty="0">
                <a:solidFill>
                  <a:srgbClr val="687386"/>
                </a:solidFill>
              </a:rPr>
              <a:t>10</a:t>
            </a:r>
            <a:endParaRPr lang="en-US" sz="1050" dirty="0"/>
          </a:p>
        </p:txBody>
      </p:sp>
      <p:graphicFrame>
        <p:nvGraphicFramePr>
          <p:cNvPr id="11" name="Table 0"/>
          <p:cNvGraphicFramePr>
            <a:graphicFrameLocks noGrp="1"/>
          </p:cNvGraphicFramePr>
          <p:nvPr>
            <p:extLst>
              <p:ext uri="{D42A27DB-BD31-4B8C-83A1-F6EECF244321}">
                <p14:modId xmlns:p14="http://schemas.microsoft.com/office/powerpoint/2010/main" val="736101963"/>
              </p:ext>
            </p:extLst>
          </p:nvPr>
        </p:nvGraphicFramePr>
        <p:xfrm>
          <a:off x="891540" y="1076710"/>
          <a:ext cx="16527780" cy="6192278"/>
        </p:xfrm>
        <a:graphic>
          <a:graphicData uri="http://schemas.openxmlformats.org/drawingml/2006/table">
            <a:tbl>
              <a:tblPr/>
              <a:tblGrid>
                <a:gridCol w="2743200">
                  <a:extLst>
                    <a:ext uri="{9D8B030D-6E8A-4147-A177-3AD203B41FA5}">
                      <a16:colId xmlns:a16="http://schemas.microsoft.com/office/drawing/2014/main" val="20000"/>
                    </a:ext>
                  </a:extLst>
                </a:gridCol>
                <a:gridCol w="4320540">
                  <a:extLst>
                    <a:ext uri="{9D8B030D-6E8A-4147-A177-3AD203B41FA5}">
                      <a16:colId xmlns:a16="http://schemas.microsoft.com/office/drawing/2014/main" val="20001"/>
                    </a:ext>
                  </a:extLst>
                </a:gridCol>
                <a:gridCol w="4732020">
                  <a:extLst>
                    <a:ext uri="{9D8B030D-6E8A-4147-A177-3AD203B41FA5}">
                      <a16:colId xmlns:a16="http://schemas.microsoft.com/office/drawing/2014/main" val="20002"/>
                    </a:ext>
                  </a:extLst>
                </a:gridCol>
                <a:gridCol w="4732020">
                  <a:extLst>
                    <a:ext uri="{9D8B030D-6E8A-4147-A177-3AD203B41FA5}">
                      <a16:colId xmlns:a16="http://schemas.microsoft.com/office/drawing/2014/main" val="20003"/>
                    </a:ext>
                  </a:extLst>
                </a:gridCol>
              </a:tblGrid>
              <a:tr h="741459">
                <a:tc>
                  <a:txBody>
                    <a:bodyPr/>
                    <a:lstStyle/>
                    <a:p>
                      <a:pPr marL="0" indent="0" algn="just">
                        <a:buNone/>
                      </a:pPr>
                      <a:r>
                        <a:rPr lang="en-US" sz="2700" b="1" dirty="0">
                          <a:solidFill>
                            <a:srgbClr val="FFFFFF"/>
                          </a:solidFill>
                        </a:rPr>
                        <a:t>Dimension</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1B2A4A"/>
                    </a:solidFill>
                  </a:tcPr>
                </a:tc>
                <a:tc>
                  <a:txBody>
                    <a:bodyPr/>
                    <a:lstStyle/>
                    <a:p>
                      <a:pPr marL="0" indent="0" algn="just">
                        <a:buNone/>
                      </a:pPr>
                      <a:r>
                        <a:rPr lang="en-US" sz="2700" b="1" dirty="0">
                          <a:solidFill>
                            <a:srgbClr val="FFFFFF"/>
                          </a:solidFill>
                        </a:rPr>
                        <a:t>KNQF</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1B2A4A"/>
                    </a:solidFill>
                  </a:tcPr>
                </a:tc>
                <a:tc>
                  <a:txBody>
                    <a:bodyPr/>
                    <a:lstStyle/>
                    <a:p>
                      <a:pPr marL="0" indent="0" algn="just">
                        <a:buNone/>
                      </a:pPr>
                      <a:r>
                        <a:rPr lang="en-US" sz="2700" b="1" dirty="0">
                          <a:solidFill>
                            <a:srgbClr val="FFFFFF"/>
                          </a:solidFill>
                        </a:rPr>
                        <a:t>ACQF</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1B2A4A"/>
                    </a:solidFill>
                  </a:tcPr>
                </a:tc>
                <a:tc>
                  <a:txBody>
                    <a:bodyPr/>
                    <a:lstStyle/>
                    <a:p>
                      <a:pPr marL="0" indent="0" algn="just">
                        <a:buNone/>
                      </a:pPr>
                      <a:r>
                        <a:rPr lang="en-US" sz="2700" b="1" dirty="0">
                          <a:solidFill>
                            <a:srgbClr val="FFFFFF"/>
                          </a:solidFill>
                        </a:rPr>
                        <a:t>Finding</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1B2A4A"/>
                    </a:solidFill>
                  </a:tcPr>
                </a:tc>
                <a:extLst>
                  <a:ext uri="{0D108BD9-81ED-4DB2-BD59-A6C34878D82A}">
                    <a16:rowId xmlns:a16="http://schemas.microsoft.com/office/drawing/2014/main" val="10000"/>
                  </a:ext>
                </a:extLst>
              </a:tr>
              <a:tr h="669449">
                <a:tc>
                  <a:txBody>
                    <a:bodyPr/>
                    <a:lstStyle/>
                    <a:p>
                      <a:pPr marL="0" indent="0" algn="l">
                        <a:buNone/>
                      </a:pPr>
                      <a:r>
                        <a:rPr lang="en-US" sz="2700" dirty="0">
                          <a:solidFill>
                            <a:srgbClr val="1F2937"/>
                          </a:solidFill>
                        </a:rPr>
                        <a:t>Level structure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10 hierarchical levels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10 hierarchical levels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Substantially comparable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96702">
                <a:tc>
                  <a:txBody>
                    <a:bodyPr/>
                    <a:lstStyle/>
                    <a:p>
                      <a:pPr marL="0" indent="0" algn="l">
                        <a:buNone/>
                      </a:pPr>
                      <a:r>
                        <a:rPr lang="en-US" sz="2700" dirty="0">
                          <a:solidFill>
                            <a:srgbClr val="1F2937"/>
                          </a:solidFill>
                        </a:rPr>
                        <a:t>Descriptor domains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tc>
                  <a:txBody>
                    <a:bodyPr/>
                    <a:lstStyle/>
                    <a:p>
                      <a:pPr marL="0" indent="0" algn="l">
                        <a:buNone/>
                      </a:pPr>
                      <a:r>
                        <a:rPr lang="en-US" sz="2700" dirty="0">
                          <a:solidFill>
                            <a:srgbClr val="1F2937"/>
                          </a:solidFill>
                        </a:rPr>
                        <a:t>Knowledge, Skills, Competence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tc>
                  <a:txBody>
                    <a:bodyPr/>
                    <a:lstStyle/>
                    <a:p>
                      <a:pPr marL="0" indent="0" algn="l">
                        <a:buNone/>
                      </a:pPr>
                      <a:r>
                        <a:rPr lang="en-US" sz="2700" dirty="0">
                          <a:solidFill>
                            <a:srgbClr val="1F2937"/>
                          </a:solidFill>
                        </a:rPr>
                        <a:t>Knowledge, Skills, Autonomy &amp; Responsibility</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tc>
                  <a:txBody>
                    <a:bodyPr/>
                    <a:lstStyle/>
                    <a:p>
                      <a:pPr marL="0" indent="0" algn="l">
                        <a:buNone/>
                      </a:pPr>
                      <a:r>
                        <a:rPr lang="en-US" sz="2700" dirty="0">
                          <a:solidFill>
                            <a:srgbClr val="1F2937"/>
                          </a:solidFill>
                        </a:rPr>
                        <a:t>Comparable; different terminology</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extLst>
                  <a:ext uri="{0D108BD9-81ED-4DB2-BD59-A6C34878D82A}">
                    <a16:rowId xmlns:a16="http://schemas.microsoft.com/office/drawing/2014/main" val="10002"/>
                  </a:ext>
                </a:extLst>
              </a:tr>
              <a:tr h="1371600">
                <a:tc>
                  <a:txBody>
                    <a:bodyPr/>
                    <a:lstStyle/>
                    <a:p>
                      <a:pPr marL="0" indent="0" algn="l">
                        <a:buNone/>
                      </a:pPr>
                      <a:r>
                        <a:rPr lang="en-US" sz="2700" dirty="0">
                          <a:solidFill>
                            <a:srgbClr val="1F2937"/>
                          </a:solidFill>
                        </a:rPr>
                        <a:t>Purpose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National regulation, coordination, registration &amp; QA</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Continental referencing, transparency &amp; comparability</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Different mandate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96702">
                <a:tc>
                  <a:txBody>
                    <a:bodyPr/>
                    <a:lstStyle/>
                    <a:p>
                      <a:pPr marL="0" indent="0" algn="l">
                        <a:buNone/>
                      </a:pPr>
                      <a:r>
                        <a:rPr lang="en-US" sz="2700" dirty="0">
                          <a:solidFill>
                            <a:srgbClr val="1F2937"/>
                          </a:solidFill>
                        </a:rPr>
                        <a:t>Qualification titles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tc>
                  <a:txBody>
                    <a:bodyPr/>
                    <a:lstStyle/>
                    <a:p>
                      <a:pPr marL="0" indent="0" algn="l">
                        <a:buNone/>
                      </a:pPr>
                      <a:r>
                        <a:rPr lang="en-US" sz="2700" dirty="0">
                          <a:solidFill>
                            <a:srgbClr val="1F2937"/>
                          </a:solidFill>
                        </a:rPr>
                        <a:t>Specifies national qualification types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tc>
                  <a:txBody>
                    <a:bodyPr/>
                    <a:lstStyle/>
                    <a:p>
                      <a:pPr marL="0" indent="0" algn="l">
                        <a:buNone/>
                      </a:pPr>
                      <a:r>
                        <a:rPr lang="en-US" sz="2700" dirty="0">
                          <a:solidFill>
                            <a:srgbClr val="1F2937"/>
                          </a:solidFill>
                        </a:rPr>
                        <a:t>Does not prescribe qualification titles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tc>
                  <a:txBody>
                    <a:bodyPr/>
                    <a:lstStyle/>
                    <a:p>
                      <a:pPr marL="0" indent="0" algn="l">
                        <a:buNone/>
                      </a:pPr>
                      <a:r>
                        <a:rPr lang="en-US" sz="2700" dirty="0">
                          <a:solidFill>
                            <a:srgbClr val="1F2937"/>
                          </a:solidFill>
                        </a:rPr>
                        <a:t>Structural difference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6F7F9"/>
                    </a:solidFill>
                  </a:tcPr>
                </a:tc>
                <a:extLst>
                  <a:ext uri="{0D108BD9-81ED-4DB2-BD59-A6C34878D82A}">
                    <a16:rowId xmlns:a16="http://schemas.microsoft.com/office/drawing/2014/main" val="10004"/>
                  </a:ext>
                </a:extLst>
              </a:tr>
              <a:tr h="1416366">
                <a:tc>
                  <a:txBody>
                    <a:bodyPr/>
                    <a:lstStyle/>
                    <a:p>
                      <a:pPr marL="0" indent="0" algn="l">
                        <a:buNone/>
                      </a:pPr>
                      <a:r>
                        <a:rPr lang="en-US" sz="2700" dirty="0">
                          <a:solidFill>
                            <a:srgbClr val="1F2937"/>
                          </a:solidFill>
                        </a:rPr>
                        <a:t>Credit system</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KCATS: 1 credit = 10 notional hours</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Supports credit approaches but has no single continental credit mechanism</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tc>
                  <a:txBody>
                    <a:bodyPr/>
                    <a:lstStyle/>
                    <a:p>
                      <a:pPr marL="0" indent="0" algn="l">
                        <a:buNone/>
                      </a:pPr>
                      <a:r>
                        <a:rPr lang="en-US" sz="2700" dirty="0">
                          <a:solidFill>
                            <a:srgbClr val="1F2937"/>
                          </a:solidFill>
                        </a:rPr>
                        <a:t>Structural difference</a:t>
                      </a:r>
                      <a:endParaRPr lang="en-US" sz="2700" dirty="0"/>
                    </a:p>
                  </a:txBody>
                  <a:tcPr marL="68580" marR="68580" marT="68580" marB="68580">
                    <a:lnL w="6350" cap="flat" cmpd="sng" algn="ctr">
                      <a:solidFill>
                        <a:srgbClr val="D5DCE8"/>
                      </a:solidFill>
                      <a:prstDash val="solid"/>
                      <a:round/>
                      <a:headEnd type="none" w="med" len="med"/>
                      <a:tailEnd type="none" w="med" len="med"/>
                    </a:lnL>
                    <a:lnR w="6350" cap="flat" cmpd="sng" algn="ctr">
                      <a:solidFill>
                        <a:srgbClr val="D5DCE8"/>
                      </a:solidFill>
                      <a:prstDash val="solid"/>
                      <a:round/>
                      <a:headEnd type="none" w="med" len="med"/>
                      <a:tailEnd type="none" w="med" len="med"/>
                    </a:lnR>
                    <a:lnT w="6350" cap="flat" cmpd="sng" algn="ctr">
                      <a:solidFill>
                        <a:srgbClr val="D5DCE8"/>
                      </a:solidFill>
                      <a:prstDash val="solid"/>
                      <a:round/>
                      <a:headEnd type="none" w="med" len="med"/>
                      <a:tailEnd type="none" w="med" len="med"/>
                    </a:lnT>
                    <a:lnB w="6350" cap="flat" cmpd="sng" algn="ctr">
                      <a:solidFill>
                        <a:srgbClr val="D5DC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2" name="Shape 7"/>
          <p:cNvSpPr/>
          <p:nvPr/>
        </p:nvSpPr>
        <p:spPr>
          <a:xfrm>
            <a:off x="1234440" y="7338060"/>
            <a:ext cx="7749540" cy="1704930"/>
          </a:xfrm>
          <a:prstGeom prst="roundRect">
            <a:avLst>
              <a:gd name="adj" fmla="val 6316"/>
            </a:avLst>
          </a:prstGeom>
          <a:solidFill>
            <a:srgbClr val="FFF5DB"/>
          </a:solidFill>
          <a:ln w="7620">
            <a:solidFill>
              <a:srgbClr val="D2D8E6"/>
            </a:solidFill>
            <a:prstDash val="solid"/>
          </a:ln>
        </p:spPr>
      </p:sp>
      <p:sp>
        <p:nvSpPr>
          <p:cNvPr id="13" name="Shape 8"/>
          <p:cNvSpPr/>
          <p:nvPr/>
        </p:nvSpPr>
        <p:spPr>
          <a:xfrm>
            <a:off x="1234440" y="7338060"/>
            <a:ext cx="82296" cy="1704930"/>
          </a:xfrm>
          <a:prstGeom prst="rect">
            <a:avLst/>
          </a:prstGeom>
          <a:solidFill>
            <a:srgbClr val="CEB37E"/>
          </a:solidFill>
          <a:ln w="12700">
            <a:solidFill>
              <a:srgbClr val="333333">
                <a:alpha val="0"/>
              </a:srgbClr>
            </a:solidFill>
            <a:prstDash val="solid"/>
          </a:ln>
        </p:spPr>
      </p:sp>
      <p:sp>
        <p:nvSpPr>
          <p:cNvPr id="14" name="Text 9"/>
          <p:cNvSpPr/>
          <p:nvPr/>
        </p:nvSpPr>
        <p:spPr>
          <a:xfrm>
            <a:off x="1481328" y="7502652"/>
            <a:ext cx="7338060" cy="342900"/>
          </a:xfrm>
          <a:prstGeom prst="rect">
            <a:avLst/>
          </a:prstGeom>
          <a:noFill/>
          <a:ln/>
        </p:spPr>
        <p:txBody>
          <a:bodyPr wrap="square" lIns="0" tIns="0" rIns="0" bIns="0" rtlCol="0" anchor="ctr">
            <a:noAutofit/>
          </a:bodyPr>
          <a:lstStyle/>
          <a:p>
            <a:r>
              <a:rPr lang="en-US" sz="2400" b="1" dirty="0">
                <a:solidFill>
                  <a:srgbClr val="1B2A4A"/>
                </a:solidFill>
              </a:rPr>
              <a:t>Interpretation</a:t>
            </a:r>
            <a:endParaRPr lang="en-US" sz="2400" dirty="0"/>
          </a:p>
        </p:txBody>
      </p:sp>
      <p:sp>
        <p:nvSpPr>
          <p:cNvPr id="15" name="Text 10"/>
          <p:cNvSpPr/>
          <p:nvPr/>
        </p:nvSpPr>
        <p:spPr>
          <a:xfrm>
            <a:off x="1481328" y="7927848"/>
            <a:ext cx="7338060" cy="1053420"/>
          </a:xfrm>
          <a:prstGeom prst="rect">
            <a:avLst/>
          </a:prstGeom>
          <a:noFill/>
          <a:ln/>
        </p:spPr>
        <p:txBody>
          <a:bodyPr wrap="square" lIns="381" tIns="381" rIns="381" bIns="381" rtlCol="0" anchor="t">
            <a:noAutofit/>
          </a:bodyPr>
          <a:lstStyle/>
          <a:p>
            <a:pPr algn="just"/>
            <a:r>
              <a:rPr lang="en-US" sz="2250" dirty="0">
                <a:solidFill>
                  <a:srgbClr val="1F2937"/>
                </a:solidFill>
              </a:rPr>
              <a:t>The differences do not prevent referencing. They arise because the KNQF is an operational national framework, while the ACQF is a continental reference framework.</a:t>
            </a:r>
            <a:endParaRPr lang="en-US" sz="2250" dirty="0"/>
          </a:p>
        </p:txBody>
      </p:sp>
      <p:sp>
        <p:nvSpPr>
          <p:cNvPr id="16" name="Shape 11"/>
          <p:cNvSpPr/>
          <p:nvPr/>
        </p:nvSpPr>
        <p:spPr>
          <a:xfrm>
            <a:off x="9464040" y="7338060"/>
            <a:ext cx="7749540" cy="1704930"/>
          </a:xfrm>
          <a:prstGeom prst="roundRect">
            <a:avLst>
              <a:gd name="adj" fmla="val 6316"/>
            </a:avLst>
          </a:prstGeom>
          <a:solidFill>
            <a:srgbClr val="EAF5EE"/>
          </a:solidFill>
          <a:ln w="7620">
            <a:solidFill>
              <a:srgbClr val="D2D8E6"/>
            </a:solidFill>
            <a:prstDash val="solid"/>
          </a:ln>
        </p:spPr>
      </p:sp>
      <p:sp>
        <p:nvSpPr>
          <p:cNvPr id="17" name="Shape 12"/>
          <p:cNvSpPr/>
          <p:nvPr/>
        </p:nvSpPr>
        <p:spPr>
          <a:xfrm>
            <a:off x="9464040" y="7338060"/>
            <a:ext cx="82296" cy="1704930"/>
          </a:xfrm>
          <a:prstGeom prst="rect">
            <a:avLst/>
          </a:prstGeom>
          <a:solidFill>
            <a:srgbClr val="00A643"/>
          </a:solidFill>
          <a:ln w="12700">
            <a:solidFill>
              <a:srgbClr val="333333">
                <a:alpha val="0"/>
              </a:srgbClr>
            </a:solidFill>
            <a:prstDash val="solid"/>
          </a:ln>
        </p:spPr>
      </p:sp>
      <p:sp>
        <p:nvSpPr>
          <p:cNvPr id="18" name="Text 13"/>
          <p:cNvSpPr/>
          <p:nvPr/>
        </p:nvSpPr>
        <p:spPr>
          <a:xfrm>
            <a:off x="9710928" y="7502652"/>
            <a:ext cx="7338060" cy="342900"/>
          </a:xfrm>
          <a:prstGeom prst="rect">
            <a:avLst/>
          </a:prstGeom>
          <a:noFill/>
          <a:ln/>
        </p:spPr>
        <p:txBody>
          <a:bodyPr wrap="square" lIns="0" tIns="0" rIns="0" bIns="0" rtlCol="0" anchor="ctr">
            <a:noAutofit/>
          </a:bodyPr>
          <a:lstStyle/>
          <a:p>
            <a:r>
              <a:rPr lang="en-US" sz="2400" b="1" dirty="0">
                <a:solidFill>
                  <a:srgbClr val="1B2A4A"/>
                </a:solidFill>
              </a:rPr>
              <a:t>Key basis of comparison</a:t>
            </a:r>
            <a:endParaRPr lang="en-US" sz="2400" dirty="0"/>
          </a:p>
        </p:txBody>
      </p:sp>
      <p:sp>
        <p:nvSpPr>
          <p:cNvPr id="19" name="Text 14"/>
          <p:cNvSpPr/>
          <p:nvPr/>
        </p:nvSpPr>
        <p:spPr>
          <a:xfrm>
            <a:off x="9710928" y="7927848"/>
            <a:ext cx="7338060" cy="859962"/>
          </a:xfrm>
          <a:prstGeom prst="rect">
            <a:avLst/>
          </a:prstGeom>
          <a:noFill/>
          <a:ln/>
        </p:spPr>
        <p:txBody>
          <a:bodyPr wrap="square" lIns="381" tIns="381" rIns="381" bIns="381" rtlCol="0" anchor="t">
            <a:noAutofit/>
          </a:bodyPr>
          <a:lstStyle/>
          <a:p>
            <a:pPr algn="just"/>
            <a:r>
              <a:rPr lang="en-US" sz="2250" dirty="0">
                <a:solidFill>
                  <a:srgbClr val="1F2937"/>
                </a:solidFill>
              </a:rPr>
              <a:t>The report compares level descriptors and learning outcomes rather than qualification titles such as certificates, diplomas or degrees.</a:t>
            </a:r>
            <a:endParaRPr lang="en-US" sz="2250" dirty="0"/>
          </a:p>
        </p:txBody>
      </p:sp>
      <p:sp>
        <p:nvSpPr>
          <p:cNvPr id="20" name="Shape 0">
            <a:extLst>
              <a:ext uri="{FF2B5EF4-FFF2-40B4-BE49-F238E27FC236}">
                <a16:creationId xmlns:a16="http://schemas.microsoft.com/office/drawing/2014/main" id="{DBAFC3F5-2F23-BE56-B31F-6A8A520900BB}"/>
              </a:ext>
            </a:extLst>
          </p:cNvPr>
          <p:cNvSpPr/>
          <p:nvPr/>
        </p:nvSpPr>
        <p:spPr>
          <a:xfrm>
            <a:off x="891540" y="259080"/>
            <a:ext cx="552450" cy="552450"/>
          </a:xfrm>
          <a:prstGeom prst="rect">
            <a:avLst/>
          </a:prstGeom>
          <a:solidFill>
            <a:srgbClr val="00286E"/>
          </a:solidFill>
          <a:ln/>
        </p:spPr>
      </p:sp>
      <p:sp>
        <p:nvSpPr>
          <p:cNvPr id="22" name="Text 1">
            <a:extLst>
              <a:ext uri="{FF2B5EF4-FFF2-40B4-BE49-F238E27FC236}">
                <a16:creationId xmlns:a16="http://schemas.microsoft.com/office/drawing/2014/main" id="{32F32428-6BD4-FEF1-113B-FE3CA7E64EE9}"/>
              </a:ext>
            </a:extLst>
          </p:cNvPr>
          <p:cNvSpPr/>
          <p:nvPr/>
        </p:nvSpPr>
        <p:spPr>
          <a:xfrm>
            <a:off x="853440" y="259080"/>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10</a:t>
            </a:r>
            <a:endParaRPr lang="en-US" sz="2916" dirty="0"/>
          </a:p>
        </p:txBody>
      </p:sp>
      <p:sp>
        <p:nvSpPr>
          <p:cNvPr id="24" name="Shape 4">
            <a:extLst>
              <a:ext uri="{FF2B5EF4-FFF2-40B4-BE49-F238E27FC236}">
                <a16:creationId xmlns:a16="http://schemas.microsoft.com/office/drawing/2014/main" id="{66335A81-DE25-AC95-411F-A0A62BF04FCE}"/>
              </a:ext>
            </a:extLst>
          </p:cNvPr>
          <p:cNvSpPr/>
          <p:nvPr/>
        </p:nvSpPr>
        <p:spPr>
          <a:xfrm flipV="1">
            <a:off x="891541" y="891874"/>
            <a:ext cx="11910060" cy="45719"/>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72430" y="664766"/>
            <a:ext cx="552450" cy="552450"/>
          </a:xfrm>
          <a:prstGeom prst="rect">
            <a:avLst/>
          </a:prstGeom>
          <a:solidFill>
            <a:srgbClr val="00286E"/>
          </a:solidFill>
          <a:ln/>
        </p:spPr>
      </p:sp>
      <p:sp>
        <p:nvSpPr>
          <p:cNvPr id="3" name="Text 1"/>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11</a:t>
            </a:r>
            <a:endParaRPr lang="en-US" sz="2916" dirty="0"/>
          </a:p>
        </p:txBody>
      </p:sp>
      <p:sp>
        <p:nvSpPr>
          <p:cNvPr id="4" name="Text 2"/>
          <p:cNvSpPr/>
          <p:nvPr/>
        </p:nvSpPr>
        <p:spPr>
          <a:xfrm>
            <a:off x="834330" y="1503850"/>
            <a:ext cx="14614148" cy="317500"/>
          </a:xfrm>
          <a:prstGeom prst="rect">
            <a:avLst/>
          </a:prstGeom>
          <a:noFill/>
          <a:ln/>
        </p:spPr>
        <p:txBody>
          <a:bodyPr wrap="square" lIns="25400" tIns="25400" rIns="25400" bIns="25400" rtlCol="0" anchor="t">
            <a:noAutofit/>
          </a:bodyPr>
          <a:lstStyle/>
          <a:p>
            <a:pPr marL="0" indent="0" algn="l">
              <a:buNone/>
            </a:pPr>
            <a:r>
              <a:rPr lang="en-US" sz="2400" b="1" kern="0" spc="292" dirty="0">
                <a:solidFill>
                  <a:srgbClr val="D3993F"/>
                </a:solidFill>
                <a:latin typeface="Arial" pitchFamily="34" charset="0"/>
                <a:ea typeface="Arial" pitchFamily="34" charset="-122"/>
                <a:cs typeface="Arial" pitchFamily="34" charset="-120"/>
              </a:rPr>
              <a:t>HOW LEVEL-TO-LEVEL CORRESPONDENCE WAS DETERMINED</a:t>
            </a:r>
            <a:endParaRPr lang="en-US" sz="2400" dirty="0"/>
          </a:p>
        </p:txBody>
      </p:sp>
      <p:sp>
        <p:nvSpPr>
          <p:cNvPr id="5" name="Text 3"/>
          <p:cNvSpPr/>
          <p:nvPr/>
        </p:nvSpPr>
        <p:spPr>
          <a:xfrm>
            <a:off x="1634430" y="730548"/>
            <a:ext cx="14614148" cy="608707"/>
          </a:xfrm>
          <a:prstGeom prst="rect">
            <a:avLst/>
          </a:prstGeom>
          <a:noFill/>
          <a:ln/>
        </p:spPr>
        <p:txBody>
          <a:bodyPr wrap="square" lIns="25400" tIns="25400" rIns="25400" bIns="25400" rtlCol="0" anchor="t">
            <a:normAutofit lnSpcReduction="10000"/>
          </a:bodyPr>
          <a:lstStyle/>
          <a:p>
            <a:pPr marL="0" indent="0" algn="l">
              <a:lnSpc>
                <a:spcPct val="90764"/>
              </a:lnSpc>
              <a:buNone/>
            </a:pPr>
            <a:r>
              <a:rPr lang="en-US" sz="4320" b="1" dirty="0">
                <a:solidFill>
                  <a:srgbClr val="00286E"/>
                </a:solidFill>
                <a:latin typeface="Arial" pitchFamily="34" charset="0"/>
                <a:ea typeface="Arial" pitchFamily="34" charset="-122"/>
                <a:cs typeface="Arial" pitchFamily="34" charset="-120"/>
              </a:rPr>
              <a:t>Criterion one: descriptor comparison methodology</a:t>
            </a:r>
            <a:endParaRPr lang="en-US" sz="4320" dirty="0"/>
          </a:p>
        </p:txBody>
      </p:sp>
      <p:pic>
        <p:nvPicPr>
          <p:cNvPr id="6" name="Image 0" descr="preencoded.png"/>
          <p:cNvPicPr>
            <a:picLocks noChangeAspect="1"/>
          </p:cNvPicPr>
          <p:nvPr/>
        </p:nvPicPr>
        <p:blipFill>
          <a:blip r:embed="rId3"/>
          <a:stretch>
            <a:fillRect/>
          </a:stretch>
        </p:blipFill>
        <p:spPr>
          <a:xfrm>
            <a:off x="15129570" y="498512"/>
            <a:ext cx="2286000" cy="857250"/>
          </a:xfrm>
          <a:prstGeom prst="rect">
            <a:avLst/>
          </a:prstGeom>
        </p:spPr>
      </p:pic>
      <p:sp>
        <p:nvSpPr>
          <p:cNvPr id="7" name="Shape 4"/>
          <p:cNvSpPr/>
          <p:nvPr/>
        </p:nvSpPr>
        <p:spPr>
          <a:xfrm>
            <a:off x="872430" y="1309761"/>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872430" y="1924348"/>
            <a:ext cx="16543139" cy="508000"/>
          </a:xfrm>
          <a:prstGeom prst="rect">
            <a:avLst/>
          </a:prstGeom>
          <a:solidFill>
            <a:srgbClr val="00286E"/>
          </a:solidFill>
          <a:ln/>
        </p:spPr>
      </p:sp>
      <p:sp>
        <p:nvSpPr>
          <p:cNvPr id="9" name="Text 6"/>
          <p:cNvSpPr/>
          <p:nvPr/>
        </p:nvSpPr>
        <p:spPr>
          <a:xfrm>
            <a:off x="1005780" y="2038648"/>
            <a:ext cx="2629924" cy="317500"/>
          </a:xfrm>
          <a:prstGeom prst="rect">
            <a:avLst/>
          </a:prstGeom>
          <a:noFill/>
          <a:ln/>
        </p:spPr>
        <p:txBody>
          <a:bodyPr wrap="square" lIns="25400" tIns="25400" rIns="25400" bIns="25400" rtlCol="0" anchor="ctr">
            <a:noAutofit/>
          </a:bodyPr>
          <a:lstStyle/>
          <a:p>
            <a:pPr marL="0" indent="0" algn="l">
              <a:buNone/>
            </a:pPr>
            <a:r>
              <a:rPr lang="en-US" sz="2400" b="1" dirty="0">
                <a:solidFill>
                  <a:srgbClr val="FFFFFF"/>
                </a:solidFill>
                <a:latin typeface="Arial" pitchFamily="34" charset="0"/>
                <a:ea typeface="Arial" pitchFamily="34" charset="-122"/>
                <a:cs typeface="Arial" pitchFamily="34" charset="-120"/>
              </a:rPr>
              <a:t>Comparison area</a:t>
            </a:r>
            <a:endParaRPr lang="en-US" sz="2400" dirty="0"/>
          </a:p>
        </p:txBody>
      </p:sp>
      <p:sp>
        <p:nvSpPr>
          <p:cNvPr id="10" name="Text 7"/>
          <p:cNvSpPr/>
          <p:nvPr/>
        </p:nvSpPr>
        <p:spPr>
          <a:xfrm>
            <a:off x="3818037" y="2038648"/>
            <a:ext cx="4504288" cy="317500"/>
          </a:xfrm>
          <a:prstGeom prst="rect">
            <a:avLst/>
          </a:prstGeom>
          <a:noFill/>
          <a:ln/>
        </p:spPr>
        <p:txBody>
          <a:bodyPr wrap="square" lIns="25400" tIns="25400" rIns="25400" bIns="25400" rtlCol="0" anchor="ctr">
            <a:noAutofit/>
          </a:bodyPr>
          <a:lstStyle/>
          <a:p>
            <a:pPr marL="0" indent="0" algn="l">
              <a:buNone/>
            </a:pPr>
            <a:r>
              <a:rPr lang="en-US" sz="2400" b="1" dirty="0">
                <a:solidFill>
                  <a:srgbClr val="FFFFFF"/>
                </a:solidFill>
                <a:latin typeface="Arial" pitchFamily="34" charset="0"/>
                <a:ea typeface="Arial" pitchFamily="34" charset="-122"/>
                <a:cs typeface="Arial" pitchFamily="34" charset="-120"/>
              </a:rPr>
              <a:t>KNQF expression</a:t>
            </a:r>
            <a:endParaRPr lang="en-US" sz="2400" dirty="0"/>
          </a:p>
        </p:txBody>
      </p:sp>
      <p:sp>
        <p:nvSpPr>
          <p:cNvPr id="11" name="Text 8"/>
          <p:cNvSpPr/>
          <p:nvPr/>
        </p:nvSpPr>
        <p:spPr>
          <a:xfrm>
            <a:off x="8450064" y="2038648"/>
            <a:ext cx="4504288" cy="317500"/>
          </a:xfrm>
          <a:prstGeom prst="rect">
            <a:avLst/>
          </a:prstGeom>
          <a:noFill/>
          <a:ln/>
        </p:spPr>
        <p:txBody>
          <a:bodyPr wrap="square" lIns="25400" tIns="25400" rIns="25400" bIns="25400" rtlCol="0" anchor="ctr">
            <a:noAutofit/>
          </a:bodyPr>
          <a:lstStyle/>
          <a:p>
            <a:pPr marL="0" indent="0" algn="l">
              <a:buNone/>
            </a:pPr>
            <a:r>
              <a:rPr lang="en-US" sz="2400" b="1" dirty="0">
                <a:solidFill>
                  <a:srgbClr val="FFFFFF"/>
                </a:solidFill>
                <a:latin typeface="Arial" pitchFamily="34" charset="0"/>
                <a:ea typeface="Arial" pitchFamily="34" charset="-122"/>
                <a:cs typeface="Arial" pitchFamily="34" charset="-120"/>
              </a:rPr>
              <a:t>ACQF expression</a:t>
            </a:r>
            <a:endParaRPr lang="en-US" sz="2400" dirty="0"/>
          </a:p>
        </p:txBody>
      </p:sp>
      <p:sp>
        <p:nvSpPr>
          <p:cNvPr id="12" name="Text 9"/>
          <p:cNvSpPr/>
          <p:nvPr/>
        </p:nvSpPr>
        <p:spPr>
          <a:xfrm>
            <a:off x="13082092" y="2038648"/>
            <a:ext cx="4334133" cy="317500"/>
          </a:xfrm>
          <a:prstGeom prst="rect">
            <a:avLst/>
          </a:prstGeom>
          <a:noFill/>
          <a:ln/>
        </p:spPr>
        <p:txBody>
          <a:bodyPr wrap="square" lIns="25400" tIns="25400" rIns="25400" bIns="25400" rtlCol="0" anchor="ctr">
            <a:noAutofit/>
          </a:bodyPr>
          <a:lstStyle/>
          <a:p>
            <a:pPr marL="0" indent="0" algn="l">
              <a:buNone/>
            </a:pPr>
            <a:r>
              <a:rPr lang="en-US" sz="2400" b="1" dirty="0">
                <a:solidFill>
                  <a:srgbClr val="FFFFFF"/>
                </a:solidFill>
                <a:latin typeface="Arial" pitchFamily="34" charset="0"/>
                <a:ea typeface="Arial" pitchFamily="34" charset="-122"/>
                <a:cs typeface="Arial" pitchFamily="34" charset="-120"/>
              </a:rPr>
              <a:t>How the report interprets it</a:t>
            </a:r>
            <a:endParaRPr lang="en-US" sz="2400" dirty="0"/>
          </a:p>
        </p:txBody>
      </p:sp>
      <p:sp>
        <p:nvSpPr>
          <p:cNvPr id="13" name="Shape 10"/>
          <p:cNvSpPr/>
          <p:nvPr/>
        </p:nvSpPr>
        <p:spPr>
          <a:xfrm>
            <a:off x="872430" y="2432348"/>
            <a:ext cx="16543139" cy="981075"/>
          </a:xfrm>
          <a:prstGeom prst="rect">
            <a:avLst/>
          </a:prstGeom>
          <a:solidFill>
            <a:srgbClr val="FFFFFF"/>
          </a:solidFill>
          <a:ln/>
        </p:spPr>
      </p:sp>
      <p:sp>
        <p:nvSpPr>
          <p:cNvPr id="14" name="Shape 11"/>
          <p:cNvSpPr/>
          <p:nvPr/>
        </p:nvSpPr>
        <p:spPr>
          <a:xfrm>
            <a:off x="872430" y="3407073"/>
            <a:ext cx="16543139" cy="9525"/>
          </a:xfrm>
          <a:prstGeom prst="rect">
            <a:avLst/>
          </a:prstGeom>
          <a:solidFill>
            <a:srgbClr val="E4E8F0"/>
          </a:solidFill>
          <a:ln/>
        </p:spPr>
      </p:sp>
      <p:sp>
        <p:nvSpPr>
          <p:cNvPr id="15" name="Text 12"/>
          <p:cNvSpPr/>
          <p:nvPr/>
        </p:nvSpPr>
        <p:spPr>
          <a:xfrm>
            <a:off x="1005780" y="2565698"/>
            <a:ext cx="2629924" cy="752475"/>
          </a:xfrm>
          <a:prstGeom prst="rect">
            <a:avLst/>
          </a:prstGeom>
          <a:noFill/>
          <a:ln/>
        </p:spPr>
        <p:txBody>
          <a:bodyPr wrap="square" lIns="25400" tIns="25400" rIns="25400" bIns="25400" rtlCol="0" anchor="ctr">
            <a:normAutofit/>
          </a:bodyPr>
          <a:lstStyle/>
          <a:p>
            <a:pPr marL="0" indent="0" algn="l">
              <a:buNone/>
            </a:pPr>
            <a:r>
              <a:rPr lang="en-US" sz="2200" b="1" dirty="0">
                <a:solidFill>
                  <a:srgbClr val="00286E"/>
                </a:solidFill>
                <a:latin typeface="Arial" pitchFamily="34" charset="0"/>
                <a:ea typeface="Arial" pitchFamily="34" charset="-122"/>
                <a:cs typeface="Arial" pitchFamily="34" charset="-120"/>
              </a:rPr>
              <a:t>Knowledge</a:t>
            </a:r>
            <a:endParaRPr lang="en-US" sz="2200" dirty="0"/>
          </a:p>
        </p:txBody>
      </p:sp>
      <p:sp>
        <p:nvSpPr>
          <p:cNvPr id="16" name="Text 13"/>
          <p:cNvSpPr/>
          <p:nvPr/>
        </p:nvSpPr>
        <p:spPr>
          <a:xfrm>
            <a:off x="3818037" y="2565698"/>
            <a:ext cx="4504288" cy="752475"/>
          </a:xfrm>
          <a:prstGeom prst="rect">
            <a:avLst/>
          </a:prstGeom>
          <a:noFill/>
          <a:ln/>
        </p:spPr>
        <p:txBody>
          <a:bodyPr wrap="square" lIns="25400" tIns="25400" rIns="25400" bIns="25400" rtlCol="0" anchor="ctr">
            <a:normAutofit/>
          </a:bodyPr>
          <a:lstStyle/>
          <a:p>
            <a:pPr marL="0" indent="0" algn="l">
              <a:buNone/>
            </a:pPr>
            <a:r>
              <a:rPr lang="en-US" sz="2200" dirty="0">
                <a:solidFill>
                  <a:srgbClr val="5B6577"/>
                </a:solidFill>
                <a:latin typeface="Arial" pitchFamily="34" charset="0"/>
                <a:ea typeface="Arial" pitchFamily="34" charset="-122"/>
                <a:cs typeface="Arial" pitchFamily="34" charset="-120"/>
              </a:rPr>
              <a:t>Depth, breadth and specialisation of knowledge</a:t>
            </a:r>
            <a:endParaRPr lang="en-US" sz="2200" dirty="0"/>
          </a:p>
        </p:txBody>
      </p:sp>
      <p:sp>
        <p:nvSpPr>
          <p:cNvPr id="17" name="Text 14"/>
          <p:cNvSpPr/>
          <p:nvPr/>
        </p:nvSpPr>
        <p:spPr>
          <a:xfrm>
            <a:off x="8450064" y="2565698"/>
            <a:ext cx="4504288" cy="752475"/>
          </a:xfrm>
          <a:prstGeom prst="rect">
            <a:avLst/>
          </a:prstGeom>
          <a:noFill/>
          <a:ln/>
        </p:spPr>
        <p:txBody>
          <a:bodyPr wrap="square" lIns="25400" tIns="25400" rIns="25400" bIns="25400" rtlCol="0" anchor="ctr">
            <a:normAutofit/>
          </a:bodyPr>
          <a:lstStyle/>
          <a:p>
            <a:pPr marL="0" indent="0" algn="l">
              <a:buNone/>
            </a:pPr>
            <a:r>
              <a:rPr lang="en-US" sz="2200" dirty="0">
                <a:solidFill>
                  <a:srgbClr val="5B6577"/>
                </a:solidFill>
                <a:latin typeface="Arial" pitchFamily="34" charset="0"/>
                <a:ea typeface="Arial" pitchFamily="34" charset="-122"/>
                <a:cs typeface="Arial" pitchFamily="34" charset="-120"/>
              </a:rPr>
              <a:t>Depth, type and complexity of knowledge</a:t>
            </a:r>
            <a:endParaRPr lang="en-US" sz="2200" dirty="0"/>
          </a:p>
        </p:txBody>
      </p:sp>
      <p:sp>
        <p:nvSpPr>
          <p:cNvPr id="18" name="Text 15"/>
          <p:cNvSpPr/>
          <p:nvPr/>
        </p:nvSpPr>
        <p:spPr>
          <a:xfrm>
            <a:off x="13082092" y="2565698"/>
            <a:ext cx="4334133" cy="752475"/>
          </a:xfrm>
          <a:prstGeom prst="rect">
            <a:avLst/>
          </a:prstGeom>
          <a:noFill/>
          <a:ln/>
        </p:spPr>
        <p:txBody>
          <a:bodyPr wrap="square" lIns="25400" tIns="25400" rIns="25400" bIns="25400" rtlCol="0" anchor="ctr">
            <a:normAutofit/>
          </a:bodyPr>
          <a:lstStyle/>
          <a:p>
            <a:pPr marL="0" indent="0" algn="l">
              <a:buNone/>
            </a:pPr>
            <a:r>
              <a:rPr lang="en-US" sz="2200" b="1" dirty="0">
                <a:solidFill>
                  <a:srgbClr val="2F6B3A"/>
                </a:solidFill>
                <a:latin typeface="Arial" pitchFamily="34" charset="0"/>
                <a:ea typeface="Arial" pitchFamily="34" charset="-122"/>
                <a:cs typeface="Arial" pitchFamily="34" charset="-120"/>
              </a:rPr>
              <a:t>Strong conceptual correspondence</a:t>
            </a:r>
            <a:endParaRPr lang="en-US" sz="2200" dirty="0"/>
          </a:p>
        </p:txBody>
      </p:sp>
      <p:sp>
        <p:nvSpPr>
          <p:cNvPr id="19" name="Shape 16"/>
          <p:cNvSpPr/>
          <p:nvPr/>
        </p:nvSpPr>
        <p:spPr>
          <a:xfrm>
            <a:off x="872430" y="3413423"/>
            <a:ext cx="16543139" cy="984250"/>
          </a:xfrm>
          <a:prstGeom prst="rect">
            <a:avLst/>
          </a:prstGeom>
          <a:solidFill>
            <a:srgbClr val="F7F9FC"/>
          </a:solidFill>
          <a:ln/>
        </p:spPr>
      </p:sp>
      <p:sp>
        <p:nvSpPr>
          <p:cNvPr id="20" name="Shape 17"/>
          <p:cNvSpPr/>
          <p:nvPr/>
        </p:nvSpPr>
        <p:spPr>
          <a:xfrm>
            <a:off x="872430" y="4391323"/>
            <a:ext cx="16543139" cy="9525"/>
          </a:xfrm>
          <a:prstGeom prst="rect">
            <a:avLst/>
          </a:prstGeom>
          <a:solidFill>
            <a:srgbClr val="E4E8F0"/>
          </a:solidFill>
          <a:ln/>
        </p:spPr>
      </p:sp>
      <p:sp>
        <p:nvSpPr>
          <p:cNvPr id="21" name="Text 18"/>
          <p:cNvSpPr/>
          <p:nvPr/>
        </p:nvSpPr>
        <p:spPr>
          <a:xfrm>
            <a:off x="1005780" y="3546773"/>
            <a:ext cx="2629924" cy="755650"/>
          </a:xfrm>
          <a:prstGeom prst="rect">
            <a:avLst/>
          </a:prstGeom>
          <a:noFill/>
          <a:ln/>
        </p:spPr>
        <p:txBody>
          <a:bodyPr wrap="square" lIns="25400" tIns="25400" rIns="25400" bIns="25400" rtlCol="0" anchor="ctr">
            <a:normAutofit/>
          </a:bodyPr>
          <a:lstStyle/>
          <a:p>
            <a:pPr marL="0" indent="0" algn="l">
              <a:buNone/>
            </a:pPr>
            <a:r>
              <a:rPr lang="en-US" sz="2200" b="1" dirty="0">
                <a:solidFill>
                  <a:srgbClr val="00286E"/>
                </a:solidFill>
                <a:latin typeface="Arial" pitchFamily="34" charset="0"/>
                <a:ea typeface="Arial" pitchFamily="34" charset="-122"/>
                <a:cs typeface="Arial" pitchFamily="34" charset="-120"/>
              </a:rPr>
              <a:t>Skills</a:t>
            </a:r>
            <a:endParaRPr lang="en-US" sz="2200" dirty="0"/>
          </a:p>
        </p:txBody>
      </p:sp>
      <p:sp>
        <p:nvSpPr>
          <p:cNvPr id="22" name="Text 19"/>
          <p:cNvSpPr/>
          <p:nvPr/>
        </p:nvSpPr>
        <p:spPr>
          <a:xfrm>
            <a:off x="3818037" y="3546773"/>
            <a:ext cx="4504288" cy="755650"/>
          </a:xfrm>
          <a:prstGeom prst="rect">
            <a:avLst/>
          </a:prstGeom>
          <a:noFill/>
          <a:ln/>
        </p:spPr>
        <p:txBody>
          <a:bodyPr wrap="square" lIns="25400" tIns="25400" rIns="25400" bIns="25400" rtlCol="0" anchor="ctr">
            <a:normAutofit/>
          </a:bodyPr>
          <a:lstStyle/>
          <a:p>
            <a:pPr marL="0" indent="0" algn="l">
              <a:buNone/>
            </a:pPr>
            <a:r>
              <a:rPr lang="en-US" sz="2200" dirty="0">
                <a:solidFill>
                  <a:srgbClr val="5B6577"/>
                </a:solidFill>
                <a:latin typeface="Arial" pitchFamily="34" charset="0"/>
                <a:ea typeface="Arial" pitchFamily="34" charset="-122"/>
                <a:cs typeface="Arial" pitchFamily="34" charset="-120"/>
              </a:rPr>
              <a:t>Cognitive, communication, technical and practical skills</a:t>
            </a:r>
            <a:endParaRPr lang="en-US" sz="2200" dirty="0"/>
          </a:p>
        </p:txBody>
      </p:sp>
      <p:sp>
        <p:nvSpPr>
          <p:cNvPr id="23" name="Text 20"/>
          <p:cNvSpPr/>
          <p:nvPr/>
        </p:nvSpPr>
        <p:spPr>
          <a:xfrm>
            <a:off x="8450064" y="3546773"/>
            <a:ext cx="4504288" cy="755650"/>
          </a:xfrm>
          <a:prstGeom prst="rect">
            <a:avLst/>
          </a:prstGeom>
          <a:noFill/>
          <a:ln/>
        </p:spPr>
        <p:txBody>
          <a:bodyPr wrap="square" lIns="25400" tIns="25400" rIns="25400" bIns="25400" rtlCol="0" anchor="ctr">
            <a:normAutofit/>
          </a:bodyPr>
          <a:lstStyle/>
          <a:p>
            <a:pPr marL="0" indent="0" algn="l">
              <a:buNone/>
            </a:pPr>
            <a:r>
              <a:rPr lang="en-US" sz="2200" dirty="0">
                <a:solidFill>
                  <a:srgbClr val="5B6577"/>
                </a:solidFill>
                <a:latin typeface="Arial" pitchFamily="34" charset="0"/>
                <a:ea typeface="Arial" pitchFamily="34" charset="-122"/>
                <a:cs typeface="Arial" pitchFamily="34" charset="-120"/>
              </a:rPr>
              <a:t>Cognitive, practical, technical and communication skills</a:t>
            </a:r>
            <a:endParaRPr lang="en-US" sz="2200" dirty="0"/>
          </a:p>
        </p:txBody>
      </p:sp>
      <p:sp>
        <p:nvSpPr>
          <p:cNvPr id="24" name="Text 21"/>
          <p:cNvSpPr/>
          <p:nvPr/>
        </p:nvSpPr>
        <p:spPr>
          <a:xfrm>
            <a:off x="13082092" y="3546773"/>
            <a:ext cx="4334133" cy="755650"/>
          </a:xfrm>
          <a:prstGeom prst="rect">
            <a:avLst/>
          </a:prstGeom>
          <a:noFill/>
          <a:ln/>
        </p:spPr>
        <p:txBody>
          <a:bodyPr wrap="square" lIns="25400" tIns="25400" rIns="25400" bIns="25400" rtlCol="0" anchor="ctr">
            <a:normAutofit/>
          </a:bodyPr>
          <a:lstStyle/>
          <a:p>
            <a:pPr marL="0" indent="0" algn="l">
              <a:buNone/>
            </a:pPr>
            <a:r>
              <a:rPr lang="en-US" sz="2200" b="1" dirty="0">
                <a:solidFill>
                  <a:srgbClr val="2F6B3A"/>
                </a:solidFill>
                <a:latin typeface="Arial" pitchFamily="34" charset="0"/>
                <a:ea typeface="Arial" pitchFamily="34" charset="-122"/>
                <a:cs typeface="Arial" pitchFamily="34" charset="-120"/>
              </a:rPr>
              <a:t>Strong conceptual correspondence</a:t>
            </a:r>
            <a:endParaRPr lang="en-US" sz="2200" dirty="0"/>
          </a:p>
        </p:txBody>
      </p:sp>
      <p:sp>
        <p:nvSpPr>
          <p:cNvPr id="25" name="Shape 22"/>
          <p:cNvSpPr/>
          <p:nvPr/>
        </p:nvSpPr>
        <p:spPr>
          <a:xfrm>
            <a:off x="872430" y="4397673"/>
            <a:ext cx="16543139" cy="984250"/>
          </a:xfrm>
          <a:prstGeom prst="rect">
            <a:avLst/>
          </a:prstGeom>
          <a:solidFill>
            <a:srgbClr val="FFFFFF"/>
          </a:solidFill>
          <a:ln/>
        </p:spPr>
      </p:sp>
      <p:sp>
        <p:nvSpPr>
          <p:cNvPr id="26" name="Shape 23"/>
          <p:cNvSpPr/>
          <p:nvPr/>
        </p:nvSpPr>
        <p:spPr>
          <a:xfrm>
            <a:off x="872430" y="5375573"/>
            <a:ext cx="16543139" cy="9525"/>
          </a:xfrm>
          <a:prstGeom prst="rect">
            <a:avLst/>
          </a:prstGeom>
          <a:solidFill>
            <a:srgbClr val="E4E8F0"/>
          </a:solidFill>
          <a:ln/>
        </p:spPr>
      </p:sp>
      <p:sp>
        <p:nvSpPr>
          <p:cNvPr id="27" name="Text 24"/>
          <p:cNvSpPr/>
          <p:nvPr/>
        </p:nvSpPr>
        <p:spPr>
          <a:xfrm>
            <a:off x="1005780" y="4531023"/>
            <a:ext cx="2629924" cy="755650"/>
          </a:xfrm>
          <a:prstGeom prst="rect">
            <a:avLst/>
          </a:prstGeom>
          <a:noFill/>
          <a:ln/>
        </p:spPr>
        <p:txBody>
          <a:bodyPr wrap="square" lIns="25400" tIns="25400" rIns="25400" bIns="25400" rtlCol="0" anchor="ctr">
            <a:normAutofit/>
          </a:bodyPr>
          <a:lstStyle/>
          <a:p>
            <a:pPr marL="0" indent="0" algn="l">
              <a:buNone/>
            </a:pPr>
            <a:r>
              <a:rPr lang="en-US" sz="2200" b="1" dirty="0">
                <a:solidFill>
                  <a:srgbClr val="00286E"/>
                </a:solidFill>
                <a:latin typeface="Arial" pitchFamily="34" charset="0"/>
                <a:ea typeface="Arial" pitchFamily="34" charset="-122"/>
                <a:cs typeface="Arial" pitchFamily="34" charset="-120"/>
              </a:rPr>
              <a:t>Competence / autonomy</a:t>
            </a:r>
            <a:endParaRPr lang="en-US" sz="2200" dirty="0"/>
          </a:p>
        </p:txBody>
      </p:sp>
      <p:sp>
        <p:nvSpPr>
          <p:cNvPr id="28" name="Text 25"/>
          <p:cNvSpPr/>
          <p:nvPr/>
        </p:nvSpPr>
        <p:spPr>
          <a:xfrm>
            <a:off x="3818037" y="4531023"/>
            <a:ext cx="4504288" cy="755650"/>
          </a:xfrm>
          <a:prstGeom prst="rect">
            <a:avLst/>
          </a:prstGeom>
          <a:noFill/>
          <a:ln/>
        </p:spPr>
        <p:txBody>
          <a:bodyPr wrap="square" lIns="25400" tIns="25400" rIns="25400" bIns="25400" rtlCol="0" anchor="ctr">
            <a:normAutofit/>
          </a:bodyPr>
          <a:lstStyle/>
          <a:p>
            <a:pPr marL="0" indent="0" algn="l">
              <a:buNone/>
            </a:pPr>
            <a:r>
              <a:rPr lang="en-US" sz="2200" dirty="0">
                <a:solidFill>
                  <a:srgbClr val="5B6577"/>
                </a:solidFill>
                <a:latin typeface="Arial" pitchFamily="34" charset="0"/>
                <a:ea typeface="Arial" pitchFamily="34" charset="-122"/>
                <a:cs typeface="Arial" pitchFamily="34" charset="-120"/>
              </a:rPr>
              <a:t>Competence includes responsibility, judgement and application</a:t>
            </a:r>
            <a:endParaRPr lang="en-US" sz="2200" dirty="0"/>
          </a:p>
        </p:txBody>
      </p:sp>
      <p:sp>
        <p:nvSpPr>
          <p:cNvPr id="29" name="Text 26"/>
          <p:cNvSpPr/>
          <p:nvPr/>
        </p:nvSpPr>
        <p:spPr>
          <a:xfrm>
            <a:off x="8450064" y="4531023"/>
            <a:ext cx="4504288" cy="755650"/>
          </a:xfrm>
          <a:prstGeom prst="rect">
            <a:avLst/>
          </a:prstGeom>
          <a:noFill/>
          <a:ln/>
        </p:spPr>
        <p:txBody>
          <a:bodyPr wrap="square" lIns="25400" tIns="25400" rIns="25400" bIns="25400" rtlCol="0" anchor="ctr">
            <a:normAutofit/>
          </a:bodyPr>
          <a:lstStyle/>
          <a:p>
            <a:pPr marL="0" indent="0" algn="l">
              <a:buNone/>
            </a:pPr>
            <a:r>
              <a:rPr lang="en-US" sz="2200" dirty="0">
                <a:solidFill>
                  <a:srgbClr val="5B6577"/>
                </a:solidFill>
                <a:latin typeface="Arial" pitchFamily="34" charset="0"/>
                <a:ea typeface="Arial" pitchFamily="34" charset="-122"/>
                <a:cs typeface="Arial" pitchFamily="34" charset="-120"/>
              </a:rPr>
              <a:t>Autonomy and responsibility stated explicitly</a:t>
            </a:r>
            <a:endParaRPr lang="en-US" sz="2200" dirty="0"/>
          </a:p>
        </p:txBody>
      </p:sp>
      <p:sp>
        <p:nvSpPr>
          <p:cNvPr id="30" name="Text 27"/>
          <p:cNvSpPr/>
          <p:nvPr/>
        </p:nvSpPr>
        <p:spPr>
          <a:xfrm>
            <a:off x="13082092" y="4531023"/>
            <a:ext cx="4334133" cy="755650"/>
          </a:xfrm>
          <a:prstGeom prst="rect">
            <a:avLst/>
          </a:prstGeom>
          <a:noFill/>
          <a:ln/>
        </p:spPr>
        <p:txBody>
          <a:bodyPr wrap="square" lIns="25400" tIns="25400" rIns="25400" bIns="25400" rtlCol="0" anchor="ctr">
            <a:normAutofit/>
          </a:bodyPr>
          <a:lstStyle/>
          <a:p>
            <a:pPr marL="0" indent="0" algn="l">
              <a:buNone/>
            </a:pPr>
            <a:r>
              <a:rPr lang="en-US" sz="2200" b="1" dirty="0">
                <a:solidFill>
                  <a:srgbClr val="8A6321"/>
                </a:solidFill>
                <a:latin typeface="Arial" pitchFamily="34" charset="0"/>
                <a:ea typeface="Arial" pitchFamily="34" charset="-122"/>
                <a:cs typeface="Arial" pitchFamily="34" charset="-120"/>
              </a:rPr>
              <a:t>Different wording; broadly comparable</a:t>
            </a:r>
            <a:endParaRPr lang="en-US" sz="2200" dirty="0"/>
          </a:p>
        </p:txBody>
      </p:sp>
      <p:sp>
        <p:nvSpPr>
          <p:cNvPr id="31" name="Shape 28"/>
          <p:cNvSpPr/>
          <p:nvPr/>
        </p:nvSpPr>
        <p:spPr>
          <a:xfrm>
            <a:off x="872430" y="5381923"/>
            <a:ext cx="16543139" cy="828675"/>
          </a:xfrm>
          <a:prstGeom prst="rect">
            <a:avLst/>
          </a:prstGeom>
          <a:solidFill>
            <a:srgbClr val="F7F9FC"/>
          </a:solidFill>
          <a:ln/>
        </p:spPr>
      </p:sp>
      <p:sp>
        <p:nvSpPr>
          <p:cNvPr id="32" name="Text 29"/>
          <p:cNvSpPr/>
          <p:nvPr/>
        </p:nvSpPr>
        <p:spPr>
          <a:xfrm>
            <a:off x="1005780" y="5515273"/>
            <a:ext cx="2629924" cy="600075"/>
          </a:xfrm>
          <a:prstGeom prst="rect">
            <a:avLst/>
          </a:prstGeom>
          <a:noFill/>
          <a:ln/>
        </p:spPr>
        <p:txBody>
          <a:bodyPr wrap="square" lIns="25400" tIns="25400" rIns="25400" bIns="25400" rtlCol="0" anchor="ctr">
            <a:normAutofit/>
          </a:bodyPr>
          <a:lstStyle/>
          <a:p>
            <a:pPr marL="0" indent="0" algn="l">
              <a:buNone/>
            </a:pPr>
            <a:r>
              <a:rPr lang="en-US" sz="2200" b="1" dirty="0">
                <a:solidFill>
                  <a:srgbClr val="00286E"/>
                </a:solidFill>
                <a:latin typeface="Arial" pitchFamily="34" charset="0"/>
                <a:ea typeface="Arial" pitchFamily="34" charset="-122"/>
                <a:cs typeface="Arial" pitchFamily="34" charset="-120"/>
              </a:rPr>
              <a:t>Progression</a:t>
            </a:r>
            <a:endParaRPr lang="en-US" sz="2200" dirty="0"/>
          </a:p>
        </p:txBody>
      </p:sp>
      <p:sp>
        <p:nvSpPr>
          <p:cNvPr id="33" name="Text 30"/>
          <p:cNvSpPr/>
          <p:nvPr/>
        </p:nvSpPr>
        <p:spPr>
          <a:xfrm>
            <a:off x="3818037" y="5515273"/>
            <a:ext cx="4504288" cy="600075"/>
          </a:xfrm>
          <a:prstGeom prst="rect">
            <a:avLst/>
          </a:prstGeom>
          <a:noFill/>
          <a:ln/>
        </p:spPr>
        <p:txBody>
          <a:bodyPr wrap="square" lIns="25400" tIns="25400" rIns="25400" bIns="25400" rtlCol="0" anchor="ctr">
            <a:noAutofit/>
          </a:bodyPr>
          <a:lstStyle/>
          <a:p>
            <a:pPr marL="0" indent="0" algn="l">
              <a:buNone/>
            </a:pPr>
            <a:r>
              <a:rPr lang="en-US" sz="2200" dirty="0">
                <a:solidFill>
                  <a:srgbClr val="5B6577"/>
                </a:solidFill>
                <a:latin typeface="Arial" pitchFamily="34" charset="0"/>
                <a:ea typeface="Arial" pitchFamily="34" charset="-122"/>
                <a:cs typeface="Arial" pitchFamily="34" charset="-120"/>
              </a:rPr>
              <a:t>Increasing complexity across 10 levels</a:t>
            </a:r>
            <a:endParaRPr lang="en-US" sz="2200" dirty="0"/>
          </a:p>
        </p:txBody>
      </p:sp>
      <p:sp>
        <p:nvSpPr>
          <p:cNvPr id="34" name="Text 31"/>
          <p:cNvSpPr/>
          <p:nvPr/>
        </p:nvSpPr>
        <p:spPr>
          <a:xfrm>
            <a:off x="8450064" y="5515273"/>
            <a:ext cx="4504288" cy="600075"/>
          </a:xfrm>
          <a:prstGeom prst="rect">
            <a:avLst/>
          </a:prstGeom>
          <a:noFill/>
          <a:ln/>
        </p:spPr>
        <p:txBody>
          <a:bodyPr wrap="square" lIns="25400" tIns="25400" rIns="25400" bIns="25400" rtlCol="0" anchor="ctr">
            <a:noAutofit/>
          </a:bodyPr>
          <a:lstStyle/>
          <a:p>
            <a:pPr marL="0" indent="0" algn="l">
              <a:buNone/>
            </a:pPr>
            <a:r>
              <a:rPr lang="en-US" sz="2200" dirty="0">
                <a:solidFill>
                  <a:srgbClr val="5B6577"/>
                </a:solidFill>
                <a:latin typeface="Arial" pitchFamily="34" charset="0"/>
                <a:ea typeface="Arial" pitchFamily="34" charset="-122"/>
                <a:cs typeface="Arial" pitchFamily="34" charset="-120"/>
              </a:rPr>
              <a:t>Increasing complexity across 10 levels</a:t>
            </a:r>
            <a:endParaRPr lang="en-US" sz="2200" dirty="0"/>
          </a:p>
        </p:txBody>
      </p:sp>
      <p:sp>
        <p:nvSpPr>
          <p:cNvPr id="35" name="Text 32"/>
          <p:cNvSpPr/>
          <p:nvPr/>
        </p:nvSpPr>
        <p:spPr>
          <a:xfrm>
            <a:off x="13082092" y="5515273"/>
            <a:ext cx="4334133" cy="600075"/>
          </a:xfrm>
          <a:prstGeom prst="rect">
            <a:avLst/>
          </a:prstGeom>
          <a:noFill/>
          <a:ln/>
        </p:spPr>
        <p:txBody>
          <a:bodyPr wrap="square" lIns="25400" tIns="25400" rIns="25400" bIns="25400" rtlCol="0" anchor="ctr">
            <a:noAutofit/>
          </a:bodyPr>
          <a:lstStyle/>
          <a:p>
            <a:pPr marL="0" indent="0" algn="l">
              <a:buNone/>
            </a:pPr>
            <a:r>
              <a:rPr lang="en-US" sz="2200" b="1" dirty="0">
                <a:solidFill>
                  <a:srgbClr val="2F6B3A"/>
                </a:solidFill>
                <a:latin typeface="Arial" pitchFamily="34" charset="0"/>
                <a:ea typeface="Arial" pitchFamily="34" charset="-122"/>
                <a:cs typeface="Arial" pitchFamily="34" charset="-120"/>
              </a:rPr>
              <a:t>Supports direct level-to-level comparison</a:t>
            </a:r>
            <a:endParaRPr lang="en-US" sz="2200" dirty="0"/>
          </a:p>
        </p:txBody>
      </p:sp>
      <p:sp>
        <p:nvSpPr>
          <p:cNvPr id="36" name="Shape 33"/>
          <p:cNvSpPr/>
          <p:nvPr/>
        </p:nvSpPr>
        <p:spPr>
          <a:xfrm>
            <a:off x="872430" y="6439198"/>
            <a:ext cx="16543139" cy="1727994"/>
          </a:xfrm>
          <a:prstGeom prst="rect">
            <a:avLst/>
          </a:prstGeom>
          <a:solidFill>
            <a:srgbClr val="00286E"/>
          </a:solidFill>
          <a:ln/>
        </p:spPr>
      </p:sp>
      <p:sp>
        <p:nvSpPr>
          <p:cNvPr id="37" name="Text 34"/>
          <p:cNvSpPr/>
          <p:nvPr/>
        </p:nvSpPr>
        <p:spPr>
          <a:xfrm>
            <a:off x="1158180" y="6648748"/>
            <a:ext cx="17568803"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D3993F"/>
                </a:solidFill>
                <a:latin typeface="Arial" pitchFamily="34" charset="0"/>
                <a:ea typeface="Arial" pitchFamily="34" charset="-122"/>
                <a:cs typeface="Arial" pitchFamily="34" charset="-120"/>
              </a:rPr>
              <a:t>Conclusion from methodology</a:t>
            </a:r>
            <a:endParaRPr lang="en-US" sz="2376" dirty="0"/>
          </a:p>
        </p:txBody>
      </p:sp>
      <p:sp>
        <p:nvSpPr>
          <p:cNvPr id="38" name="Text 35"/>
          <p:cNvSpPr/>
          <p:nvPr/>
        </p:nvSpPr>
        <p:spPr>
          <a:xfrm>
            <a:off x="1158180" y="7074198"/>
            <a:ext cx="15304770" cy="921544"/>
          </a:xfrm>
          <a:prstGeom prst="rect">
            <a:avLst/>
          </a:prstGeom>
          <a:noFill/>
          <a:ln/>
        </p:spPr>
        <p:txBody>
          <a:bodyPr wrap="square" lIns="25400" tIns="25400" rIns="25400" bIns="25400" rtlCol="0" anchor="t">
            <a:normAutofit lnSpcReduction="10000"/>
          </a:bodyPr>
          <a:lstStyle/>
          <a:p>
            <a:pPr marL="0" indent="0" algn="l">
              <a:lnSpc>
                <a:spcPct val="119917"/>
              </a:lnSpc>
              <a:buNone/>
            </a:pPr>
            <a:r>
              <a:rPr lang="en-US" sz="2484" dirty="0">
                <a:solidFill>
                  <a:srgbClr val="FFFFFF"/>
                </a:solidFill>
                <a:latin typeface="Arial" pitchFamily="34" charset="0"/>
                <a:ea typeface="Arial" pitchFamily="34" charset="-122"/>
                <a:cs typeface="Arial" pitchFamily="34" charset="-120"/>
              </a:rPr>
              <a:t>A dominant-fit approach is applied: concepts need not be word-for-word identical where the learning complexity is demonstrably comparable.</a:t>
            </a:r>
            <a:endParaRPr lang="en-US" sz="2484" dirty="0"/>
          </a:p>
        </p:txBody>
      </p:sp>
      <p:sp>
        <p:nvSpPr>
          <p:cNvPr id="39" name="Shape 36"/>
          <p:cNvSpPr/>
          <p:nvPr/>
        </p:nvSpPr>
        <p:spPr>
          <a:xfrm>
            <a:off x="872430" y="8350503"/>
            <a:ext cx="16543139" cy="755650"/>
          </a:xfrm>
          <a:prstGeom prst="rect">
            <a:avLst/>
          </a:prstGeom>
          <a:solidFill>
            <a:srgbClr val="F7EFE1"/>
          </a:solidFill>
          <a:ln/>
        </p:spPr>
      </p:sp>
      <p:sp>
        <p:nvSpPr>
          <p:cNvPr id="40" name="Shape 37"/>
          <p:cNvSpPr/>
          <p:nvPr/>
        </p:nvSpPr>
        <p:spPr>
          <a:xfrm>
            <a:off x="872430" y="8350503"/>
            <a:ext cx="44450" cy="755650"/>
          </a:xfrm>
          <a:prstGeom prst="rect">
            <a:avLst/>
          </a:prstGeom>
          <a:solidFill>
            <a:srgbClr val="D3993F"/>
          </a:solidFill>
          <a:ln/>
        </p:spPr>
      </p:sp>
      <p:sp>
        <p:nvSpPr>
          <p:cNvPr id="41" name="Text 38"/>
          <p:cNvSpPr/>
          <p:nvPr/>
        </p:nvSpPr>
        <p:spPr>
          <a:xfrm>
            <a:off x="1164531" y="8502903"/>
            <a:ext cx="16499683" cy="488950"/>
          </a:xfrm>
          <a:prstGeom prst="rect">
            <a:avLst/>
          </a:prstGeom>
          <a:noFill/>
          <a:ln/>
        </p:spPr>
        <p:txBody>
          <a:bodyPr wrap="square" lIns="25400" tIns="25400" rIns="25400" bIns="25400" rtlCol="0" anchor="t">
            <a:normAutofit/>
          </a:bodyPr>
          <a:lstStyle/>
          <a:p>
            <a:pPr marL="0" indent="0" algn="l">
              <a:buNone/>
            </a:pPr>
            <a:r>
              <a:rPr lang="en-US" sz="2484" dirty="0">
                <a:solidFill>
                  <a:srgbClr val="5A4A2C"/>
                </a:solidFill>
                <a:latin typeface="Arial" pitchFamily="34" charset="0"/>
                <a:ea typeface="Arial" pitchFamily="34" charset="-122"/>
                <a:cs typeface="Arial" pitchFamily="34" charset="-120"/>
              </a:rPr>
              <a:t>Criterion 1 is about learning complexity, not identical wording or identical qualification names.</a:t>
            </a:r>
            <a:endParaRPr lang="en-US" sz="2484" dirty="0"/>
          </a:p>
        </p:txBody>
      </p:sp>
      <p:sp>
        <p:nvSpPr>
          <p:cNvPr id="43" name="Shape 40"/>
          <p:cNvSpPr/>
          <p:nvPr/>
        </p:nvSpPr>
        <p:spPr>
          <a:xfrm>
            <a:off x="0" y="10134600"/>
            <a:ext cx="18288000" cy="19050"/>
          </a:xfrm>
          <a:prstGeom prst="rect">
            <a:avLst/>
          </a:prstGeom>
          <a:solidFill>
            <a:srgbClr val="FFFFFF"/>
          </a:solidFill>
          <a:ln/>
        </p:spPr>
      </p:sp>
      <p:sp>
        <p:nvSpPr>
          <p:cNvPr id="45" name="Shape 42"/>
          <p:cNvSpPr/>
          <p:nvPr/>
        </p:nvSpPr>
        <p:spPr>
          <a:xfrm>
            <a:off x="0" y="10210800"/>
            <a:ext cx="18288000" cy="19050"/>
          </a:xfrm>
          <a:prstGeom prst="rect">
            <a:avLst/>
          </a:prstGeom>
          <a:solidFill>
            <a:srgbClr val="FFFFFF"/>
          </a:solidFill>
          <a:ln/>
        </p:spPr>
      </p:sp>
      <p:grpSp>
        <p:nvGrpSpPr>
          <p:cNvPr id="48" name="Group 47">
            <a:extLst>
              <a:ext uri="{FF2B5EF4-FFF2-40B4-BE49-F238E27FC236}">
                <a16:creationId xmlns:a16="http://schemas.microsoft.com/office/drawing/2014/main" id="{3F3742B2-52B4-BE4A-0F05-1B5E00A96361}"/>
              </a:ext>
            </a:extLst>
          </p:cNvPr>
          <p:cNvGrpSpPr/>
          <p:nvPr/>
        </p:nvGrpSpPr>
        <p:grpSpPr>
          <a:xfrm>
            <a:off x="0" y="10077450"/>
            <a:ext cx="18300032" cy="209550"/>
            <a:chOff x="0" y="10077450"/>
            <a:chExt cx="18300032" cy="209550"/>
          </a:xfrm>
        </p:grpSpPr>
        <p:sp>
          <p:nvSpPr>
            <p:cNvPr id="42" name="Shape 39"/>
            <p:cNvSpPr/>
            <p:nvPr/>
          </p:nvSpPr>
          <p:spPr>
            <a:xfrm>
              <a:off x="0" y="10077450"/>
              <a:ext cx="18288000" cy="57150"/>
            </a:xfrm>
            <a:prstGeom prst="rect">
              <a:avLst/>
            </a:prstGeom>
            <a:solidFill>
              <a:srgbClr val="000000"/>
            </a:solidFill>
            <a:ln/>
          </p:spPr>
        </p:sp>
        <p:sp>
          <p:nvSpPr>
            <p:cNvPr id="44" name="Shape 41"/>
            <p:cNvSpPr/>
            <p:nvPr/>
          </p:nvSpPr>
          <p:spPr>
            <a:xfrm>
              <a:off x="12032" y="10153650"/>
              <a:ext cx="18288000" cy="57150"/>
            </a:xfrm>
            <a:prstGeom prst="rect">
              <a:avLst/>
            </a:prstGeom>
            <a:solidFill>
              <a:srgbClr val="BB1E10"/>
            </a:solidFill>
            <a:ln/>
          </p:spPr>
        </p:sp>
        <p:sp>
          <p:nvSpPr>
            <p:cNvPr id="46" name="Shape 43"/>
            <p:cNvSpPr/>
            <p:nvPr/>
          </p:nvSpPr>
          <p:spPr>
            <a:xfrm>
              <a:off x="0" y="10229850"/>
              <a:ext cx="18288000" cy="57150"/>
            </a:xfrm>
            <a:prstGeom prst="rect">
              <a:avLst/>
            </a:prstGeom>
            <a:solidFill>
              <a:srgbClr val="006B3F"/>
            </a:solidFill>
            <a:ln/>
          </p:spPr>
        </p:sp>
      </p:grpSp>
      <p:pic>
        <p:nvPicPr>
          <p:cNvPr id="47" name="Image 1" descr="preencoded.png"/>
          <p:cNvPicPr>
            <a:picLocks noChangeAspect="1"/>
          </p:cNvPicPr>
          <p:nvPr/>
        </p:nvPicPr>
        <p:blipFill>
          <a:blip r:embed="rId4"/>
          <a:stretch>
            <a:fillRect/>
          </a:stretch>
        </p:blipFill>
        <p:spPr>
          <a:xfrm>
            <a:off x="15365786" y="9283998"/>
            <a:ext cx="2049784" cy="5573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6DE465-1790-40A9-B73B-D31580BEC380}"/>
              </a:ext>
            </a:extLst>
          </p:cNvPr>
          <p:cNvPicPr>
            <a:picLocks noChangeAspect="1"/>
          </p:cNvPicPr>
          <p:nvPr/>
        </p:nvPicPr>
        <p:blipFill>
          <a:blip r:embed="rId2"/>
          <a:stretch>
            <a:fillRect/>
          </a:stretch>
        </p:blipFill>
        <p:spPr>
          <a:xfrm>
            <a:off x="1102582" y="1327407"/>
            <a:ext cx="16106900" cy="8307889"/>
          </a:xfrm>
          <a:prstGeom prst="rect">
            <a:avLst/>
          </a:prstGeom>
        </p:spPr>
      </p:pic>
      <p:grpSp>
        <p:nvGrpSpPr>
          <p:cNvPr id="18" name="Group 17">
            <a:extLst>
              <a:ext uri="{FF2B5EF4-FFF2-40B4-BE49-F238E27FC236}">
                <a16:creationId xmlns:a16="http://schemas.microsoft.com/office/drawing/2014/main" id="{A1E7F9FF-57F6-6DF8-00B3-77B93430B414}"/>
              </a:ext>
            </a:extLst>
          </p:cNvPr>
          <p:cNvGrpSpPr/>
          <p:nvPr/>
        </p:nvGrpSpPr>
        <p:grpSpPr>
          <a:xfrm>
            <a:off x="0" y="9568742"/>
            <a:ext cx="18300032" cy="718258"/>
            <a:chOff x="0" y="9568742"/>
            <a:chExt cx="18300032" cy="718258"/>
          </a:xfrm>
        </p:grpSpPr>
        <p:pic>
          <p:nvPicPr>
            <p:cNvPr id="7" name="Image 1" descr="/mnt/data/extracted_media/ppt/media/image2.jpg">
              <a:extLst>
                <a:ext uri="{FF2B5EF4-FFF2-40B4-BE49-F238E27FC236}">
                  <a16:creationId xmlns:a16="http://schemas.microsoft.com/office/drawing/2014/main" id="{CC67D8A5-8E7B-8AF6-B474-6D1DA754962F}"/>
                </a:ext>
              </a:extLst>
            </p:cNvPr>
            <p:cNvPicPr>
              <a:picLocks noChangeAspect="1"/>
            </p:cNvPicPr>
            <p:nvPr/>
          </p:nvPicPr>
          <p:blipFill>
            <a:blip r:embed="rId3"/>
            <a:stretch>
              <a:fillRect/>
            </a:stretch>
          </p:blipFill>
          <p:spPr>
            <a:xfrm>
              <a:off x="14654151" y="9568742"/>
              <a:ext cx="2604102" cy="508708"/>
            </a:xfrm>
            <a:prstGeom prst="rect">
              <a:avLst/>
            </a:prstGeom>
          </p:spPr>
        </p:pic>
        <p:grpSp>
          <p:nvGrpSpPr>
            <p:cNvPr id="10" name="Group 9">
              <a:extLst>
                <a:ext uri="{FF2B5EF4-FFF2-40B4-BE49-F238E27FC236}">
                  <a16:creationId xmlns:a16="http://schemas.microsoft.com/office/drawing/2014/main" id="{2C0F40C4-3C09-AEFB-9974-AC148657C986}"/>
                </a:ext>
              </a:extLst>
            </p:cNvPr>
            <p:cNvGrpSpPr/>
            <p:nvPr/>
          </p:nvGrpSpPr>
          <p:grpSpPr>
            <a:xfrm>
              <a:off x="0" y="10077450"/>
              <a:ext cx="18300032" cy="209550"/>
              <a:chOff x="0" y="10077450"/>
              <a:chExt cx="18300032" cy="209550"/>
            </a:xfrm>
          </p:grpSpPr>
          <p:sp>
            <p:nvSpPr>
              <p:cNvPr id="12" name="Shape 39">
                <a:extLst>
                  <a:ext uri="{FF2B5EF4-FFF2-40B4-BE49-F238E27FC236}">
                    <a16:creationId xmlns:a16="http://schemas.microsoft.com/office/drawing/2014/main" id="{E38BB9AC-F6FB-DEC8-9B0B-AF0A8D27BBA6}"/>
                  </a:ext>
                </a:extLst>
              </p:cNvPr>
              <p:cNvSpPr/>
              <p:nvPr/>
            </p:nvSpPr>
            <p:spPr>
              <a:xfrm>
                <a:off x="0" y="10077450"/>
                <a:ext cx="18288000" cy="57150"/>
              </a:xfrm>
              <a:prstGeom prst="rect">
                <a:avLst/>
              </a:prstGeom>
              <a:solidFill>
                <a:srgbClr val="000000"/>
              </a:solidFill>
              <a:ln/>
            </p:spPr>
          </p:sp>
          <p:sp>
            <p:nvSpPr>
              <p:cNvPr id="14" name="Shape 41">
                <a:extLst>
                  <a:ext uri="{FF2B5EF4-FFF2-40B4-BE49-F238E27FC236}">
                    <a16:creationId xmlns:a16="http://schemas.microsoft.com/office/drawing/2014/main" id="{8D9F2AFC-88E9-CBF0-0E6C-3B32C8F68C44}"/>
                  </a:ext>
                </a:extLst>
              </p:cNvPr>
              <p:cNvSpPr/>
              <p:nvPr/>
            </p:nvSpPr>
            <p:spPr>
              <a:xfrm>
                <a:off x="12032" y="10153650"/>
                <a:ext cx="18288000" cy="57150"/>
              </a:xfrm>
              <a:prstGeom prst="rect">
                <a:avLst/>
              </a:prstGeom>
              <a:solidFill>
                <a:srgbClr val="BB1E10"/>
              </a:solidFill>
              <a:ln/>
            </p:spPr>
          </p:sp>
          <p:sp>
            <p:nvSpPr>
              <p:cNvPr id="15" name="Shape 43">
                <a:extLst>
                  <a:ext uri="{FF2B5EF4-FFF2-40B4-BE49-F238E27FC236}">
                    <a16:creationId xmlns:a16="http://schemas.microsoft.com/office/drawing/2014/main" id="{6DDD2809-63D3-4A9D-AD6C-5776AD257B43}"/>
                  </a:ext>
                </a:extLst>
              </p:cNvPr>
              <p:cNvSpPr/>
              <p:nvPr/>
            </p:nvSpPr>
            <p:spPr>
              <a:xfrm>
                <a:off x="0" y="10229850"/>
                <a:ext cx="18288000" cy="57150"/>
              </a:xfrm>
              <a:prstGeom prst="rect">
                <a:avLst/>
              </a:prstGeom>
              <a:solidFill>
                <a:srgbClr val="006B3F"/>
              </a:solidFill>
              <a:ln/>
            </p:spPr>
          </p:sp>
        </p:grpSp>
      </p:grpSp>
      <p:sp>
        <p:nvSpPr>
          <p:cNvPr id="22" name="Shape 4">
            <a:extLst>
              <a:ext uri="{FF2B5EF4-FFF2-40B4-BE49-F238E27FC236}">
                <a16:creationId xmlns:a16="http://schemas.microsoft.com/office/drawing/2014/main" id="{92CA9F7D-5D69-C2D3-6F9A-A55DEF4B98F7}"/>
              </a:ext>
            </a:extLst>
          </p:cNvPr>
          <p:cNvSpPr/>
          <p:nvPr/>
        </p:nvSpPr>
        <p:spPr>
          <a:xfrm>
            <a:off x="872430" y="1252470"/>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pic>
        <p:nvPicPr>
          <p:cNvPr id="24" name="Image 0" descr="preencoded.png">
            <a:extLst>
              <a:ext uri="{FF2B5EF4-FFF2-40B4-BE49-F238E27FC236}">
                <a16:creationId xmlns:a16="http://schemas.microsoft.com/office/drawing/2014/main" id="{53281319-A9A7-8D75-BE92-2691CCF8180E}"/>
              </a:ext>
            </a:extLst>
          </p:cNvPr>
          <p:cNvPicPr>
            <a:picLocks noChangeAspect="1"/>
          </p:cNvPicPr>
          <p:nvPr/>
        </p:nvPicPr>
        <p:blipFill>
          <a:blip r:embed="rId4"/>
          <a:stretch>
            <a:fillRect/>
          </a:stretch>
        </p:blipFill>
        <p:spPr>
          <a:xfrm>
            <a:off x="15129570" y="427261"/>
            <a:ext cx="2286000" cy="857250"/>
          </a:xfrm>
          <a:prstGeom prst="rect">
            <a:avLst/>
          </a:prstGeom>
        </p:spPr>
      </p:pic>
      <p:sp>
        <p:nvSpPr>
          <p:cNvPr id="26" name="Shape 0">
            <a:extLst>
              <a:ext uri="{FF2B5EF4-FFF2-40B4-BE49-F238E27FC236}">
                <a16:creationId xmlns:a16="http://schemas.microsoft.com/office/drawing/2014/main" id="{BED0F3A8-B78B-6FB7-A97D-E1A4D5115B16}"/>
              </a:ext>
            </a:extLst>
          </p:cNvPr>
          <p:cNvSpPr/>
          <p:nvPr/>
        </p:nvSpPr>
        <p:spPr>
          <a:xfrm>
            <a:off x="872430" y="664766"/>
            <a:ext cx="552450" cy="552450"/>
          </a:xfrm>
          <a:prstGeom prst="rect">
            <a:avLst/>
          </a:prstGeom>
          <a:solidFill>
            <a:srgbClr val="00286E"/>
          </a:solidFill>
          <a:ln/>
        </p:spPr>
      </p:sp>
      <p:sp>
        <p:nvSpPr>
          <p:cNvPr id="28" name="Text 1">
            <a:extLst>
              <a:ext uri="{FF2B5EF4-FFF2-40B4-BE49-F238E27FC236}">
                <a16:creationId xmlns:a16="http://schemas.microsoft.com/office/drawing/2014/main" id="{1FA3ECF1-1E53-BD28-8422-B0254049E9EF}"/>
              </a:ext>
            </a:extLst>
          </p:cNvPr>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12</a:t>
            </a:r>
            <a:endParaRPr lang="en-US" sz="2916" dirty="0"/>
          </a:p>
        </p:txBody>
      </p:sp>
      <p:sp>
        <p:nvSpPr>
          <p:cNvPr id="30" name="Text 3">
            <a:extLst>
              <a:ext uri="{FF2B5EF4-FFF2-40B4-BE49-F238E27FC236}">
                <a16:creationId xmlns:a16="http://schemas.microsoft.com/office/drawing/2014/main" id="{723A24F9-8BFE-7D02-B1F8-67FDDAD84833}"/>
              </a:ext>
            </a:extLst>
          </p:cNvPr>
          <p:cNvSpPr/>
          <p:nvPr/>
        </p:nvSpPr>
        <p:spPr>
          <a:xfrm>
            <a:off x="1634430" y="730548"/>
            <a:ext cx="14614148" cy="608707"/>
          </a:xfrm>
          <a:prstGeom prst="rect">
            <a:avLst/>
          </a:prstGeom>
          <a:noFill/>
          <a:ln/>
        </p:spPr>
        <p:txBody>
          <a:bodyPr wrap="square" lIns="25400" tIns="25400" rIns="25400" bIns="25400" rtlCol="0" anchor="t">
            <a:normAutofit/>
          </a:bodyPr>
          <a:lstStyle/>
          <a:p>
            <a:pPr marL="0" algn="l" rtl="0" eaLnBrk="1" latinLnBrk="0" hangingPunct="1">
              <a:buNone/>
            </a:pPr>
            <a:r>
              <a:rPr lang="en-US" sz="3600" b="1" kern="1200" dirty="0">
                <a:solidFill>
                  <a:srgbClr val="002060"/>
                </a:solidFill>
                <a:effectLst/>
                <a:latin typeface="Aptos" panose="020B0004020202020204" pitchFamily="34" charset="0"/>
                <a:ea typeface="+mn-ea"/>
                <a:cs typeface="Tw Cen MT" panose="020B0602020104020603" pitchFamily="34" charset="0"/>
              </a:rPr>
              <a:t>REPRESENTATIVE EXAMPLE: KNQF/ACQF DESCRIPTORS- LEVEL 6 </a:t>
            </a:r>
            <a:endParaRPr lang="en-KE" sz="3600" dirty="0">
              <a:effectLst/>
            </a:endParaRPr>
          </a:p>
        </p:txBody>
      </p:sp>
    </p:spTree>
    <p:extLst>
      <p:ext uri="{BB962C8B-B14F-4D97-AF65-F5344CB8AC3E}">
        <p14:creationId xmlns:p14="http://schemas.microsoft.com/office/powerpoint/2010/main" val="4209225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5"/>
          <p:cNvSpPr/>
          <p:nvPr/>
        </p:nvSpPr>
        <p:spPr>
          <a:xfrm>
            <a:off x="17487900" y="9381744"/>
            <a:ext cx="342900" cy="205740"/>
          </a:xfrm>
          <a:prstGeom prst="rect">
            <a:avLst/>
          </a:prstGeom>
          <a:noFill/>
          <a:ln/>
        </p:spPr>
        <p:txBody>
          <a:bodyPr wrap="square" lIns="0" tIns="0" rIns="0" bIns="0" rtlCol="0" anchor="ctr"/>
          <a:lstStyle/>
          <a:p>
            <a:pPr algn="r"/>
            <a:r>
              <a:rPr lang="en-US" sz="1950" dirty="0">
                <a:solidFill>
                  <a:srgbClr val="687386"/>
                </a:solidFill>
              </a:rPr>
              <a:t>12</a:t>
            </a:r>
            <a:endParaRPr lang="en-US" sz="1950" dirty="0"/>
          </a:p>
        </p:txBody>
      </p:sp>
      <p:sp>
        <p:nvSpPr>
          <p:cNvPr id="11" name="Text 7"/>
          <p:cNvSpPr/>
          <p:nvPr/>
        </p:nvSpPr>
        <p:spPr>
          <a:xfrm>
            <a:off x="799053" y="1804086"/>
            <a:ext cx="16459200" cy="480060"/>
          </a:xfrm>
          <a:prstGeom prst="rect">
            <a:avLst/>
          </a:prstGeom>
          <a:noFill/>
          <a:ln/>
        </p:spPr>
        <p:txBody>
          <a:bodyPr wrap="square" lIns="572" tIns="572" rIns="572" bIns="572" rtlCol="0" anchor="t">
            <a:normAutofit/>
          </a:bodyPr>
          <a:lstStyle/>
          <a:p>
            <a:r>
              <a:rPr lang="en-US" sz="2250" b="1" dirty="0">
                <a:solidFill>
                  <a:srgbClr val="1B2A4A"/>
                </a:solidFill>
              </a:rPr>
              <a:t>The report finds that the ten levels of the KNQF correspond directly to the ten levels of the ACQF.</a:t>
            </a:r>
            <a:endParaRPr lang="en-US" sz="2250" dirty="0"/>
          </a:p>
        </p:txBody>
      </p:sp>
      <p:grpSp>
        <p:nvGrpSpPr>
          <p:cNvPr id="96" name="Group 95">
            <a:extLst>
              <a:ext uri="{FF2B5EF4-FFF2-40B4-BE49-F238E27FC236}">
                <a16:creationId xmlns:a16="http://schemas.microsoft.com/office/drawing/2014/main" id="{F89BCB16-5D88-27A5-41A4-CD1111ABC407}"/>
              </a:ext>
            </a:extLst>
          </p:cNvPr>
          <p:cNvGrpSpPr/>
          <p:nvPr/>
        </p:nvGrpSpPr>
        <p:grpSpPr>
          <a:xfrm>
            <a:off x="1724883" y="2373187"/>
            <a:ext cx="14607540" cy="5596128"/>
            <a:chOff x="754380" y="2242562"/>
            <a:chExt cx="14607540" cy="5596128"/>
          </a:xfrm>
        </p:grpSpPr>
        <p:sp>
          <p:nvSpPr>
            <p:cNvPr id="12" name="Shape 8"/>
            <p:cNvSpPr/>
            <p:nvPr/>
          </p:nvSpPr>
          <p:spPr>
            <a:xfrm>
              <a:off x="754380" y="2242562"/>
              <a:ext cx="3017520" cy="411480"/>
            </a:xfrm>
            <a:prstGeom prst="roundRect">
              <a:avLst>
                <a:gd name="adj" fmla="val 13333"/>
              </a:avLst>
            </a:prstGeom>
            <a:solidFill>
              <a:srgbClr val="00A643"/>
            </a:solidFill>
            <a:ln w="12700">
              <a:solidFill>
                <a:srgbClr val="333333">
                  <a:alpha val="0"/>
                </a:srgbClr>
              </a:solidFill>
              <a:prstDash val="solid"/>
            </a:ln>
          </p:spPr>
        </p:sp>
        <p:sp>
          <p:nvSpPr>
            <p:cNvPr id="13" name="Text 9"/>
            <p:cNvSpPr/>
            <p:nvPr/>
          </p:nvSpPr>
          <p:spPr>
            <a:xfrm>
              <a:off x="754380" y="2345432"/>
              <a:ext cx="3017520" cy="137160"/>
            </a:xfrm>
            <a:prstGeom prst="rect">
              <a:avLst/>
            </a:prstGeom>
            <a:noFill/>
            <a:ln/>
          </p:spPr>
          <p:txBody>
            <a:bodyPr wrap="square" lIns="0" tIns="0" rIns="0" bIns="0" rtlCol="0" anchor="ctr"/>
            <a:lstStyle/>
            <a:p>
              <a:pPr algn="ctr"/>
              <a:r>
                <a:rPr lang="en-US" sz="1950" b="1" dirty="0">
                  <a:solidFill>
                    <a:srgbClr val="FFFFFF"/>
                  </a:solidFill>
                </a:rPr>
                <a:t>KNQF Level 10</a:t>
              </a:r>
              <a:endParaRPr lang="en-US" sz="1950" dirty="0"/>
            </a:p>
          </p:txBody>
        </p:sp>
        <p:sp>
          <p:nvSpPr>
            <p:cNvPr id="14" name="Shape 10"/>
            <p:cNvSpPr/>
            <p:nvPr/>
          </p:nvSpPr>
          <p:spPr>
            <a:xfrm>
              <a:off x="4114800" y="2448302"/>
              <a:ext cx="7955280" cy="0"/>
            </a:xfrm>
            <a:prstGeom prst="line">
              <a:avLst/>
            </a:prstGeom>
            <a:noFill/>
            <a:ln w="16510">
              <a:solidFill>
                <a:srgbClr val="CEB37E"/>
              </a:solidFill>
              <a:prstDash val="solid"/>
              <a:headEnd type="none"/>
              <a:tailEnd type="triangle"/>
            </a:ln>
          </p:spPr>
        </p:sp>
        <p:sp>
          <p:nvSpPr>
            <p:cNvPr id="15" name="Shape 11"/>
            <p:cNvSpPr/>
            <p:nvPr/>
          </p:nvSpPr>
          <p:spPr>
            <a:xfrm>
              <a:off x="12344400" y="2242562"/>
              <a:ext cx="3017520" cy="411480"/>
            </a:xfrm>
            <a:prstGeom prst="roundRect">
              <a:avLst>
                <a:gd name="adj" fmla="val 13333"/>
              </a:avLst>
            </a:prstGeom>
            <a:solidFill>
              <a:srgbClr val="1B2A4A"/>
            </a:solidFill>
            <a:ln w="12700">
              <a:solidFill>
                <a:srgbClr val="333333">
                  <a:alpha val="0"/>
                </a:srgbClr>
              </a:solidFill>
              <a:prstDash val="solid"/>
            </a:ln>
          </p:spPr>
        </p:sp>
        <p:sp>
          <p:nvSpPr>
            <p:cNvPr id="16" name="Text 12"/>
            <p:cNvSpPr/>
            <p:nvPr/>
          </p:nvSpPr>
          <p:spPr>
            <a:xfrm>
              <a:off x="12344400" y="2345432"/>
              <a:ext cx="3017520" cy="137160"/>
            </a:xfrm>
            <a:prstGeom prst="rect">
              <a:avLst/>
            </a:prstGeom>
            <a:noFill/>
            <a:ln/>
          </p:spPr>
          <p:txBody>
            <a:bodyPr wrap="square" lIns="0" tIns="0" rIns="0" bIns="0" rtlCol="0" anchor="ctr"/>
            <a:lstStyle/>
            <a:p>
              <a:pPr algn="ctr"/>
              <a:r>
                <a:rPr lang="en-US" sz="1950" b="1" dirty="0">
                  <a:solidFill>
                    <a:srgbClr val="FFFFFF"/>
                  </a:solidFill>
                </a:rPr>
                <a:t>ACQF Level 10</a:t>
              </a:r>
              <a:endParaRPr lang="en-US" sz="1950" dirty="0"/>
            </a:p>
          </p:txBody>
        </p:sp>
        <p:sp>
          <p:nvSpPr>
            <p:cNvPr id="17" name="Shape 13"/>
            <p:cNvSpPr/>
            <p:nvPr/>
          </p:nvSpPr>
          <p:spPr>
            <a:xfrm>
              <a:off x="754380" y="2818634"/>
              <a:ext cx="3017520" cy="411480"/>
            </a:xfrm>
            <a:prstGeom prst="roundRect">
              <a:avLst>
                <a:gd name="adj" fmla="val 13333"/>
              </a:avLst>
            </a:prstGeom>
            <a:solidFill>
              <a:srgbClr val="00A643"/>
            </a:solidFill>
            <a:ln w="12700">
              <a:solidFill>
                <a:srgbClr val="333333">
                  <a:alpha val="0"/>
                </a:srgbClr>
              </a:solidFill>
              <a:prstDash val="solid"/>
            </a:ln>
          </p:spPr>
        </p:sp>
        <p:sp>
          <p:nvSpPr>
            <p:cNvPr id="18" name="Text 14"/>
            <p:cNvSpPr/>
            <p:nvPr/>
          </p:nvSpPr>
          <p:spPr>
            <a:xfrm>
              <a:off x="754380" y="2921504"/>
              <a:ext cx="3017520" cy="137160"/>
            </a:xfrm>
            <a:prstGeom prst="rect">
              <a:avLst/>
            </a:prstGeom>
            <a:noFill/>
            <a:ln/>
          </p:spPr>
          <p:txBody>
            <a:bodyPr wrap="square" lIns="0" tIns="0" rIns="0" bIns="0" rtlCol="0" anchor="ctr"/>
            <a:lstStyle/>
            <a:p>
              <a:pPr algn="ctr"/>
              <a:r>
                <a:rPr lang="en-US" sz="1950" b="1" dirty="0">
                  <a:solidFill>
                    <a:srgbClr val="FFFFFF"/>
                  </a:solidFill>
                </a:rPr>
                <a:t>KNQF Level 9</a:t>
              </a:r>
              <a:endParaRPr lang="en-US" sz="1950" dirty="0"/>
            </a:p>
          </p:txBody>
        </p:sp>
        <p:sp>
          <p:nvSpPr>
            <p:cNvPr id="19" name="Shape 15"/>
            <p:cNvSpPr/>
            <p:nvPr/>
          </p:nvSpPr>
          <p:spPr>
            <a:xfrm>
              <a:off x="4114800" y="3024374"/>
              <a:ext cx="7955280" cy="0"/>
            </a:xfrm>
            <a:prstGeom prst="line">
              <a:avLst/>
            </a:prstGeom>
            <a:noFill/>
            <a:ln w="16510">
              <a:solidFill>
                <a:srgbClr val="CEB37E"/>
              </a:solidFill>
              <a:prstDash val="solid"/>
              <a:headEnd type="none"/>
              <a:tailEnd type="triangle"/>
            </a:ln>
          </p:spPr>
        </p:sp>
        <p:sp>
          <p:nvSpPr>
            <p:cNvPr id="20" name="Shape 16"/>
            <p:cNvSpPr/>
            <p:nvPr/>
          </p:nvSpPr>
          <p:spPr>
            <a:xfrm>
              <a:off x="12344400" y="2818634"/>
              <a:ext cx="3017520" cy="411480"/>
            </a:xfrm>
            <a:prstGeom prst="roundRect">
              <a:avLst>
                <a:gd name="adj" fmla="val 13333"/>
              </a:avLst>
            </a:prstGeom>
            <a:solidFill>
              <a:srgbClr val="1B2A4A"/>
            </a:solidFill>
            <a:ln w="12700">
              <a:solidFill>
                <a:srgbClr val="333333">
                  <a:alpha val="0"/>
                </a:srgbClr>
              </a:solidFill>
              <a:prstDash val="solid"/>
            </a:ln>
          </p:spPr>
        </p:sp>
        <p:sp>
          <p:nvSpPr>
            <p:cNvPr id="21" name="Text 17"/>
            <p:cNvSpPr/>
            <p:nvPr/>
          </p:nvSpPr>
          <p:spPr>
            <a:xfrm>
              <a:off x="12344400" y="2921504"/>
              <a:ext cx="3017520" cy="137160"/>
            </a:xfrm>
            <a:prstGeom prst="rect">
              <a:avLst/>
            </a:prstGeom>
            <a:noFill/>
            <a:ln/>
          </p:spPr>
          <p:txBody>
            <a:bodyPr wrap="square" lIns="0" tIns="0" rIns="0" bIns="0" rtlCol="0" anchor="ctr"/>
            <a:lstStyle/>
            <a:p>
              <a:pPr algn="ctr"/>
              <a:r>
                <a:rPr lang="en-US" sz="1950" b="1" dirty="0">
                  <a:solidFill>
                    <a:srgbClr val="FFFFFF"/>
                  </a:solidFill>
                </a:rPr>
                <a:t>ACQF Level 9</a:t>
              </a:r>
              <a:endParaRPr lang="en-US" sz="1950" dirty="0"/>
            </a:p>
          </p:txBody>
        </p:sp>
        <p:sp>
          <p:nvSpPr>
            <p:cNvPr id="22" name="Shape 18"/>
            <p:cNvSpPr/>
            <p:nvPr/>
          </p:nvSpPr>
          <p:spPr>
            <a:xfrm>
              <a:off x="754380" y="3394706"/>
              <a:ext cx="3017520" cy="411480"/>
            </a:xfrm>
            <a:prstGeom prst="roundRect">
              <a:avLst>
                <a:gd name="adj" fmla="val 13333"/>
              </a:avLst>
            </a:prstGeom>
            <a:solidFill>
              <a:srgbClr val="00A643"/>
            </a:solidFill>
            <a:ln w="12700">
              <a:solidFill>
                <a:srgbClr val="333333">
                  <a:alpha val="0"/>
                </a:srgbClr>
              </a:solidFill>
              <a:prstDash val="solid"/>
            </a:ln>
          </p:spPr>
        </p:sp>
        <p:sp>
          <p:nvSpPr>
            <p:cNvPr id="23" name="Text 19"/>
            <p:cNvSpPr/>
            <p:nvPr/>
          </p:nvSpPr>
          <p:spPr>
            <a:xfrm>
              <a:off x="754380" y="3497576"/>
              <a:ext cx="3017520" cy="137160"/>
            </a:xfrm>
            <a:prstGeom prst="rect">
              <a:avLst/>
            </a:prstGeom>
            <a:noFill/>
            <a:ln/>
          </p:spPr>
          <p:txBody>
            <a:bodyPr wrap="square" lIns="0" tIns="0" rIns="0" bIns="0" rtlCol="0" anchor="ctr"/>
            <a:lstStyle/>
            <a:p>
              <a:pPr algn="ctr"/>
              <a:r>
                <a:rPr lang="en-US" sz="1950" b="1" dirty="0">
                  <a:solidFill>
                    <a:srgbClr val="FFFFFF"/>
                  </a:solidFill>
                </a:rPr>
                <a:t>KNQF Level 8</a:t>
              </a:r>
              <a:endParaRPr lang="en-US" sz="1950" dirty="0"/>
            </a:p>
          </p:txBody>
        </p:sp>
        <p:sp>
          <p:nvSpPr>
            <p:cNvPr id="24" name="Shape 20"/>
            <p:cNvSpPr/>
            <p:nvPr/>
          </p:nvSpPr>
          <p:spPr>
            <a:xfrm>
              <a:off x="4114800" y="3600446"/>
              <a:ext cx="7955280" cy="0"/>
            </a:xfrm>
            <a:prstGeom prst="line">
              <a:avLst/>
            </a:prstGeom>
            <a:noFill/>
            <a:ln w="16510">
              <a:solidFill>
                <a:srgbClr val="CEB37E"/>
              </a:solidFill>
              <a:prstDash val="solid"/>
              <a:headEnd type="none"/>
              <a:tailEnd type="triangle"/>
            </a:ln>
          </p:spPr>
        </p:sp>
        <p:sp>
          <p:nvSpPr>
            <p:cNvPr id="25" name="Shape 21"/>
            <p:cNvSpPr/>
            <p:nvPr/>
          </p:nvSpPr>
          <p:spPr>
            <a:xfrm>
              <a:off x="12344400" y="3394706"/>
              <a:ext cx="3017520" cy="411480"/>
            </a:xfrm>
            <a:prstGeom prst="roundRect">
              <a:avLst>
                <a:gd name="adj" fmla="val 13333"/>
              </a:avLst>
            </a:prstGeom>
            <a:solidFill>
              <a:srgbClr val="1B2A4A"/>
            </a:solidFill>
            <a:ln w="12700">
              <a:solidFill>
                <a:srgbClr val="333333">
                  <a:alpha val="0"/>
                </a:srgbClr>
              </a:solidFill>
              <a:prstDash val="solid"/>
            </a:ln>
          </p:spPr>
        </p:sp>
        <p:sp>
          <p:nvSpPr>
            <p:cNvPr id="26" name="Text 22"/>
            <p:cNvSpPr/>
            <p:nvPr/>
          </p:nvSpPr>
          <p:spPr>
            <a:xfrm>
              <a:off x="12344400" y="3497576"/>
              <a:ext cx="3017520" cy="137160"/>
            </a:xfrm>
            <a:prstGeom prst="rect">
              <a:avLst/>
            </a:prstGeom>
            <a:noFill/>
            <a:ln/>
          </p:spPr>
          <p:txBody>
            <a:bodyPr wrap="square" lIns="0" tIns="0" rIns="0" bIns="0" rtlCol="0" anchor="ctr"/>
            <a:lstStyle/>
            <a:p>
              <a:pPr algn="ctr"/>
              <a:r>
                <a:rPr lang="en-US" sz="1950" b="1" dirty="0">
                  <a:solidFill>
                    <a:srgbClr val="FFFFFF"/>
                  </a:solidFill>
                </a:rPr>
                <a:t>ACQF Level 8</a:t>
              </a:r>
              <a:endParaRPr lang="en-US" sz="1950" dirty="0"/>
            </a:p>
          </p:txBody>
        </p:sp>
        <p:sp>
          <p:nvSpPr>
            <p:cNvPr id="27" name="Shape 23"/>
            <p:cNvSpPr/>
            <p:nvPr/>
          </p:nvSpPr>
          <p:spPr>
            <a:xfrm>
              <a:off x="754380" y="3970778"/>
              <a:ext cx="3017520" cy="411480"/>
            </a:xfrm>
            <a:prstGeom prst="roundRect">
              <a:avLst>
                <a:gd name="adj" fmla="val 13333"/>
              </a:avLst>
            </a:prstGeom>
            <a:solidFill>
              <a:srgbClr val="00A643"/>
            </a:solidFill>
            <a:ln w="12700">
              <a:solidFill>
                <a:srgbClr val="333333">
                  <a:alpha val="0"/>
                </a:srgbClr>
              </a:solidFill>
              <a:prstDash val="solid"/>
            </a:ln>
          </p:spPr>
        </p:sp>
        <p:sp>
          <p:nvSpPr>
            <p:cNvPr id="28" name="Text 24"/>
            <p:cNvSpPr/>
            <p:nvPr/>
          </p:nvSpPr>
          <p:spPr>
            <a:xfrm>
              <a:off x="754380" y="4073648"/>
              <a:ext cx="3017520" cy="137160"/>
            </a:xfrm>
            <a:prstGeom prst="rect">
              <a:avLst/>
            </a:prstGeom>
            <a:noFill/>
            <a:ln/>
          </p:spPr>
          <p:txBody>
            <a:bodyPr wrap="square" lIns="0" tIns="0" rIns="0" bIns="0" rtlCol="0" anchor="ctr"/>
            <a:lstStyle/>
            <a:p>
              <a:pPr algn="ctr"/>
              <a:r>
                <a:rPr lang="en-US" sz="1950" b="1" dirty="0">
                  <a:solidFill>
                    <a:srgbClr val="FFFFFF"/>
                  </a:solidFill>
                </a:rPr>
                <a:t>KNQF Level 7</a:t>
              </a:r>
              <a:endParaRPr lang="en-US" sz="1950" dirty="0"/>
            </a:p>
          </p:txBody>
        </p:sp>
        <p:sp>
          <p:nvSpPr>
            <p:cNvPr id="29" name="Shape 25"/>
            <p:cNvSpPr/>
            <p:nvPr/>
          </p:nvSpPr>
          <p:spPr>
            <a:xfrm>
              <a:off x="4114800" y="4176518"/>
              <a:ext cx="7955280" cy="0"/>
            </a:xfrm>
            <a:prstGeom prst="line">
              <a:avLst/>
            </a:prstGeom>
            <a:noFill/>
            <a:ln w="16510">
              <a:solidFill>
                <a:srgbClr val="CEB37E"/>
              </a:solidFill>
              <a:prstDash val="solid"/>
              <a:headEnd type="none"/>
              <a:tailEnd type="triangle"/>
            </a:ln>
          </p:spPr>
        </p:sp>
        <p:sp>
          <p:nvSpPr>
            <p:cNvPr id="30" name="Shape 26"/>
            <p:cNvSpPr/>
            <p:nvPr/>
          </p:nvSpPr>
          <p:spPr>
            <a:xfrm>
              <a:off x="12344400" y="3970778"/>
              <a:ext cx="3017520" cy="411480"/>
            </a:xfrm>
            <a:prstGeom prst="roundRect">
              <a:avLst>
                <a:gd name="adj" fmla="val 13333"/>
              </a:avLst>
            </a:prstGeom>
            <a:solidFill>
              <a:srgbClr val="1B2A4A"/>
            </a:solidFill>
            <a:ln w="12700">
              <a:solidFill>
                <a:srgbClr val="333333">
                  <a:alpha val="0"/>
                </a:srgbClr>
              </a:solidFill>
              <a:prstDash val="solid"/>
            </a:ln>
          </p:spPr>
        </p:sp>
        <p:sp>
          <p:nvSpPr>
            <p:cNvPr id="31" name="Text 27"/>
            <p:cNvSpPr/>
            <p:nvPr/>
          </p:nvSpPr>
          <p:spPr>
            <a:xfrm>
              <a:off x="12344400" y="4073648"/>
              <a:ext cx="3017520" cy="137160"/>
            </a:xfrm>
            <a:prstGeom prst="rect">
              <a:avLst/>
            </a:prstGeom>
            <a:noFill/>
            <a:ln/>
          </p:spPr>
          <p:txBody>
            <a:bodyPr wrap="square" lIns="0" tIns="0" rIns="0" bIns="0" rtlCol="0" anchor="ctr"/>
            <a:lstStyle/>
            <a:p>
              <a:pPr algn="ctr"/>
              <a:r>
                <a:rPr lang="en-US" sz="1950" b="1" dirty="0">
                  <a:solidFill>
                    <a:srgbClr val="FFFFFF"/>
                  </a:solidFill>
                </a:rPr>
                <a:t>ACQF Level 7</a:t>
              </a:r>
              <a:endParaRPr lang="en-US" sz="1950" dirty="0"/>
            </a:p>
          </p:txBody>
        </p:sp>
        <p:sp>
          <p:nvSpPr>
            <p:cNvPr id="32" name="Shape 28"/>
            <p:cNvSpPr/>
            <p:nvPr/>
          </p:nvSpPr>
          <p:spPr>
            <a:xfrm>
              <a:off x="754380" y="4546850"/>
              <a:ext cx="3017520" cy="411480"/>
            </a:xfrm>
            <a:prstGeom prst="roundRect">
              <a:avLst>
                <a:gd name="adj" fmla="val 13333"/>
              </a:avLst>
            </a:prstGeom>
            <a:solidFill>
              <a:srgbClr val="00A643"/>
            </a:solidFill>
            <a:ln w="12700">
              <a:solidFill>
                <a:srgbClr val="333333">
                  <a:alpha val="0"/>
                </a:srgbClr>
              </a:solidFill>
              <a:prstDash val="solid"/>
            </a:ln>
          </p:spPr>
        </p:sp>
        <p:sp>
          <p:nvSpPr>
            <p:cNvPr id="33" name="Text 29"/>
            <p:cNvSpPr/>
            <p:nvPr/>
          </p:nvSpPr>
          <p:spPr>
            <a:xfrm>
              <a:off x="754380" y="4649720"/>
              <a:ext cx="3017520" cy="137160"/>
            </a:xfrm>
            <a:prstGeom prst="rect">
              <a:avLst/>
            </a:prstGeom>
            <a:noFill/>
            <a:ln/>
          </p:spPr>
          <p:txBody>
            <a:bodyPr wrap="square" lIns="0" tIns="0" rIns="0" bIns="0" rtlCol="0" anchor="ctr"/>
            <a:lstStyle/>
            <a:p>
              <a:pPr algn="ctr"/>
              <a:r>
                <a:rPr lang="en-US" sz="1950" b="1" dirty="0">
                  <a:solidFill>
                    <a:srgbClr val="FFFFFF"/>
                  </a:solidFill>
                </a:rPr>
                <a:t>KNQF Level 6</a:t>
              </a:r>
              <a:endParaRPr lang="en-US" sz="1950" dirty="0"/>
            </a:p>
          </p:txBody>
        </p:sp>
        <p:sp>
          <p:nvSpPr>
            <p:cNvPr id="34" name="Shape 30"/>
            <p:cNvSpPr/>
            <p:nvPr/>
          </p:nvSpPr>
          <p:spPr>
            <a:xfrm>
              <a:off x="4114800" y="4752590"/>
              <a:ext cx="7955280" cy="0"/>
            </a:xfrm>
            <a:prstGeom prst="line">
              <a:avLst/>
            </a:prstGeom>
            <a:noFill/>
            <a:ln w="16510">
              <a:solidFill>
                <a:srgbClr val="CEB37E"/>
              </a:solidFill>
              <a:prstDash val="solid"/>
              <a:headEnd type="none"/>
              <a:tailEnd type="triangle"/>
            </a:ln>
          </p:spPr>
        </p:sp>
        <p:sp>
          <p:nvSpPr>
            <p:cNvPr id="35" name="Shape 31"/>
            <p:cNvSpPr/>
            <p:nvPr/>
          </p:nvSpPr>
          <p:spPr>
            <a:xfrm>
              <a:off x="12344400" y="4546850"/>
              <a:ext cx="3017520" cy="411480"/>
            </a:xfrm>
            <a:prstGeom prst="roundRect">
              <a:avLst>
                <a:gd name="adj" fmla="val 13333"/>
              </a:avLst>
            </a:prstGeom>
            <a:solidFill>
              <a:srgbClr val="1B2A4A"/>
            </a:solidFill>
            <a:ln w="12700">
              <a:solidFill>
                <a:srgbClr val="333333">
                  <a:alpha val="0"/>
                </a:srgbClr>
              </a:solidFill>
              <a:prstDash val="solid"/>
            </a:ln>
          </p:spPr>
        </p:sp>
        <p:sp>
          <p:nvSpPr>
            <p:cNvPr id="36" name="Text 32"/>
            <p:cNvSpPr/>
            <p:nvPr/>
          </p:nvSpPr>
          <p:spPr>
            <a:xfrm>
              <a:off x="12344400" y="4649720"/>
              <a:ext cx="3017520" cy="137160"/>
            </a:xfrm>
            <a:prstGeom prst="rect">
              <a:avLst/>
            </a:prstGeom>
            <a:noFill/>
            <a:ln/>
          </p:spPr>
          <p:txBody>
            <a:bodyPr wrap="square" lIns="0" tIns="0" rIns="0" bIns="0" rtlCol="0" anchor="ctr"/>
            <a:lstStyle/>
            <a:p>
              <a:pPr algn="ctr"/>
              <a:r>
                <a:rPr lang="en-US" sz="1950" b="1" dirty="0">
                  <a:solidFill>
                    <a:srgbClr val="FFFFFF"/>
                  </a:solidFill>
                </a:rPr>
                <a:t>ACQF Level 6</a:t>
              </a:r>
              <a:endParaRPr lang="en-US" sz="1950" dirty="0"/>
            </a:p>
          </p:txBody>
        </p:sp>
        <p:sp>
          <p:nvSpPr>
            <p:cNvPr id="37" name="Shape 33"/>
            <p:cNvSpPr/>
            <p:nvPr/>
          </p:nvSpPr>
          <p:spPr>
            <a:xfrm>
              <a:off x="754380" y="5122922"/>
              <a:ext cx="3017520" cy="411480"/>
            </a:xfrm>
            <a:prstGeom prst="roundRect">
              <a:avLst>
                <a:gd name="adj" fmla="val 13333"/>
              </a:avLst>
            </a:prstGeom>
            <a:solidFill>
              <a:srgbClr val="00A643"/>
            </a:solidFill>
            <a:ln w="12700">
              <a:solidFill>
                <a:srgbClr val="333333">
                  <a:alpha val="0"/>
                </a:srgbClr>
              </a:solidFill>
              <a:prstDash val="solid"/>
            </a:ln>
          </p:spPr>
        </p:sp>
        <p:sp>
          <p:nvSpPr>
            <p:cNvPr id="38" name="Text 34"/>
            <p:cNvSpPr/>
            <p:nvPr/>
          </p:nvSpPr>
          <p:spPr>
            <a:xfrm>
              <a:off x="754380" y="5225792"/>
              <a:ext cx="3017520" cy="137160"/>
            </a:xfrm>
            <a:prstGeom prst="rect">
              <a:avLst/>
            </a:prstGeom>
            <a:noFill/>
            <a:ln/>
          </p:spPr>
          <p:txBody>
            <a:bodyPr wrap="square" lIns="0" tIns="0" rIns="0" bIns="0" rtlCol="0" anchor="ctr"/>
            <a:lstStyle/>
            <a:p>
              <a:pPr algn="ctr"/>
              <a:r>
                <a:rPr lang="en-US" sz="1950" b="1" dirty="0">
                  <a:solidFill>
                    <a:srgbClr val="FFFFFF"/>
                  </a:solidFill>
                </a:rPr>
                <a:t>KNQF Level 5</a:t>
              </a:r>
              <a:endParaRPr lang="en-US" sz="1950" dirty="0"/>
            </a:p>
          </p:txBody>
        </p:sp>
        <p:sp>
          <p:nvSpPr>
            <p:cNvPr id="39" name="Shape 35"/>
            <p:cNvSpPr/>
            <p:nvPr/>
          </p:nvSpPr>
          <p:spPr>
            <a:xfrm>
              <a:off x="4114800" y="5328662"/>
              <a:ext cx="7955280" cy="0"/>
            </a:xfrm>
            <a:prstGeom prst="line">
              <a:avLst/>
            </a:prstGeom>
            <a:noFill/>
            <a:ln w="16510">
              <a:solidFill>
                <a:srgbClr val="CEB37E"/>
              </a:solidFill>
              <a:prstDash val="solid"/>
              <a:headEnd type="none"/>
              <a:tailEnd type="triangle"/>
            </a:ln>
          </p:spPr>
        </p:sp>
        <p:sp>
          <p:nvSpPr>
            <p:cNvPr id="40" name="Shape 36"/>
            <p:cNvSpPr/>
            <p:nvPr/>
          </p:nvSpPr>
          <p:spPr>
            <a:xfrm>
              <a:off x="12344400" y="5122922"/>
              <a:ext cx="3017520" cy="411480"/>
            </a:xfrm>
            <a:prstGeom prst="roundRect">
              <a:avLst>
                <a:gd name="adj" fmla="val 13333"/>
              </a:avLst>
            </a:prstGeom>
            <a:solidFill>
              <a:srgbClr val="1B2A4A"/>
            </a:solidFill>
            <a:ln w="12700">
              <a:solidFill>
                <a:srgbClr val="333333">
                  <a:alpha val="0"/>
                </a:srgbClr>
              </a:solidFill>
              <a:prstDash val="solid"/>
            </a:ln>
          </p:spPr>
        </p:sp>
        <p:sp>
          <p:nvSpPr>
            <p:cNvPr id="41" name="Text 37"/>
            <p:cNvSpPr/>
            <p:nvPr/>
          </p:nvSpPr>
          <p:spPr>
            <a:xfrm>
              <a:off x="12344400" y="5225792"/>
              <a:ext cx="3017520" cy="137160"/>
            </a:xfrm>
            <a:prstGeom prst="rect">
              <a:avLst/>
            </a:prstGeom>
            <a:noFill/>
            <a:ln/>
          </p:spPr>
          <p:txBody>
            <a:bodyPr wrap="square" lIns="0" tIns="0" rIns="0" bIns="0" rtlCol="0" anchor="ctr"/>
            <a:lstStyle/>
            <a:p>
              <a:pPr algn="ctr"/>
              <a:r>
                <a:rPr lang="en-US" sz="1950" b="1" dirty="0">
                  <a:solidFill>
                    <a:srgbClr val="FFFFFF"/>
                  </a:solidFill>
                </a:rPr>
                <a:t>ACQF Level 5</a:t>
              </a:r>
              <a:endParaRPr lang="en-US" sz="1950" dirty="0"/>
            </a:p>
          </p:txBody>
        </p:sp>
        <p:sp>
          <p:nvSpPr>
            <p:cNvPr id="42" name="Shape 38"/>
            <p:cNvSpPr/>
            <p:nvPr/>
          </p:nvSpPr>
          <p:spPr>
            <a:xfrm>
              <a:off x="754380" y="5698994"/>
              <a:ext cx="3017520" cy="411480"/>
            </a:xfrm>
            <a:prstGeom prst="roundRect">
              <a:avLst>
                <a:gd name="adj" fmla="val 13333"/>
              </a:avLst>
            </a:prstGeom>
            <a:solidFill>
              <a:srgbClr val="00A643"/>
            </a:solidFill>
            <a:ln w="12700">
              <a:solidFill>
                <a:srgbClr val="333333">
                  <a:alpha val="0"/>
                </a:srgbClr>
              </a:solidFill>
              <a:prstDash val="solid"/>
            </a:ln>
          </p:spPr>
        </p:sp>
        <p:sp>
          <p:nvSpPr>
            <p:cNvPr id="43" name="Text 39"/>
            <p:cNvSpPr/>
            <p:nvPr/>
          </p:nvSpPr>
          <p:spPr>
            <a:xfrm>
              <a:off x="754380" y="5801864"/>
              <a:ext cx="3017520" cy="137160"/>
            </a:xfrm>
            <a:prstGeom prst="rect">
              <a:avLst/>
            </a:prstGeom>
            <a:noFill/>
            <a:ln/>
          </p:spPr>
          <p:txBody>
            <a:bodyPr wrap="square" lIns="0" tIns="0" rIns="0" bIns="0" rtlCol="0" anchor="ctr"/>
            <a:lstStyle/>
            <a:p>
              <a:pPr algn="ctr"/>
              <a:r>
                <a:rPr lang="en-US" sz="1950" b="1" dirty="0">
                  <a:solidFill>
                    <a:srgbClr val="FFFFFF"/>
                  </a:solidFill>
                </a:rPr>
                <a:t>KNQF Level 4</a:t>
              </a:r>
              <a:endParaRPr lang="en-US" sz="1950" dirty="0"/>
            </a:p>
          </p:txBody>
        </p:sp>
        <p:sp>
          <p:nvSpPr>
            <p:cNvPr id="44" name="Shape 40"/>
            <p:cNvSpPr/>
            <p:nvPr/>
          </p:nvSpPr>
          <p:spPr>
            <a:xfrm>
              <a:off x="4114800" y="5904734"/>
              <a:ext cx="7955280" cy="0"/>
            </a:xfrm>
            <a:prstGeom prst="line">
              <a:avLst/>
            </a:prstGeom>
            <a:noFill/>
            <a:ln w="16510">
              <a:solidFill>
                <a:srgbClr val="CEB37E"/>
              </a:solidFill>
              <a:prstDash val="solid"/>
              <a:headEnd type="none"/>
              <a:tailEnd type="triangle"/>
            </a:ln>
          </p:spPr>
        </p:sp>
        <p:sp>
          <p:nvSpPr>
            <p:cNvPr id="45" name="Shape 41"/>
            <p:cNvSpPr/>
            <p:nvPr/>
          </p:nvSpPr>
          <p:spPr>
            <a:xfrm>
              <a:off x="12344400" y="5698994"/>
              <a:ext cx="3017520" cy="411480"/>
            </a:xfrm>
            <a:prstGeom prst="roundRect">
              <a:avLst>
                <a:gd name="adj" fmla="val 13333"/>
              </a:avLst>
            </a:prstGeom>
            <a:solidFill>
              <a:srgbClr val="1B2A4A"/>
            </a:solidFill>
            <a:ln w="12700">
              <a:solidFill>
                <a:srgbClr val="333333">
                  <a:alpha val="0"/>
                </a:srgbClr>
              </a:solidFill>
              <a:prstDash val="solid"/>
            </a:ln>
          </p:spPr>
        </p:sp>
        <p:sp>
          <p:nvSpPr>
            <p:cNvPr id="46" name="Text 42"/>
            <p:cNvSpPr/>
            <p:nvPr/>
          </p:nvSpPr>
          <p:spPr>
            <a:xfrm>
              <a:off x="12344400" y="5801864"/>
              <a:ext cx="3017520" cy="137160"/>
            </a:xfrm>
            <a:prstGeom prst="rect">
              <a:avLst/>
            </a:prstGeom>
            <a:noFill/>
            <a:ln/>
          </p:spPr>
          <p:txBody>
            <a:bodyPr wrap="square" lIns="0" tIns="0" rIns="0" bIns="0" rtlCol="0" anchor="ctr"/>
            <a:lstStyle/>
            <a:p>
              <a:pPr algn="ctr"/>
              <a:r>
                <a:rPr lang="en-US" sz="1950" b="1" dirty="0">
                  <a:solidFill>
                    <a:srgbClr val="FFFFFF"/>
                  </a:solidFill>
                </a:rPr>
                <a:t>ACQF Level 4</a:t>
              </a:r>
              <a:endParaRPr lang="en-US" sz="1950" dirty="0"/>
            </a:p>
          </p:txBody>
        </p:sp>
        <p:sp>
          <p:nvSpPr>
            <p:cNvPr id="47" name="Shape 43"/>
            <p:cNvSpPr/>
            <p:nvPr/>
          </p:nvSpPr>
          <p:spPr>
            <a:xfrm>
              <a:off x="754380" y="6275066"/>
              <a:ext cx="3017520" cy="411480"/>
            </a:xfrm>
            <a:prstGeom prst="roundRect">
              <a:avLst>
                <a:gd name="adj" fmla="val 13333"/>
              </a:avLst>
            </a:prstGeom>
            <a:solidFill>
              <a:srgbClr val="00A643"/>
            </a:solidFill>
            <a:ln w="12700">
              <a:solidFill>
                <a:srgbClr val="333333">
                  <a:alpha val="0"/>
                </a:srgbClr>
              </a:solidFill>
              <a:prstDash val="solid"/>
            </a:ln>
          </p:spPr>
        </p:sp>
        <p:sp>
          <p:nvSpPr>
            <p:cNvPr id="48" name="Text 44"/>
            <p:cNvSpPr/>
            <p:nvPr/>
          </p:nvSpPr>
          <p:spPr>
            <a:xfrm>
              <a:off x="754380" y="6377936"/>
              <a:ext cx="3017520" cy="137160"/>
            </a:xfrm>
            <a:prstGeom prst="rect">
              <a:avLst/>
            </a:prstGeom>
            <a:noFill/>
            <a:ln/>
          </p:spPr>
          <p:txBody>
            <a:bodyPr wrap="square" lIns="0" tIns="0" rIns="0" bIns="0" rtlCol="0" anchor="ctr"/>
            <a:lstStyle/>
            <a:p>
              <a:pPr algn="ctr"/>
              <a:r>
                <a:rPr lang="en-US" sz="1950" b="1" dirty="0">
                  <a:solidFill>
                    <a:srgbClr val="FFFFFF"/>
                  </a:solidFill>
                </a:rPr>
                <a:t>KNQF Level 3</a:t>
              </a:r>
              <a:endParaRPr lang="en-US" sz="1950" dirty="0"/>
            </a:p>
          </p:txBody>
        </p:sp>
        <p:sp>
          <p:nvSpPr>
            <p:cNvPr id="49" name="Shape 45"/>
            <p:cNvSpPr/>
            <p:nvPr/>
          </p:nvSpPr>
          <p:spPr>
            <a:xfrm>
              <a:off x="4114800" y="6480806"/>
              <a:ext cx="7955280" cy="0"/>
            </a:xfrm>
            <a:prstGeom prst="line">
              <a:avLst/>
            </a:prstGeom>
            <a:noFill/>
            <a:ln w="16510">
              <a:solidFill>
                <a:srgbClr val="CEB37E"/>
              </a:solidFill>
              <a:prstDash val="solid"/>
              <a:headEnd type="none"/>
              <a:tailEnd type="triangle"/>
            </a:ln>
          </p:spPr>
        </p:sp>
        <p:sp>
          <p:nvSpPr>
            <p:cNvPr id="50" name="Shape 46"/>
            <p:cNvSpPr/>
            <p:nvPr/>
          </p:nvSpPr>
          <p:spPr>
            <a:xfrm>
              <a:off x="12344400" y="6275066"/>
              <a:ext cx="3017520" cy="411480"/>
            </a:xfrm>
            <a:prstGeom prst="roundRect">
              <a:avLst>
                <a:gd name="adj" fmla="val 13333"/>
              </a:avLst>
            </a:prstGeom>
            <a:solidFill>
              <a:srgbClr val="1B2A4A"/>
            </a:solidFill>
            <a:ln w="12700">
              <a:solidFill>
                <a:srgbClr val="333333">
                  <a:alpha val="0"/>
                </a:srgbClr>
              </a:solidFill>
              <a:prstDash val="solid"/>
            </a:ln>
          </p:spPr>
        </p:sp>
        <p:sp>
          <p:nvSpPr>
            <p:cNvPr id="51" name="Text 47"/>
            <p:cNvSpPr/>
            <p:nvPr/>
          </p:nvSpPr>
          <p:spPr>
            <a:xfrm>
              <a:off x="12344400" y="6377936"/>
              <a:ext cx="3017520" cy="137160"/>
            </a:xfrm>
            <a:prstGeom prst="rect">
              <a:avLst/>
            </a:prstGeom>
            <a:noFill/>
            <a:ln/>
          </p:spPr>
          <p:txBody>
            <a:bodyPr wrap="square" lIns="0" tIns="0" rIns="0" bIns="0" rtlCol="0" anchor="ctr"/>
            <a:lstStyle/>
            <a:p>
              <a:pPr algn="ctr"/>
              <a:r>
                <a:rPr lang="en-US" sz="1950" b="1" dirty="0">
                  <a:solidFill>
                    <a:srgbClr val="FFFFFF"/>
                  </a:solidFill>
                </a:rPr>
                <a:t>ACQF Level 3</a:t>
              </a:r>
              <a:endParaRPr lang="en-US" sz="1950" dirty="0"/>
            </a:p>
          </p:txBody>
        </p:sp>
        <p:sp>
          <p:nvSpPr>
            <p:cNvPr id="52" name="Shape 48"/>
            <p:cNvSpPr/>
            <p:nvPr/>
          </p:nvSpPr>
          <p:spPr>
            <a:xfrm>
              <a:off x="754380" y="6851138"/>
              <a:ext cx="3017520" cy="411480"/>
            </a:xfrm>
            <a:prstGeom prst="roundRect">
              <a:avLst>
                <a:gd name="adj" fmla="val 13333"/>
              </a:avLst>
            </a:prstGeom>
            <a:solidFill>
              <a:srgbClr val="00A643"/>
            </a:solidFill>
            <a:ln w="12700">
              <a:solidFill>
                <a:srgbClr val="333333">
                  <a:alpha val="0"/>
                </a:srgbClr>
              </a:solidFill>
              <a:prstDash val="solid"/>
            </a:ln>
          </p:spPr>
        </p:sp>
        <p:sp>
          <p:nvSpPr>
            <p:cNvPr id="53" name="Text 49"/>
            <p:cNvSpPr/>
            <p:nvPr/>
          </p:nvSpPr>
          <p:spPr>
            <a:xfrm>
              <a:off x="754380" y="6954008"/>
              <a:ext cx="3017520" cy="137160"/>
            </a:xfrm>
            <a:prstGeom prst="rect">
              <a:avLst/>
            </a:prstGeom>
            <a:noFill/>
            <a:ln/>
          </p:spPr>
          <p:txBody>
            <a:bodyPr wrap="square" lIns="0" tIns="0" rIns="0" bIns="0" rtlCol="0" anchor="ctr"/>
            <a:lstStyle/>
            <a:p>
              <a:pPr algn="ctr"/>
              <a:r>
                <a:rPr lang="en-US" sz="1950" b="1" dirty="0">
                  <a:solidFill>
                    <a:srgbClr val="FFFFFF"/>
                  </a:solidFill>
                </a:rPr>
                <a:t>KNQF Level 2</a:t>
              </a:r>
              <a:endParaRPr lang="en-US" sz="1950" dirty="0"/>
            </a:p>
          </p:txBody>
        </p:sp>
        <p:sp>
          <p:nvSpPr>
            <p:cNvPr id="54" name="Shape 50"/>
            <p:cNvSpPr/>
            <p:nvPr/>
          </p:nvSpPr>
          <p:spPr>
            <a:xfrm>
              <a:off x="4114800" y="7056878"/>
              <a:ext cx="7955280" cy="0"/>
            </a:xfrm>
            <a:prstGeom prst="line">
              <a:avLst/>
            </a:prstGeom>
            <a:noFill/>
            <a:ln w="16510">
              <a:solidFill>
                <a:srgbClr val="CEB37E"/>
              </a:solidFill>
              <a:prstDash val="solid"/>
              <a:headEnd type="none"/>
              <a:tailEnd type="triangle"/>
            </a:ln>
          </p:spPr>
        </p:sp>
        <p:sp>
          <p:nvSpPr>
            <p:cNvPr id="55" name="Shape 51"/>
            <p:cNvSpPr/>
            <p:nvPr/>
          </p:nvSpPr>
          <p:spPr>
            <a:xfrm>
              <a:off x="12344400" y="6851138"/>
              <a:ext cx="3017520" cy="411480"/>
            </a:xfrm>
            <a:prstGeom prst="roundRect">
              <a:avLst>
                <a:gd name="adj" fmla="val 13333"/>
              </a:avLst>
            </a:prstGeom>
            <a:solidFill>
              <a:srgbClr val="1B2A4A"/>
            </a:solidFill>
            <a:ln w="12700">
              <a:solidFill>
                <a:srgbClr val="333333">
                  <a:alpha val="0"/>
                </a:srgbClr>
              </a:solidFill>
              <a:prstDash val="solid"/>
            </a:ln>
          </p:spPr>
        </p:sp>
        <p:sp>
          <p:nvSpPr>
            <p:cNvPr id="56" name="Text 52"/>
            <p:cNvSpPr/>
            <p:nvPr/>
          </p:nvSpPr>
          <p:spPr>
            <a:xfrm>
              <a:off x="12344400" y="6954008"/>
              <a:ext cx="3017520" cy="137160"/>
            </a:xfrm>
            <a:prstGeom prst="rect">
              <a:avLst/>
            </a:prstGeom>
            <a:noFill/>
            <a:ln/>
          </p:spPr>
          <p:txBody>
            <a:bodyPr wrap="square" lIns="0" tIns="0" rIns="0" bIns="0" rtlCol="0" anchor="ctr"/>
            <a:lstStyle/>
            <a:p>
              <a:pPr algn="ctr"/>
              <a:r>
                <a:rPr lang="en-US" sz="1950" b="1" dirty="0">
                  <a:solidFill>
                    <a:srgbClr val="FFFFFF"/>
                  </a:solidFill>
                </a:rPr>
                <a:t>ACQF Level 2</a:t>
              </a:r>
              <a:endParaRPr lang="en-US" sz="1950" dirty="0"/>
            </a:p>
          </p:txBody>
        </p:sp>
        <p:sp>
          <p:nvSpPr>
            <p:cNvPr id="57" name="Shape 53"/>
            <p:cNvSpPr/>
            <p:nvPr/>
          </p:nvSpPr>
          <p:spPr>
            <a:xfrm>
              <a:off x="754380" y="7427210"/>
              <a:ext cx="3017520" cy="411480"/>
            </a:xfrm>
            <a:prstGeom prst="roundRect">
              <a:avLst>
                <a:gd name="adj" fmla="val 13333"/>
              </a:avLst>
            </a:prstGeom>
            <a:solidFill>
              <a:srgbClr val="00A643"/>
            </a:solidFill>
            <a:ln w="12700">
              <a:solidFill>
                <a:srgbClr val="333333">
                  <a:alpha val="0"/>
                </a:srgbClr>
              </a:solidFill>
              <a:prstDash val="solid"/>
            </a:ln>
          </p:spPr>
        </p:sp>
        <p:sp>
          <p:nvSpPr>
            <p:cNvPr id="58" name="Text 54"/>
            <p:cNvSpPr/>
            <p:nvPr/>
          </p:nvSpPr>
          <p:spPr>
            <a:xfrm>
              <a:off x="754380" y="7530080"/>
              <a:ext cx="3017520" cy="137160"/>
            </a:xfrm>
            <a:prstGeom prst="rect">
              <a:avLst/>
            </a:prstGeom>
            <a:noFill/>
            <a:ln/>
          </p:spPr>
          <p:txBody>
            <a:bodyPr wrap="square" lIns="0" tIns="0" rIns="0" bIns="0" rtlCol="0" anchor="ctr"/>
            <a:lstStyle/>
            <a:p>
              <a:pPr algn="ctr"/>
              <a:r>
                <a:rPr lang="en-US" sz="1950" b="1" dirty="0">
                  <a:solidFill>
                    <a:srgbClr val="FFFFFF"/>
                  </a:solidFill>
                </a:rPr>
                <a:t>KNQF Level 1</a:t>
              </a:r>
              <a:endParaRPr lang="en-US" sz="1950" dirty="0"/>
            </a:p>
          </p:txBody>
        </p:sp>
        <p:sp>
          <p:nvSpPr>
            <p:cNvPr id="59" name="Shape 55"/>
            <p:cNvSpPr/>
            <p:nvPr/>
          </p:nvSpPr>
          <p:spPr>
            <a:xfrm>
              <a:off x="4114800" y="7632950"/>
              <a:ext cx="7955280" cy="0"/>
            </a:xfrm>
            <a:prstGeom prst="line">
              <a:avLst/>
            </a:prstGeom>
            <a:noFill/>
            <a:ln w="16510">
              <a:solidFill>
                <a:srgbClr val="CEB37E"/>
              </a:solidFill>
              <a:prstDash val="solid"/>
              <a:headEnd type="none"/>
              <a:tailEnd type="triangle"/>
            </a:ln>
          </p:spPr>
        </p:sp>
        <p:sp>
          <p:nvSpPr>
            <p:cNvPr id="60" name="Shape 56"/>
            <p:cNvSpPr/>
            <p:nvPr/>
          </p:nvSpPr>
          <p:spPr>
            <a:xfrm>
              <a:off x="12344400" y="7427210"/>
              <a:ext cx="3017520" cy="411480"/>
            </a:xfrm>
            <a:prstGeom prst="roundRect">
              <a:avLst>
                <a:gd name="adj" fmla="val 13333"/>
              </a:avLst>
            </a:prstGeom>
            <a:solidFill>
              <a:srgbClr val="1B2A4A"/>
            </a:solidFill>
            <a:ln w="12700">
              <a:solidFill>
                <a:srgbClr val="333333">
                  <a:alpha val="0"/>
                </a:srgbClr>
              </a:solidFill>
              <a:prstDash val="solid"/>
            </a:ln>
          </p:spPr>
        </p:sp>
        <p:sp>
          <p:nvSpPr>
            <p:cNvPr id="61" name="Text 57"/>
            <p:cNvSpPr/>
            <p:nvPr/>
          </p:nvSpPr>
          <p:spPr>
            <a:xfrm>
              <a:off x="12344400" y="7530080"/>
              <a:ext cx="3017520" cy="137160"/>
            </a:xfrm>
            <a:prstGeom prst="rect">
              <a:avLst/>
            </a:prstGeom>
            <a:noFill/>
            <a:ln/>
          </p:spPr>
          <p:txBody>
            <a:bodyPr wrap="square" lIns="0" tIns="0" rIns="0" bIns="0" rtlCol="0" anchor="ctr"/>
            <a:lstStyle/>
            <a:p>
              <a:pPr algn="ctr"/>
              <a:r>
                <a:rPr lang="en-US" sz="1950" b="1" dirty="0">
                  <a:solidFill>
                    <a:srgbClr val="FFFFFF"/>
                  </a:solidFill>
                </a:rPr>
                <a:t>ACQF Level 1</a:t>
              </a:r>
              <a:endParaRPr lang="en-US" sz="1950" dirty="0"/>
            </a:p>
          </p:txBody>
        </p:sp>
      </p:grpSp>
      <p:sp>
        <p:nvSpPr>
          <p:cNvPr id="62" name="Shape 58"/>
          <p:cNvSpPr/>
          <p:nvPr/>
        </p:nvSpPr>
        <p:spPr>
          <a:xfrm>
            <a:off x="937260" y="8169912"/>
            <a:ext cx="5280660" cy="1433321"/>
          </a:xfrm>
          <a:prstGeom prst="roundRect">
            <a:avLst>
              <a:gd name="adj" fmla="val 8000"/>
            </a:avLst>
          </a:prstGeom>
          <a:solidFill>
            <a:srgbClr val="EAF5EE"/>
          </a:solidFill>
          <a:ln w="7620">
            <a:solidFill>
              <a:srgbClr val="D2D8E6"/>
            </a:solidFill>
            <a:prstDash val="solid"/>
          </a:ln>
        </p:spPr>
      </p:sp>
      <p:sp>
        <p:nvSpPr>
          <p:cNvPr id="63" name="Shape 59"/>
          <p:cNvSpPr/>
          <p:nvPr/>
        </p:nvSpPr>
        <p:spPr>
          <a:xfrm>
            <a:off x="937260" y="8156081"/>
            <a:ext cx="109728" cy="1028700"/>
          </a:xfrm>
          <a:prstGeom prst="rect">
            <a:avLst/>
          </a:prstGeom>
          <a:solidFill>
            <a:srgbClr val="00A643"/>
          </a:solidFill>
          <a:ln w="12700">
            <a:solidFill>
              <a:srgbClr val="333333">
                <a:alpha val="0"/>
              </a:srgbClr>
            </a:solidFill>
            <a:prstDash val="solid"/>
          </a:ln>
        </p:spPr>
      </p:sp>
      <p:sp>
        <p:nvSpPr>
          <p:cNvPr id="64" name="Text 60"/>
          <p:cNvSpPr/>
          <p:nvPr/>
        </p:nvSpPr>
        <p:spPr>
          <a:xfrm>
            <a:off x="1184148" y="8162939"/>
            <a:ext cx="4869180" cy="342900"/>
          </a:xfrm>
          <a:prstGeom prst="rect">
            <a:avLst/>
          </a:prstGeom>
          <a:noFill/>
          <a:ln/>
        </p:spPr>
        <p:txBody>
          <a:bodyPr wrap="square" lIns="0" tIns="0" rIns="0" bIns="0" rtlCol="0" anchor="ctr">
            <a:normAutofit/>
          </a:bodyPr>
          <a:lstStyle/>
          <a:p>
            <a:r>
              <a:rPr lang="en-US" sz="2100" b="1" dirty="0">
                <a:solidFill>
                  <a:srgbClr val="1B2A4A"/>
                </a:solidFill>
              </a:rPr>
              <a:t>Basis of correspondence</a:t>
            </a:r>
            <a:endParaRPr lang="en-US" sz="2100" dirty="0"/>
          </a:p>
        </p:txBody>
      </p:sp>
      <p:sp>
        <p:nvSpPr>
          <p:cNvPr id="65" name="Text 61"/>
          <p:cNvSpPr/>
          <p:nvPr/>
        </p:nvSpPr>
        <p:spPr>
          <a:xfrm>
            <a:off x="1184148" y="8599300"/>
            <a:ext cx="4869180" cy="342900"/>
          </a:xfrm>
          <a:prstGeom prst="rect">
            <a:avLst/>
          </a:prstGeom>
          <a:noFill/>
          <a:ln/>
        </p:spPr>
        <p:txBody>
          <a:bodyPr wrap="square" lIns="381" tIns="381" rIns="381" bIns="381" rtlCol="0" anchor="t">
            <a:noAutofit/>
          </a:bodyPr>
          <a:lstStyle/>
          <a:p>
            <a:pPr algn="just"/>
            <a:r>
              <a:rPr lang="en-US" sz="2100" dirty="0">
                <a:solidFill>
                  <a:srgbClr val="1F2937"/>
                </a:solidFill>
              </a:rPr>
              <a:t>Comparison of level descriptors across knowledge, skills and competence/autonomy and responsibility.</a:t>
            </a:r>
            <a:endParaRPr lang="en-US" sz="2100" dirty="0"/>
          </a:p>
        </p:txBody>
      </p:sp>
      <p:sp>
        <p:nvSpPr>
          <p:cNvPr id="66" name="Shape 62"/>
          <p:cNvSpPr/>
          <p:nvPr/>
        </p:nvSpPr>
        <p:spPr>
          <a:xfrm>
            <a:off x="6492240" y="8181782"/>
            <a:ext cx="5280660" cy="1440180"/>
          </a:xfrm>
          <a:prstGeom prst="roundRect">
            <a:avLst>
              <a:gd name="adj" fmla="val 8000"/>
            </a:avLst>
          </a:prstGeom>
          <a:solidFill>
            <a:srgbClr val="FFF5DB"/>
          </a:solidFill>
          <a:ln w="7620">
            <a:solidFill>
              <a:srgbClr val="D2D8E6"/>
            </a:solidFill>
            <a:prstDash val="solid"/>
          </a:ln>
        </p:spPr>
      </p:sp>
      <p:sp>
        <p:nvSpPr>
          <p:cNvPr id="67" name="Shape 63"/>
          <p:cNvSpPr/>
          <p:nvPr/>
        </p:nvSpPr>
        <p:spPr>
          <a:xfrm>
            <a:off x="6492240" y="8167950"/>
            <a:ext cx="109728" cy="1028700"/>
          </a:xfrm>
          <a:prstGeom prst="rect">
            <a:avLst/>
          </a:prstGeom>
          <a:solidFill>
            <a:srgbClr val="CEB37E"/>
          </a:solidFill>
          <a:ln w="12700">
            <a:solidFill>
              <a:srgbClr val="333333">
                <a:alpha val="0"/>
              </a:srgbClr>
            </a:solidFill>
            <a:prstDash val="solid"/>
          </a:ln>
        </p:spPr>
      </p:sp>
      <p:sp>
        <p:nvSpPr>
          <p:cNvPr id="68" name="Text 64"/>
          <p:cNvSpPr/>
          <p:nvPr/>
        </p:nvSpPr>
        <p:spPr>
          <a:xfrm>
            <a:off x="6752844" y="8202240"/>
            <a:ext cx="4869180" cy="342900"/>
          </a:xfrm>
          <a:prstGeom prst="rect">
            <a:avLst/>
          </a:prstGeom>
          <a:noFill/>
          <a:ln/>
        </p:spPr>
        <p:txBody>
          <a:bodyPr wrap="square" lIns="0" tIns="0" rIns="0" bIns="0" rtlCol="0" anchor="ctr">
            <a:normAutofit/>
          </a:bodyPr>
          <a:lstStyle/>
          <a:p>
            <a:r>
              <a:rPr lang="en-US" sz="2100" b="1" dirty="0">
                <a:solidFill>
                  <a:srgbClr val="1B2A4A"/>
                </a:solidFill>
              </a:rPr>
              <a:t>Important safeguard</a:t>
            </a:r>
            <a:endParaRPr lang="en-US" sz="2100" dirty="0"/>
          </a:p>
        </p:txBody>
      </p:sp>
      <p:sp>
        <p:nvSpPr>
          <p:cNvPr id="69" name="Text 65"/>
          <p:cNvSpPr/>
          <p:nvPr/>
        </p:nvSpPr>
        <p:spPr>
          <a:xfrm>
            <a:off x="6727469" y="8612444"/>
            <a:ext cx="4869180" cy="342900"/>
          </a:xfrm>
          <a:prstGeom prst="rect">
            <a:avLst/>
          </a:prstGeom>
          <a:noFill/>
          <a:ln/>
        </p:spPr>
        <p:txBody>
          <a:bodyPr wrap="square" lIns="381" tIns="381" rIns="381" bIns="381" rtlCol="0" anchor="t">
            <a:noAutofit/>
          </a:bodyPr>
          <a:lstStyle/>
          <a:p>
            <a:pPr algn="just"/>
            <a:r>
              <a:rPr lang="en-US" sz="2100" dirty="0">
                <a:solidFill>
                  <a:srgbClr val="1F2937"/>
                </a:solidFill>
              </a:rPr>
              <a:t>Direct level correspondence does not mean automatic qualification equivalence or professional licensing rights.</a:t>
            </a:r>
            <a:endParaRPr lang="en-US" sz="2100" dirty="0"/>
          </a:p>
        </p:txBody>
      </p:sp>
      <p:sp>
        <p:nvSpPr>
          <p:cNvPr id="70" name="Shape 66"/>
          <p:cNvSpPr/>
          <p:nvPr/>
        </p:nvSpPr>
        <p:spPr>
          <a:xfrm>
            <a:off x="12047220" y="8181781"/>
            <a:ext cx="5006340" cy="1399025"/>
          </a:xfrm>
          <a:prstGeom prst="roundRect">
            <a:avLst>
              <a:gd name="adj" fmla="val 8000"/>
            </a:avLst>
          </a:prstGeom>
          <a:solidFill>
            <a:srgbClr val="E8F2FF"/>
          </a:solidFill>
          <a:ln w="7620">
            <a:solidFill>
              <a:srgbClr val="D2D8E6"/>
            </a:solidFill>
            <a:prstDash val="solid"/>
          </a:ln>
        </p:spPr>
      </p:sp>
      <p:sp>
        <p:nvSpPr>
          <p:cNvPr id="71" name="Shape 67"/>
          <p:cNvSpPr/>
          <p:nvPr/>
        </p:nvSpPr>
        <p:spPr>
          <a:xfrm>
            <a:off x="12047220" y="8167950"/>
            <a:ext cx="109728" cy="1028700"/>
          </a:xfrm>
          <a:prstGeom prst="rect">
            <a:avLst/>
          </a:prstGeom>
          <a:solidFill>
            <a:srgbClr val="1B2A4A"/>
          </a:solidFill>
          <a:ln w="12700">
            <a:solidFill>
              <a:srgbClr val="333333">
                <a:alpha val="0"/>
              </a:srgbClr>
            </a:solidFill>
            <a:prstDash val="solid"/>
          </a:ln>
        </p:spPr>
      </p:sp>
      <p:sp>
        <p:nvSpPr>
          <p:cNvPr id="72" name="Text 68"/>
          <p:cNvSpPr/>
          <p:nvPr/>
        </p:nvSpPr>
        <p:spPr>
          <a:xfrm>
            <a:off x="12294108" y="8222810"/>
            <a:ext cx="4457700" cy="342900"/>
          </a:xfrm>
          <a:prstGeom prst="rect">
            <a:avLst/>
          </a:prstGeom>
          <a:noFill/>
          <a:ln/>
        </p:spPr>
        <p:txBody>
          <a:bodyPr wrap="square" lIns="0" tIns="0" rIns="0" bIns="0" rtlCol="0" anchor="ctr">
            <a:normAutofit/>
          </a:bodyPr>
          <a:lstStyle/>
          <a:p>
            <a:r>
              <a:rPr lang="en-US" sz="2100" b="1" dirty="0">
                <a:solidFill>
                  <a:srgbClr val="1B2A4A"/>
                </a:solidFill>
              </a:rPr>
              <a:t>Implementation link</a:t>
            </a:r>
            <a:endParaRPr lang="en-US" sz="2100" dirty="0"/>
          </a:p>
        </p:txBody>
      </p:sp>
      <p:sp>
        <p:nvSpPr>
          <p:cNvPr id="73" name="Text 69"/>
          <p:cNvSpPr/>
          <p:nvPr/>
        </p:nvSpPr>
        <p:spPr>
          <a:xfrm>
            <a:off x="12294107" y="8598883"/>
            <a:ext cx="4747793" cy="968090"/>
          </a:xfrm>
          <a:prstGeom prst="rect">
            <a:avLst/>
          </a:prstGeom>
          <a:noFill/>
          <a:ln/>
        </p:spPr>
        <p:txBody>
          <a:bodyPr wrap="square" lIns="381" tIns="381" rIns="381" bIns="381" rtlCol="0" anchor="t">
            <a:noAutofit/>
          </a:bodyPr>
          <a:lstStyle/>
          <a:p>
            <a:pPr algn="just"/>
            <a:r>
              <a:rPr lang="en-US" sz="2100" dirty="0">
                <a:solidFill>
                  <a:srgbClr val="1F2937"/>
                </a:solidFill>
              </a:rPr>
              <a:t>The correspondence is reinforced by Criteria 2–4: outcomes, registration, NQD and QA systems.</a:t>
            </a:r>
            <a:endParaRPr lang="en-US" sz="2100" dirty="0"/>
          </a:p>
        </p:txBody>
      </p:sp>
      <p:grpSp>
        <p:nvGrpSpPr>
          <p:cNvPr id="98" name="Group 97">
            <a:extLst>
              <a:ext uri="{FF2B5EF4-FFF2-40B4-BE49-F238E27FC236}">
                <a16:creationId xmlns:a16="http://schemas.microsoft.com/office/drawing/2014/main" id="{1795ABCD-46DE-93F6-F48D-7D060BCE30D5}"/>
              </a:ext>
            </a:extLst>
          </p:cNvPr>
          <p:cNvGrpSpPr/>
          <p:nvPr/>
        </p:nvGrpSpPr>
        <p:grpSpPr>
          <a:xfrm>
            <a:off x="834330" y="664766"/>
            <a:ext cx="16581240" cy="1069082"/>
            <a:chOff x="834330" y="664766"/>
            <a:chExt cx="16581240" cy="1069082"/>
          </a:xfrm>
        </p:grpSpPr>
        <p:grpSp>
          <p:nvGrpSpPr>
            <p:cNvPr id="97" name="Group 96">
              <a:extLst>
                <a:ext uri="{FF2B5EF4-FFF2-40B4-BE49-F238E27FC236}">
                  <a16:creationId xmlns:a16="http://schemas.microsoft.com/office/drawing/2014/main" id="{9DDD1E62-2C8C-484B-FD94-D23287FEE815}"/>
                </a:ext>
              </a:extLst>
            </p:cNvPr>
            <p:cNvGrpSpPr/>
            <p:nvPr/>
          </p:nvGrpSpPr>
          <p:grpSpPr>
            <a:xfrm>
              <a:off x="834330" y="664766"/>
              <a:ext cx="628650" cy="590550"/>
              <a:chOff x="834330" y="664766"/>
              <a:chExt cx="628650" cy="590550"/>
            </a:xfrm>
          </p:grpSpPr>
          <p:sp>
            <p:nvSpPr>
              <p:cNvPr id="78" name="Shape 0">
                <a:extLst>
                  <a:ext uri="{FF2B5EF4-FFF2-40B4-BE49-F238E27FC236}">
                    <a16:creationId xmlns:a16="http://schemas.microsoft.com/office/drawing/2014/main" id="{488212A9-E458-1D9F-D0B7-8E680D2DD586}"/>
                  </a:ext>
                </a:extLst>
              </p:cNvPr>
              <p:cNvSpPr/>
              <p:nvPr/>
            </p:nvSpPr>
            <p:spPr>
              <a:xfrm>
                <a:off x="872430" y="664766"/>
                <a:ext cx="552450" cy="552450"/>
              </a:xfrm>
              <a:prstGeom prst="rect">
                <a:avLst/>
              </a:prstGeom>
              <a:solidFill>
                <a:srgbClr val="00286E"/>
              </a:solidFill>
              <a:ln/>
            </p:spPr>
          </p:sp>
          <p:sp>
            <p:nvSpPr>
              <p:cNvPr id="81" name="Text 1">
                <a:extLst>
                  <a:ext uri="{FF2B5EF4-FFF2-40B4-BE49-F238E27FC236}">
                    <a16:creationId xmlns:a16="http://schemas.microsoft.com/office/drawing/2014/main" id="{A2878814-2B3C-BFDE-0994-BEE3E9C1873E}"/>
                  </a:ext>
                </a:extLst>
              </p:cNvPr>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13</a:t>
                </a:r>
                <a:endParaRPr lang="en-US" sz="2916" dirty="0"/>
              </a:p>
            </p:txBody>
          </p:sp>
        </p:grpSp>
        <p:sp>
          <p:nvSpPr>
            <p:cNvPr id="83" name="Text 2">
              <a:extLst>
                <a:ext uri="{FF2B5EF4-FFF2-40B4-BE49-F238E27FC236}">
                  <a16:creationId xmlns:a16="http://schemas.microsoft.com/office/drawing/2014/main" id="{E00B1FBA-3420-140B-871D-B536A1B88E7A}"/>
                </a:ext>
              </a:extLst>
            </p:cNvPr>
            <p:cNvSpPr/>
            <p:nvPr/>
          </p:nvSpPr>
          <p:spPr>
            <a:xfrm>
              <a:off x="1634430" y="664766"/>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REPORT FINDING BASED ON DESCRIPTOR COMPARISON</a:t>
              </a:r>
              <a:endParaRPr lang="en-US" sz="1944" dirty="0"/>
            </a:p>
          </p:txBody>
        </p:sp>
        <p:sp>
          <p:nvSpPr>
            <p:cNvPr id="85" name="Text 3">
              <a:extLst>
                <a:ext uri="{FF2B5EF4-FFF2-40B4-BE49-F238E27FC236}">
                  <a16:creationId xmlns:a16="http://schemas.microsoft.com/office/drawing/2014/main" id="{73B832F7-461B-16AB-65FA-5ABA292A27E1}"/>
                </a:ext>
              </a:extLst>
            </p:cNvPr>
            <p:cNvSpPr/>
            <p:nvPr/>
          </p:nvSpPr>
          <p:spPr>
            <a:xfrm>
              <a:off x="1634430" y="1001316"/>
              <a:ext cx="14614148" cy="608707"/>
            </a:xfrm>
            <a:prstGeom prst="rect">
              <a:avLst/>
            </a:prstGeom>
            <a:noFill/>
            <a:ln/>
          </p:spPr>
          <p:txBody>
            <a:bodyPr wrap="square" lIns="25400" tIns="25400" rIns="25400" bIns="25400" rtlCol="0" anchor="t">
              <a:normAutofit lnSpcReduction="10000"/>
            </a:bodyPr>
            <a:lstStyle/>
            <a:p>
              <a:pPr marL="0" indent="0" algn="l">
                <a:lnSpc>
                  <a:spcPct val="90764"/>
                </a:lnSpc>
                <a:buNone/>
              </a:pPr>
              <a:r>
                <a:rPr lang="en-US" sz="4320" b="1" dirty="0">
                  <a:solidFill>
                    <a:srgbClr val="00286E"/>
                  </a:solidFill>
                  <a:latin typeface="Arial" pitchFamily="34" charset="0"/>
                  <a:ea typeface="Arial" pitchFamily="34" charset="-122"/>
                  <a:cs typeface="Arial" pitchFamily="34" charset="-120"/>
                </a:rPr>
                <a:t>Criterion one finding: direct level correspondence</a:t>
              </a:r>
              <a:endParaRPr lang="en-US" sz="4320" dirty="0"/>
            </a:p>
          </p:txBody>
        </p:sp>
        <p:pic>
          <p:nvPicPr>
            <p:cNvPr id="87" name="Image 0" descr="preencoded.png">
              <a:extLst>
                <a:ext uri="{FF2B5EF4-FFF2-40B4-BE49-F238E27FC236}">
                  <a16:creationId xmlns:a16="http://schemas.microsoft.com/office/drawing/2014/main" id="{72D586C5-C3CA-4E34-01A4-8292087B61B4}"/>
                </a:ext>
              </a:extLst>
            </p:cNvPr>
            <p:cNvPicPr>
              <a:picLocks noChangeAspect="1"/>
            </p:cNvPicPr>
            <p:nvPr/>
          </p:nvPicPr>
          <p:blipFill>
            <a:blip r:embed="rId3"/>
            <a:stretch>
              <a:fillRect/>
            </a:stretch>
          </p:blipFill>
          <p:spPr>
            <a:xfrm>
              <a:off x="15129570" y="664766"/>
              <a:ext cx="2286000" cy="857250"/>
            </a:xfrm>
            <a:prstGeom prst="rect">
              <a:avLst/>
            </a:prstGeom>
          </p:spPr>
        </p:pic>
        <p:sp>
          <p:nvSpPr>
            <p:cNvPr id="89" name="Shape 4">
              <a:extLst>
                <a:ext uri="{FF2B5EF4-FFF2-40B4-BE49-F238E27FC236}">
                  <a16:creationId xmlns:a16="http://schemas.microsoft.com/office/drawing/2014/main" id="{CFEBEB52-2252-5319-B5A4-68C25577BD2B}"/>
                </a:ext>
              </a:extLst>
            </p:cNvPr>
            <p:cNvSpPr/>
            <p:nvPr/>
          </p:nvSpPr>
          <p:spPr>
            <a:xfrm>
              <a:off x="872430" y="1705273"/>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grpSp>
      <p:grpSp>
        <p:nvGrpSpPr>
          <p:cNvPr id="90" name="Group 89">
            <a:extLst>
              <a:ext uri="{FF2B5EF4-FFF2-40B4-BE49-F238E27FC236}">
                <a16:creationId xmlns:a16="http://schemas.microsoft.com/office/drawing/2014/main" id="{5A36E8F6-D95B-BAB6-1404-A213BB79BA53}"/>
              </a:ext>
            </a:extLst>
          </p:cNvPr>
          <p:cNvGrpSpPr/>
          <p:nvPr/>
        </p:nvGrpSpPr>
        <p:grpSpPr>
          <a:xfrm>
            <a:off x="0" y="9501378"/>
            <a:ext cx="18300032" cy="785622"/>
            <a:chOff x="0" y="9501378"/>
            <a:chExt cx="18300032" cy="785622"/>
          </a:xfrm>
        </p:grpSpPr>
        <p:pic>
          <p:nvPicPr>
            <p:cNvPr id="91" name="Image 1" descr="/mnt/data/extracted_media/ppt/media/image2.jpg">
              <a:extLst>
                <a:ext uri="{FF2B5EF4-FFF2-40B4-BE49-F238E27FC236}">
                  <a16:creationId xmlns:a16="http://schemas.microsoft.com/office/drawing/2014/main" id="{570FA995-35A0-EAB5-0BFB-98194EEAF381}"/>
                </a:ext>
              </a:extLst>
            </p:cNvPr>
            <p:cNvPicPr>
              <a:picLocks noChangeAspect="1"/>
            </p:cNvPicPr>
            <p:nvPr/>
          </p:nvPicPr>
          <p:blipFill>
            <a:blip r:embed="rId4"/>
            <a:stretch>
              <a:fillRect/>
            </a:stretch>
          </p:blipFill>
          <p:spPr>
            <a:xfrm>
              <a:off x="14309313" y="9501378"/>
              <a:ext cx="2948940" cy="576072"/>
            </a:xfrm>
            <a:prstGeom prst="rect">
              <a:avLst/>
            </a:prstGeom>
          </p:spPr>
        </p:pic>
        <p:grpSp>
          <p:nvGrpSpPr>
            <p:cNvPr id="92" name="Group 91">
              <a:extLst>
                <a:ext uri="{FF2B5EF4-FFF2-40B4-BE49-F238E27FC236}">
                  <a16:creationId xmlns:a16="http://schemas.microsoft.com/office/drawing/2014/main" id="{7122BCCC-EF7E-0147-B8E5-556C931728D8}"/>
                </a:ext>
              </a:extLst>
            </p:cNvPr>
            <p:cNvGrpSpPr/>
            <p:nvPr/>
          </p:nvGrpSpPr>
          <p:grpSpPr>
            <a:xfrm>
              <a:off x="0" y="10077450"/>
              <a:ext cx="18300032" cy="209550"/>
              <a:chOff x="0" y="10077450"/>
              <a:chExt cx="18300032" cy="209550"/>
            </a:xfrm>
          </p:grpSpPr>
          <p:sp>
            <p:nvSpPr>
              <p:cNvPr id="93" name="Shape 39">
                <a:extLst>
                  <a:ext uri="{FF2B5EF4-FFF2-40B4-BE49-F238E27FC236}">
                    <a16:creationId xmlns:a16="http://schemas.microsoft.com/office/drawing/2014/main" id="{4F46CAC9-6329-4FE0-0C44-0E1267F36DDA}"/>
                  </a:ext>
                </a:extLst>
              </p:cNvPr>
              <p:cNvSpPr/>
              <p:nvPr/>
            </p:nvSpPr>
            <p:spPr>
              <a:xfrm>
                <a:off x="0" y="10077450"/>
                <a:ext cx="18288000" cy="57150"/>
              </a:xfrm>
              <a:prstGeom prst="rect">
                <a:avLst/>
              </a:prstGeom>
              <a:solidFill>
                <a:srgbClr val="000000"/>
              </a:solidFill>
              <a:ln/>
            </p:spPr>
          </p:sp>
          <p:sp>
            <p:nvSpPr>
              <p:cNvPr id="94" name="Shape 41">
                <a:extLst>
                  <a:ext uri="{FF2B5EF4-FFF2-40B4-BE49-F238E27FC236}">
                    <a16:creationId xmlns:a16="http://schemas.microsoft.com/office/drawing/2014/main" id="{97ED58DD-8570-B27E-A553-DAB8865F5BA9}"/>
                  </a:ext>
                </a:extLst>
              </p:cNvPr>
              <p:cNvSpPr/>
              <p:nvPr/>
            </p:nvSpPr>
            <p:spPr>
              <a:xfrm>
                <a:off x="12032" y="10153650"/>
                <a:ext cx="18288000" cy="57150"/>
              </a:xfrm>
              <a:prstGeom prst="rect">
                <a:avLst/>
              </a:prstGeom>
              <a:solidFill>
                <a:srgbClr val="BB1E10"/>
              </a:solidFill>
              <a:ln/>
            </p:spPr>
          </p:sp>
          <p:sp>
            <p:nvSpPr>
              <p:cNvPr id="95" name="Shape 43">
                <a:extLst>
                  <a:ext uri="{FF2B5EF4-FFF2-40B4-BE49-F238E27FC236}">
                    <a16:creationId xmlns:a16="http://schemas.microsoft.com/office/drawing/2014/main" id="{755779B6-60F4-67D8-D660-12252B3A20F1}"/>
                  </a:ext>
                </a:extLst>
              </p:cNvPr>
              <p:cNvSpPr/>
              <p:nvPr/>
            </p:nvSpPr>
            <p:spPr>
              <a:xfrm>
                <a:off x="0" y="10229850"/>
                <a:ext cx="18288000" cy="57150"/>
              </a:xfrm>
              <a:prstGeom prst="rect">
                <a:avLst/>
              </a:prstGeom>
              <a:solidFill>
                <a:srgbClr val="006B3F"/>
              </a:solidFill>
              <a:ln/>
            </p:spPr>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72430" y="622895"/>
            <a:ext cx="552450" cy="552450"/>
          </a:xfrm>
          <a:prstGeom prst="rect">
            <a:avLst/>
          </a:prstGeom>
          <a:solidFill>
            <a:srgbClr val="00286E"/>
          </a:solidFill>
          <a:ln/>
        </p:spPr>
      </p:sp>
      <p:sp>
        <p:nvSpPr>
          <p:cNvPr id="3" name="Text 1"/>
          <p:cNvSpPr/>
          <p:nvPr/>
        </p:nvSpPr>
        <p:spPr>
          <a:xfrm>
            <a:off x="834330" y="622895"/>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14</a:t>
            </a:r>
            <a:endParaRPr lang="en-US" sz="2916" dirty="0"/>
          </a:p>
        </p:txBody>
      </p:sp>
      <p:sp>
        <p:nvSpPr>
          <p:cNvPr id="4" name="Text 2"/>
          <p:cNvSpPr/>
          <p:nvPr/>
        </p:nvSpPr>
        <p:spPr>
          <a:xfrm>
            <a:off x="1634430" y="622895"/>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CRITERION TWO</a:t>
            </a:r>
            <a:endParaRPr lang="en-US" sz="1944" dirty="0"/>
          </a:p>
        </p:txBody>
      </p:sp>
      <p:sp>
        <p:nvSpPr>
          <p:cNvPr id="5" name="Text 3"/>
          <p:cNvSpPr/>
          <p:nvPr/>
        </p:nvSpPr>
        <p:spPr>
          <a:xfrm>
            <a:off x="1634430" y="959445"/>
            <a:ext cx="14614148" cy="608707"/>
          </a:xfrm>
          <a:prstGeom prst="rect">
            <a:avLst/>
          </a:prstGeom>
          <a:noFill/>
          <a:ln/>
        </p:spPr>
        <p:txBody>
          <a:bodyPr wrap="square" lIns="25400" tIns="25400" rIns="25400" bIns="25400" rtlCol="0" anchor="t">
            <a:normAutofit lnSpcReduction="10000"/>
          </a:bodyPr>
          <a:lstStyle/>
          <a:p>
            <a:pPr marL="0" indent="0" algn="l">
              <a:lnSpc>
                <a:spcPct val="90764"/>
              </a:lnSpc>
              <a:buNone/>
            </a:pPr>
            <a:r>
              <a:rPr lang="en-US" sz="4320" b="1" dirty="0">
                <a:solidFill>
                  <a:srgbClr val="00286E"/>
                </a:solidFill>
                <a:latin typeface="Arial" pitchFamily="34" charset="0"/>
                <a:ea typeface="Arial" pitchFamily="34" charset="-122"/>
                <a:cs typeface="Arial" pitchFamily="34" charset="-120"/>
              </a:rPr>
              <a:t>Learning outcomes, RPL &amp; KCATS</a:t>
            </a:r>
            <a:endParaRPr lang="en-US" sz="4320" dirty="0"/>
          </a:p>
        </p:txBody>
      </p:sp>
      <p:pic>
        <p:nvPicPr>
          <p:cNvPr id="6" name="Image 0" descr="preencoded.png"/>
          <p:cNvPicPr>
            <a:picLocks noChangeAspect="1"/>
          </p:cNvPicPr>
          <p:nvPr/>
        </p:nvPicPr>
        <p:blipFill>
          <a:blip r:embed="rId3"/>
          <a:stretch>
            <a:fillRect/>
          </a:stretch>
        </p:blipFill>
        <p:spPr>
          <a:xfrm>
            <a:off x="15129570" y="622895"/>
            <a:ext cx="2286000" cy="857250"/>
          </a:xfrm>
          <a:prstGeom prst="rect">
            <a:avLst/>
          </a:prstGeom>
        </p:spPr>
      </p:pic>
      <p:sp>
        <p:nvSpPr>
          <p:cNvPr id="7" name="Shape 4"/>
          <p:cNvSpPr/>
          <p:nvPr/>
        </p:nvSpPr>
        <p:spPr>
          <a:xfrm>
            <a:off x="872430" y="1644352"/>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872430" y="1825327"/>
            <a:ext cx="9010650" cy="723900"/>
          </a:xfrm>
          <a:prstGeom prst="rect">
            <a:avLst/>
          </a:prstGeom>
          <a:solidFill>
            <a:srgbClr val="00286E"/>
          </a:solidFill>
          <a:ln/>
        </p:spPr>
      </p:sp>
      <p:sp>
        <p:nvSpPr>
          <p:cNvPr id="9" name="Text 6"/>
          <p:cNvSpPr/>
          <p:nvPr/>
        </p:nvSpPr>
        <p:spPr>
          <a:xfrm>
            <a:off x="986730" y="1920577"/>
            <a:ext cx="1469430" cy="571500"/>
          </a:xfrm>
          <a:prstGeom prst="rect">
            <a:avLst/>
          </a:prstGeom>
          <a:noFill/>
          <a:ln/>
        </p:spPr>
        <p:txBody>
          <a:bodyPr wrap="square" lIns="25400" tIns="25400" rIns="25400" bIns="25400" rtlCol="0" anchor="ctr">
            <a:normAutofit/>
          </a:bodyPr>
          <a:lstStyle/>
          <a:p>
            <a:pPr marL="0" indent="0" algn="l">
              <a:buNone/>
            </a:pPr>
            <a:r>
              <a:rPr lang="en-US" sz="2000" b="1" dirty="0">
                <a:solidFill>
                  <a:srgbClr val="FFFFFF"/>
                </a:solidFill>
                <a:latin typeface="Arial" pitchFamily="34" charset="0"/>
                <a:ea typeface="Arial" pitchFamily="34" charset="-122"/>
                <a:cs typeface="Arial" pitchFamily="34" charset="-120"/>
              </a:rPr>
              <a:t>Mechanism</a:t>
            </a:r>
            <a:endParaRPr lang="en-US" sz="2000" dirty="0"/>
          </a:p>
        </p:txBody>
      </p:sp>
      <p:sp>
        <p:nvSpPr>
          <p:cNvPr id="10" name="Text 7"/>
          <p:cNvSpPr/>
          <p:nvPr/>
        </p:nvSpPr>
        <p:spPr>
          <a:xfrm>
            <a:off x="2608560" y="1920577"/>
            <a:ext cx="4783263" cy="571500"/>
          </a:xfrm>
          <a:prstGeom prst="rect">
            <a:avLst/>
          </a:prstGeom>
          <a:noFill/>
          <a:ln/>
        </p:spPr>
        <p:txBody>
          <a:bodyPr wrap="square" lIns="25400" tIns="25400" rIns="25400" bIns="25400" rtlCol="0" anchor="ctr">
            <a:normAutofit/>
          </a:bodyPr>
          <a:lstStyle/>
          <a:p>
            <a:pPr marL="0" indent="0" algn="l">
              <a:buNone/>
            </a:pPr>
            <a:r>
              <a:rPr lang="en-US" sz="2000" b="1" dirty="0">
                <a:solidFill>
                  <a:srgbClr val="FFFFFF"/>
                </a:solidFill>
                <a:latin typeface="Arial" pitchFamily="34" charset="0"/>
                <a:ea typeface="Arial" pitchFamily="34" charset="-122"/>
                <a:cs typeface="Arial" pitchFamily="34" charset="-120"/>
              </a:rPr>
              <a:t>What the report demonstrates</a:t>
            </a:r>
            <a:endParaRPr lang="en-US" sz="2000" dirty="0"/>
          </a:p>
        </p:txBody>
      </p:sp>
      <p:sp>
        <p:nvSpPr>
          <p:cNvPr id="11" name="Text 8"/>
          <p:cNvSpPr/>
          <p:nvPr/>
        </p:nvSpPr>
        <p:spPr>
          <a:xfrm>
            <a:off x="7474446" y="1920577"/>
            <a:ext cx="2370534" cy="571500"/>
          </a:xfrm>
          <a:prstGeom prst="rect">
            <a:avLst/>
          </a:prstGeom>
          <a:noFill/>
          <a:ln/>
        </p:spPr>
        <p:txBody>
          <a:bodyPr wrap="square" lIns="25400" tIns="25400" rIns="25400" bIns="25400" rtlCol="0" anchor="ctr">
            <a:normAutofit fontScale="92500" lnSpcReduction="20000"/>
          </a:bodyPr>
          <a:lstStyle/>
          <a:p>
            <a:pPr marL="0" indent="0" algn="l">
              <a:buNone/>
            </a:pPr>
            <a:r>
              <a:rPr lang="en-US" sz="2000" b="1" dirty="0">
                <a:solidFill>
                  <a:srgbClr val="FFFFFF"/>
                </a:solidFill>
                <a:latin typeface="Arial" pitchFamily="34" charset="0"/>
                <a:ea typeface="Arial" pitchFamily="34" charset="-122"/>
                <a:cs typeface="Arial" pitchFamily="34" charset="-120"/>
              </a:rPr>
              <a:t>Contribution to referencing</a:t>
            </a:r>
            <a:endParaRPr lang="en-US" sz="2000" dirty="0"/>
          </a:p>
        </p:txBody>
      </p:sp>
      <p:sp>
        <p:nvSpPr>
          <p:cNvPr id="13" name="Shape 10"/>
          <p:cNvSpPr/>
          <p:nvPr/>
        </p:nvSpPr>
        <p:spPr>
          <a:xfrm>
            <a:off x="872430" y="4005759"/>
            <a:ext cx="9010650" cy="9525"/>
          </a:xfrm>
          <a:prstGeom prst="rect">
            <a:avLst/>
          </a:prstGeom>
          <a:solidFill>
            <a:srgbClr val="E4E8F0"/>
          </a:solidFill>
          <a:ln/>
        </p:spPr>
      </p:sp>
      <p:sp>
        <p:nvSpPr>
          <p:cNvPr id="18" name="Shape 15"/>
          <p:cNvSpPr/>
          <p:nvPr/>
        </p:nvSpPr>
        <p:spPr>
          <a:xfrm>
            <a:off x="872430" y="5164038"/>
            <a:ext cx="9010650" cy="9525"/>
          </a:xfrm>
          <a:prstGeom prst="rect">
            <a:avLst/>
          </a:prstGeom>
          <a:solidFill>
            <a:srgbClr val="E4E8F0"/>
          </a:solidFill>
          <a:ln/>
        </p:spPr>
      </p:sp>
      <p:grpSp>
        <p:nvGrpSpPr>
          <p:cNvPr id="62" name="Group 61">
            <a:extLst>
              <a:ext uri="{FF2B5EF4-FFF2-40B4-BE49-F238E27FC236}">
                <a16:creationId xmlns:a16="http://schemas.microsoft.com/office/drawing/2014/main" id="{4A2FC04F-C61F-E426-CCB2-5A260C050D5F}"/>
              </a:ext>
            </a:extLst>
          </p:cNvPr>
          <p:cNvGrpSpPr/>
          <p:nvPr/>
        </p:nvGrpSpPr>
        <p:grpSpPr>
          <a:xfrm>
            <a:off x="872430" y="2549228"/>
            <a:ext cx="9010650" cy="6154340"/>
            <a:chOff x="872430" y="2549228"/>
            <a:chExt cx="9010650" cy="3776265"/>
          </a:xfrm>
        </p:grpSpPr>
        <p:sp>
          <p:nvSpPr>
            <p:cNvPr id="12" name="Shape 9"/>
            <p:cNvSpPr/>
            <p:nvPr/>
          </p:nvSpPr>
          <p:spPr>
            <a:xfrm>
              <a:off x="872430" y="2549228"/>
              <a:ext cx="9010650" cy="1462881"/>
            </a:xfrm>
            <a:prstGeom prst="rect">
              <a:avLst/>
            </a:prstGeom>
            <a:solidFill>
              <a:srgbClr val="FFFFFF"/>
            </a:solidFill>
            <a:ln/>
          </p:spPr>
        </p:sp>
        <p:sp>
          <p:nvSpPr>
            <p:cNvPr id="14" name="Text 11"/>
            <p:cNvSpPr/>
            <p:nvPr/>
          </p:nvSpPr>
          <p:spPr>
            <a:xfrm>
              <a:off x="986730" y="2663528"/>
              <a:ext cx="1469430" cy="1272381"/>
            </a:xfrm>
            <a:prstGeom prst="rect">
              <a:avLst/>
            </a:prstGeom>
            <a:noFill/>
            <a:ln/>
          </p:spPr>
          <p:txBody>
            <a:bodyPr wrap="square" lIns="25400" tIns="25400" rIns="25400" bIns="25400" rtlCol="0" anchor="ctr">
              <a:normAutofit/>
            </a:bodyPr>
            <a:lstStyle/>
            <a:p>
              <a:pPr marL="0" indent="0" algn="l">
                <a:buNone/>
              </a:pPr>
              <a:r>
                <a:rPr lang="en-US" sz="2000" b="1" dirty="0">
                  <a:solidFill>
                    <a:srgbClr val="00286E"/>
                  </a:solidFill>
                  <a:latin typeface="Arial" pitchFamily="34" charset="0"/>
                  <a:ea typeface="Arial" pitchFamily="34" charset="-122"/>
                  <a:cs typeface="Arial" pitchFamily="34" charset="-120"/>
                </a:rPr>
                <a:t>RPL</a:t>
              </a:r>
              <a:endParaRPr lang="en-US" sz="2000" dirty="0"/>
            </a:p>
          </p:txBody>
        </p:sp>
        <p:sp>
          <p:nvSpPr>
            <p:cNvPr id="15" name="Text 12"/>
            <p:cNvSpPr/>
            <p:nvPr/>
          </p:nvSpPr>
          <p:spPr>
            <a:xfrm>
              <a:off x="2608560" y="2663528"/>
              <a:ext cx="4783263" cy="1272381"/>
            </a:xfrm>
            <a:prstGeom prst="rect">
              <a:avLst/>
            </a:prstGeom>
            <a:noFill/>
            <a:ln/>
          </p:spPr>
          <p:txBody>
            <a:bodyPr wrap="square" lIns="25400" tIns="25400" rIns="25400" bIns="25400" rtlCol="0" anchor="ctr">
              <a:norm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National policy &amp; supporting instruments provides a basis for assessing knowledge, skills and competence acquired outside formal education</a:t>
              </a:r>
              <a:endParaRPr lang="en-US" sz="2000" dirty="0"/>
            </a:p>
          </p:txBody>
        </p:sp>
        <p:sp>
          <p:nvSpPr>
            <p:cNvPr id="16" name="Text 13"/>
            <p:cNvSpPr/>
            <p:nvPr/>
          </p:nvSpPr>
          <p:spPr>
            <a:xfrm>
              <a:off x="7474446" y="2663528"/>
              <a:ext cx="2370534" cy="1272381"/>
            </a:xfrm>
            <a:prstGeom prst="rect">
              <a:avLst/>
            </a:prstGeom>
            <a:noFill/>
            <a:ln/>
          </p:spPr>
          <p:txBody>
            <a:bodyPr wrap="square" lIns="25400" tIns="25400" rIns="25400" bIns="25400" rtlCol="0" anchor="ctr">
              <a:norm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Recognises formal, non-formal and informal learning</a:t>
              </a:r>
              <a:endParaRPr lang="en-US" sz="2000" dirty="0"/>
            </a:p>
          </p:txBody>
        </p:sp>
        <p:sp>
          <p:nvSpPr>
            <p:cNvPr id="17" name="Shape 14"/>
            <p:cNvSpPr/>
            <p:nvPr/>
          </p:nvSpPr>
          <p:spPr>
            <a:xfrm>
              <a:off x="872430" y="4012109"/>
              <a:ext cx="9010650" cy="1158280"/>
            </a:xfrm>
            <a:prstGeom prst="rect">
              <a:avLst/>
            </a:prstGeom>
            <a:solidFill>
              <a:srgbClr val="F7F9FC"/>
            </a:solidFill>
            <a:ln/>
          </p:spPr>
        </p:sp>
        <p:sp>
          <p:nvSpPr>
            <p:cNvPr id="19" name="Text 16"/>
            <p:cNvSpPr/>
            <p:nvPr/>
          </p:nvSpPr>
          <p:spPr>
            <a:xfrm>
              <a:off x="986730" y="4126409"/>
              <a:ext cx="1469430" cy="967780"/>
            </a:xfrm>
            <a:prstGeom prst="rect">
              <a:avLst/>
            </a:prstGeom>
            <a:noFill/>
            <a:ln/>
          </p:spPr>
          <p:txBody>
            <a:bodyPr wrap="square" lIns="25400" tIns="25400" rIns="25400" bIns="25400" rtlCol="0" anchor="ctr">
              <a:normAutofit/>
            </a:bodyPr>
            <a:lstStyle/>
            <a:p>
              <a:pPr marL="0" indent="0" algn="l">
                <a:buNone/>
              </a:pPr>
              <a:r>
                <a:rPr lang="en-US" sz="2000" b="1" dirty="0">
                  <a:solidFill>
                    <a:srgbClr val="00286E"/>
                  </a:solidFill>
                  <a:latin typeface="Arial" pitchFamily="34" charset="0"/>
                  <a:ea typeface="Arial" pitchFamily="34" charset="-122"/>
                  <a:cs typeface="Arial" pitchFamily="34" charset="-120"/>
                </a:rPr>
                <a:t>KCATS</a:t>
              </a:r>
              <a:endParaRPr lang="en-US" sz="2000" dirty="0"/>
            </a:p>
          </p:txBody>
        </p:sp>
        <p:sp>
          <p:nvSpPr>
            <p:cNvPr id="20" name="Text 17"/>
            <p:cNvSpPr/>
            <p:nvPr/>
          </p:nvSpPr>
          <p:spPr>
            <a:xfrm>
              <a:off x="2608560" y="4126409"/>
              <a:ext cx="4783263" cy="967780"/>
            </a:xfrm>
            <a:prstGeom prst="rect">
              <a:avLst/>
            </a:prstGeom>
            <a:noFill/>
            <a:ln/>
          </p:spPr>
          <p:txBody>
            <a:bodyPr wrap="square" lIns="25400" tIns="25400" rIns="25400" bIns="25400" rtlCol="0" anchor="ctr">
              <a:no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Provides for 1 credit = 10 notional hours; credits may be accumulated and transferred or exempted where criteria are met</a:t>
              </a:r>
              <a:endParaRPr lang="en-US" sz="2000" dirty="0"/>
            </a:p>
          </p:txBody>
        </p:sp>
        <p:sp>
          <p:nvSpPr>
            <p:cNvPr id="21" name="Text 18"/>
            <p:cNvSpPr/>
            <p:nvPr/>
          </p:nvSpPr>
          <p:spPr>
            <a:xfrm>
              <a:off x="7474446" y="4126409"/>
              <a:ext cx="2370534" cy="967780"/>
            </a:xfrm>
            <a:prstGeom prst="rect">
              <a:avLst/>
            </a:prstGeom>
            <a:noFill/>
            <a:ln/>
          </p:spPr>
          <p:txBody>
            <a:bodyPr wrap="square" lIns="25400" tIns="25400" rIns="25400" bIns="25400" rtlCol="0" anchor="ctr">
              <a:norm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Supports mobility, progression and reduced repetition</a:t>
              </a:r>
              <a:endParaRPr lang="en-US" sz="2000" dirty="0"/>
            </a:p>
          </p:txBody>
        </p:sp>
        <p:sp>
          <p:nvSpPr>
            <p:cNvPr id="22" name="Shape 19"/>
            <p:cNvSpPr/>
            <p:nvPr/>
          </p:nvSpPr>
          <p:spPr>
            <a:xfrm>
              <a:off x="872430" y="5170388"/>
              <a:ext cx="9010650" cy="1155105"/>
            </a:xfrm>
            <a:prstGeom prst="rect">
              <a:avLst/>
            </a:prstGeom>
            <a:solidFill>
              <a:srgbClr val="FFFFFF"/>
            </a:solidFill>
            <a:ln/>
          </p:spPr>
        </p:sp>
        <p:sp>
          <p:nvSpPr>
            <p:cNvPr id="23" name="Text 20"/>
            <p:cNvSpPr/>
            <p:nvPr/>
          </p:nvSpPr>
          <p:spPr>
            <a:xfrm>
              <a:off x="986730" y="5284688"/>
              <a:ext cx="1583730" cy="964605"/>
            </a:xfrm>
            <a:prstGeom prst="rect">
              <a:avLst/>
            </a:prstGeom>
            <a:noFill/>
            <a:ln/>
          </p:spPr>
          <p:txBody>
            <a:bodyPr wrap="square" lIns="25400" tIns="25400" rIns="25400" bIns="25400" rtlCol="0" anchor="ctr">
              <a:normAutofit/>
            </a:bodyPr>
            <a:lstStyle/>
            <a:p>
              <a:pPr marL="0" indent="0" algn="l">
                <a:buNone/>
              </a:pPr>
              <a:r>
                <a:rPr lang="en-US" sz="2000" b="1" dirty="0">
                  <a:solidFill>
                    <a:srgbClr val="00286E"/>
                  </a:solidFill>
                  <a:latin typeface="Arial" pitchFamily="34" charset="0"/>
                  <a:ea typeface="Arial" pitchFamily="34" charset="-122"/>
                  <a:cs typeface="Arial" pitchFamily="34" charset="-120"/>
                </a:rPr>
                <a:t>Permeability</a:t>
              </a:r>
              <a:endParaRPr lang="en-US" sz="2000" dirty="0"/>
            </a:p>
          </p:txBody>
        </p:sp>
        <p:sp>
          <p:nvSpPr>
            <p:cNvPr id="24" name="Text 21"/>
            <p:cNvSpPr/>
            <p:nvPr/>
          </p:nvSpPr>
          <p:spPr>
            <a:xfrm>
              <a:off x="2608560" y="5284688"/>
              <a:ext cx="4783263" cy="964605"/>
            </a:xfrm>
            <a:prstGeom prst="rect">
              <a:avLst/>
            </a:prstGeom>
            <a:noFill/>
            <a:ln/>
          </p:spPr>
          <p:txBody>
            <a:bodyPr wrap="square" lIns="25400" tIns="25400" rIns="25400" bIns="25400" rtlCol="0" anchor="ctr">
              <a:norm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Entry, re-entry, exit and progression across levels and sub-frameworks</a:t>
              </a:r>
              <a:endParaRPr lang="en-US" sz="2000" dirty="0"/>
            </a:p>
          </p:txBody>
        </p:sp>
        <p:sp>
          <p:nvSpPr>
            <p:cNvPr id="25" name="Text 22"/>
            <p:cNvSpPr/>
            <p:nvPr/>
          </p:nvSpPr>
          <p:spPr>
            <a:xfrm>
              <a:off x="7474446" y="5284688"/>
              <a:ext cx="2370534" cy="964605"/>
            </a:xfrm>
            <a:prstGeom prst="rect">
              <a:avLst/>
            </a:prstGeom>
            <a:noFill/>
            <a:ln/>
          </p:spPr>
          <p:txBody>
            <a:bodyPr wrap="square" lIns="25400" tIns="25400" rIns="25400" bIns="25400" rtlCol="0" anchor="ctr">
              <a:norm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Connects learning pathways to the KNQF structure</a:t>
              </a:r>
              <a:endParaRPr lang="en-US" sz="2000" dirty="0"/>
            </a:p>
          </p:txBody>
        </p:sp>
      </p:grpSp>
      <p:sp>
        <p:nvSpPr>
          <p:cNvPr id="26" name="Shape 23"/>
          <p:cNvSpPr/>
          <p:nvPr/>
        </p:nvSpPr>
        <p:spPr>
          <a:xfrm>
            <a:off x="10168829" y="7366738"/>
            <a:ext cx="7284840" cy="1444435"/>
          </a:xfrm>
          <a:prstGeom prst="rect">
            <a:avLst/>
          </a:prstGeom>
          <a:solidFill>
            <a:srgbClr val="F4F6FA"/>
          </a:solidFill>
          <a:ln/>
        </p:spPr>
      </p:sp>
      <p:sp>
        <p:nvSpPr>
          <p:cNvPr id="28" name="Text 25"/>
          <p:cNvSpPr/>
          <p:nvPr/>
        </p:nvSpPr>
        <p:spPr>
          <a:xfrm>
            <a:off x="10225980" y="7328892"/>
            <a:ext cx="9450705" cy="317500"/>
          </a:xfrm>
          <a:prstGeom prst="rect">
            <a:avLst/>
          </a:prstGeom>
          <a:noFill/>
          <a:ln/>
        </p:spPr>
        <p:txBody>
          <a:bodyPr wrap="square" lIns="25400" tIns="25400" rIns="25400" bIns="25400" rtlCol="0" anchor="t">
            <a:noAutofit/>
          </a:bodyPr>
          <a:lstStyle/>
          <a:p>
            <a:pPr marL="0" indent="0" algn="l">
              <a:buNone/>
            </a:pPr>
            <a:r>
              <a:rPr lang="en-US" sz="2200" b="1" dirty="0">
                <a:solidFill>
                  <a:srgbClr val="00286E"/>
                </a:solidFill>
                <a:latin typeface="Arial" pitchFamily="34" charset="0"/>
                <a:ea typeface="Arial" pitchFamily="34" charset="-122"/>
                <a:cs typeface="Arial" pitchFamily="34" charset="-120"/>
              </a:rPr>
              <a:t>Technical precision</a:t>
            </a:r>
            <a:endParaRPr lang="en-US" sz="2200" dirty="0"/>
          </a:p>
        </p:txBody>
      </p:sp>
      <p:sp>
        <p:nvSpPr>
          <p:cNvPr id="29" name="Text 26"/>
          <p:cNvSpPr/>
          <p:nvPr/>
        </p:nvSpPr>
        <p:spPr>
          <a:xfrm>
            <a:off x="10225980" y="7618911"/>
            <a:ext cx="7170538" cy="992784"/>
          </a:xfrm>
          <a:prstGeom prst="rect">
            <a:avLst/>
          </a:prstGeom>
          <a:noFill/>
          <a:ln/>
        </p:spPr>
        <p:txBody>
          <a:bodyPr wrap="square" lIns="25400" tIns="25400" rIns="25400" bIns="25400" rtlCol="0" anchor="t">
            <a:noAutofit/>
          </a:bodyPr>
          <a:lstStyle/>
          <a:p>
            <a:pPr marL="0" indent="0" algn="l">
              <a:lnSpc>
                <a:spcPct val="115406"/>
              </a:lnSpc>
              <a:buNone/>
            </a:pPr>
            <a:r>
              <a:rPr lang="en-US" sz="2000" dirty="0">
                <a:solidFill>
                  <a:srgbClr val="5B6577"/>
                </a:solidFill>
                <a:latin typeface="Arial" pitchFamily="34" charset="0"/>
                <a:ea typeface="Arial" pitchFamily="34" charset="-122"/>
                <a:cs typeface="Arial" pitchFamily="34" charset="-120"/>
              </a:rPr>
              <a:t>RPL, credit transfer and exemption are related but not identical. KCATS provides the credit logic; RPL provides the assessment route.</a:t>
            </a:r>
            <a:endParaRPr lang="en-US" sz="2000" dirty="0"/>
          </a:p>
        </p:txBody>
      </p:sp>
      <p:sp>
        <p:nvSpPr>
          <p:cNvPr id="30" name="Text 27"/>
          <p:cNvSpPr/>
          <p:nvPr/>
        </p:nvSpPr>
        <p:spPr>
          <a:xfrm>
            <a:off x="10168829" y="1813138"/>
            <a:ext cx="7284840" cy="206375"/>
          </a:xfrm>
          <a:prstGeom prst="rect">
            <a:avLst/>
          </a:prstGeom>
          <a:noFill/>
          <a:ln/>
        </p:spPr>
        <p:txBody>
          <a:bodyPr wrap="square" lIns="25400" tIns="25400" rIns="25400" bIns="25400" rtlCol="0" anchor="t">
            <a:noAutofit/>
          </a:bodyPr>
          <a:lstStyle/>
          <a:p>
            <a:pPr marL="0" indent="0" algn="l">
              <a:buNone/>
            </a:pPr>
            <a:r>
              <a:rPr lang="en-US" sz="2000" b="1" kern="0" spc="162" dirty="0">
                <a:solidFill>
                  <a:srgbClr val="00286E"/>
                </a:solidFill>
                <a:latin typeface="Arial" pitchFamily="34" charset="0"/>
                <a:ea typeface="Arial" pitchFamily="34" charset="-122"/>
                <a:cs typeface="Arial" pitchFamily="34" charset="-120"/>
              </a:rPr>
              <a:t>IMPLEMENTATION EVIDENCE: SELECTED RPL FIELDS</a:t>
            </a:r>
            <a:endParaRPr lang="en-US" sz="2000" dirty="0"/>
          </a:p>
        </p:txBody>
      </p:sp>
      <p:sp>
        <p:nvSpPr>
          <p:cNvPr id="31" name="Text 28"/>
          <p:cNvSpPr/>
          <p:nvPr/>
        </p:nvSpPr>
        <p:spPr>
          <a:xfrm>
            <a:off x="10206930" y="2703745"/>
            <a:ext cx="1874242" cy="171450"/>
          </a:xfrm>
          <a:prstGeom prst="rect">
            <a:avLst/>
          </a:prstGeom>
          <a:noFill/>
          <a:ln/>
        </p:spPr>
        <p:txBody>
          <a:bodyPr wrap="square" lIns="25400" tIns="25400" rIns="25400" bIns="25400" rtlCol="0" anchor="t">
            <a:noAutofit/>
          </a:bodyPr>
          <a:lstStyle/>
          <a:p>
            <a:pPr marL="0" indent="0" algn="l">
              <a:buNone/>
            </a:pPr>
            <a:r>
              <a:rPr lang="en-US" sz="2000" b="1" dirty="0">
                <a:solidFill>
                  <a:srgbClr val="12203F"/>
                </a:solidFill>
                <a:latin typeface="Arial" pitchFamily="34" charset="0"/>
                <a:ea typeface="Arial" pitchFamily="34" charset="-122"/>
                <a:cs typeface="Arial" pitchFamily="34" charset="-120"/>
              </a:rPr>
              <a:t>Engineering</a:t>
            </a:r>
            <a:endParaRPr lang="en-US" sz="2000" dirty="0"/>
          </a:p>
        </p:txBody>
      </p:sp>
      <p:sp>
        <p:nvSpPr>
          <p:cNvPr id="32" name="Text 29"/>
          <p:cNvSpPr/>
          <p:nvPr/>
        </p:nvSpPr>
        <p:spPr>
          <a:xfrm>
            <a:off x="16952500" y="2739841"/>
            <a:ext cx="852096" cy="206375"/>
          </a:xfrm>
          <a:prstGeom prst="rect">
            <a:avLst/>
          </a:prstGeom>
          <a:noFill/>
          <a:ln/>
        </p:spPr>
        <p:txBody>
          <a:bodyPr wrap="square" lIns="25400" tIns="25400" rIns="25400" bIns="25400" rtlCol="0" anchor="t">
            <a:noAutofit/>
          </a:bodyPr>
          <a:lstStyle/>
          <a:p>
            <a:pPr marL="0" indent="0" algn="l">
              <a:buNone/>
            </a:pPr>
            <a:r>
              <a:rPr lang="en-US" sz="2000" b="1" dirty="0">
                <a:solidFill>
                  <a:srgbClr val="00286E"/>
                </a:solidFill>
                <a:latin typeface="Arial" pitchFamily="34" charset="0"/>
                <a:ea typeface="Arial" pitchFamily="34" charset="-122"/>
                <a:cs typeface="Arial" pitchFamily="34" charset="-120"/>
              </a:rPr>
              <a:t>307</a:t>
            </a:r>
            <a:endParaRPr lang="en-US" sz="2000" dirty="0"/>
          </a:p>
        </p:txBody>
      </p:sp>
      <p:sp>
        <p:nvSpPr>
          <p:cNvPr id="34" name="Shape 31"/>
          <p:cNvSpPr/>
          <p:nvPr/>
        </p:nvSpPr>
        <p:spPr>
          <a:xfrm>
            <a:off x="10206930" y="3044641"/>
            <a:ext cx="7208639" cy="133350"/>
          </a:xfrm>
          <a:prstGeom prst="rect">
            <a:avLst/>
          </a:prstGeom>
          <a:solidFill>
            <a:srgbClr val="00286E"/>
          </a:solidFill>
          <a:ln/>
        </p:spPr>
      </p:sp>
      <p:sp>
        <p:nvSpPr>
          <p:cNvPr id="35" name="Text 32"/>
          <p:cNvSpPr/>
          <p:nvPr/>
        </p:nvSpPr>
        <p:spPr>
          <a:xfrm>
            <a:off x="10206930" y="3253687"/>
            <a:ext cx="1874242" cy="369339"/>
          </a:xfrm>
          <a:prstGeom prst="rect">
            <a:avLst/>
          </a:prstGeom>
          <a:noFill/>
          <a:ln/>
        </p:spPr>
        <p:txBody>
          <a:bodyPr wrap="square" lIns="25400" tIns="25400" rIns="25400" bIns="25400" rtlCol="0" anchor="t">
            <a:noAutofit/>
          </a:bodyPr>
          <a:lstStyle/>
          <a:p>
            <a:pPr marL="0" indent="0" algn="l">
              <a:buNone/>
            </a:pPr>
            <a:r>
              <a:rPr lang="en-US" sz="2000" b="1" dirty="0">
                <a:solidFill>
                  <a:srgbClr val="12203F"/>
                </a:solidFill>
                <a:latin typeface="Arial" pitchFamily="34" charset="0"/>
                <a:ea typeface="Arial" pitchFamily="34" charset="-122"/>
                <a:cs typeface="Arial" pitchFamily="34" charset="-120"/>
              </a:rPr>
              <a:t>Cosmetology</a:t>
            </a:r>
            <a:endParaRPr lang="en-US" sz="2000" dirty="0"/>
          </a:p>
        </p:txBody>
      </p:sp>
      <p:sp>
        <p:nvSpPr>
          <p:cNvPr id="36" name="Text 33"/>
          <p:cNvSpPr/>
          <p:nvPr/>
        </p:nvSpPr>
        <p:spPr>
          <a:xfrm>
            <a:off x="16952504" y="3301816"/>
            <a:ext cx="852096" cy="213058"/>
          </a:xfrm>
          <a:prstGeom prst="rect">
            <a:avLst/>
          </a:prstGeom>
          <a:noFill/>
          <a:ln/>
        </p:spPr>
        <p:txBody>
          <a:bodyPr wrap="square" lIns="25400" tIns="25400" rIns="25400" bIns="25400" rtlCol="0" anchor="t">
            <a:noAutofit/>
          </a:bodyPr>
          <a:lstStyle/>
          <a:p>
            <a:pPr marL="0" indent="0" algn="l">
              <a:buNone/>
            </a:pPr>
            <a:r>
              <a:rPr lang="en-US" sz="2000" b="1" dirty="0">
                <a:solidFill>
                  <a:srgbClr val="00286E"/>
                </a:solidFill>
                <a:latin typeface="Arial" pitchFamily="34" charset="0"/>
                <a:ea typeface="Arial" pitchFamily="34" charset="-122"/>
                <a:cs typeface="Arial" pitchFamily="34" charset="-120"/>
              </a:rPr>
              <a:t>179</a:t>
            </a:r>
            <a:endParaRPr lang="en-US" sz="2000" dirty="0"/>
          </a:p>
        </p:txBody>
      </p:sp>
      <p:sp>
        <p:nvSpPr>
          <p:cNvPr id="37" name="Shape 34"/>
          <p:cNvSpPr/>
          <p:nvPr/>
        </p:nvSpPr>
        <p:spPr>
          <a:xfrm>
            <a:off x="10206930" y="3606616"/>
            <a:ext cx="7208639" cy="133350"/>
          </a:xfrm>
          <a:prstGeom prst="rect">
            <a:avLst/>
          </a:prstGeom>
          <a:solidFill>
            <a:srgbClr val="EEF1F7"/>
          </a:solidFill>
          <a:ln/>
        </p:spPr>
      </p:sp>
      <p:sp>
        <p:nvSpPr>
          <p:cNvPr id="38" name="Shape 35"/>
          <p:cNvSpPr/>
          <p:nvPr/>
        </p:nvSpPr>
        <p:spPr>
          <a:xfrm>
            <a:off x="10206930" y="3606616"/>
            <a:ext cx="4180979" cy="133350"/>
          </a:xfrm>
          <a:prstGeom prst="rect">
            <a:avLst/>
          </a:prstGeom>
          <a:solidFill>
            <a:srgbClr val="00286E"/>
          </a:solidFill>
          <a:ln/>
        </p:spPr>
      </p:sp>
      <p:sp>
        <p:nvSpPr>
          <p:cNvPr id="39" name="Text 36"/>
          <p:cNvSpPr/>
          <p:nvPr/>
        </p:nvSpPr>
        <p:spPr>
          <a:xfrm>
            <a:off x="10206930" y="3827695"/>
            <a:ext cx="1874242" cy="227707"/>
          </a:xfrm>
          <a:prstGeom prst="rect">
            <a:avLst/>
          </a:prstGeom>
          <a:noFill/>
          <a:ln/>
        </p:spPr>
        <p:txBody>
          <a:bodyPr wrap="square" lIns="25400" tIns="25400" rIns="25400" bIns="25400" rtlCol="0" anchor="t">
            <a:noAutofit/>
          </a:bodyPr>
          <a:lstStyle/>
          <a:p>
            <a:pPr marL="0" indent="0" algn="l">
              <a:buNone/>
            </a:pPr>
            <a:r>
              <a:rPr lang="en-US" sz="2000" b="1" dirty="0">
                <a:solidFill>
                  <a:srgbClr val="12203F"/>
                </a:solidFill>
                <a:latin typeface="Arial" pitchFamily="34" charset="0"/>
                <a:ea typeface="Arial" pitchFamily="34" charset="-122"/>
                <a:cs typeface="Arial" pitchFamily="34" charset="-120"/>
              </a:rPr>
              <a:t>Hospitality</a:t>
            </a:r>
            <a:endParaRPr lang="en-US" sz="2000" dirty="0"/>
          </a:p>
        </p:txBody>
      </p:sp>
      <p:sp>
        <p:nvSpPr>
          <p:cNvPr id="40" name="Text 37"/>
          <p:cNvSpPr/>
          <p:nvPr/>
        </p:nvSpPr>
        <p:spPr>
          <a:xfrm>
            <a:off x="17072821" y="3863791"/>
            <a:ext cx="421104" cy="206162"/>
          </a:xfrm>
          <a:prstGeom prst="rect">
            <a:avLst/>
          </a:prstGeom>
          <a:noFill/>
          <a:ln/>
        </p:spPr>
        <p:txBody>
          <a:bodyPr wrap="square" lIns="25400" tIns="25400" rIns="25400" bIns="25400" rtlCol="0" anchor="t">
            <a:noAutofit/>
          </a:bodyPr>
          <a:lstStyle/>
          <a:p>
            <a:pPr marL="0" indent="0" algn="l">
              <a:buNone/>
            </a:pPr>
            <a:r>
              <a:rPr lang="en-US" sz="2000" b="1" dirty="0">
                <a:solidFill>
                  <a:srgbClr val="00286E"/>
                </a:solidFill>
                <a:latin typeface="Arial" pitchFamily="34" charset="0"/>
                <a:ea typeface="Arial" pitchFamily="34" charset="-122"/>
                <a:cs typeface="Arial" pitchFamily="34" charset="-120"/>
              </a:rPr>
              <a:t>79</a:t>
            </a:r>
            <a:endParaRPr lang="en-US" sz="2000" dirty="0"/>
          </a:p>
        </p:txBody>
      </p:sp>
      <p:sp>
        <p:nvSpPr>
          <p:cNvPr id="41" name="Shape 38"/>
          <p:cNvSpPr/>
          <p:nvPr/>
        </p:nvSpPr>
        <p:spPr>
          <a:xfrm>
            <a:off x="10206930" y="4168591"/>
            <a:ext cx="7208639" cy="133350"/>
          </a:xfrm>
          <a:prstGeom prst="rect">
            <a:avLst/>
          </a:prstGeom>
          <a:solidFill>
            <a:srgbClr val="EEF1F7"/>
          </a:solidFill>
          <a:ln/>
        </p:spPr>
      </p:sp>
      <p:sp>
        <p:nvSpPr>
          <p:cNvPr id="42" name="Shape 39"/>
          <p:cNvSpPr/>
          <p:nvPr/>
        </p:nvSpPr>
        <p:spPr>
          <a:xfrm>
            <a:off x="10206930" y="4168591"/>
            <a:ext cx="1874242" cy="133350"/>
          </a:xfrm>
          <a:prstGeom prst="rect">
            <a:avLst/>
          </a:prstGeom>
          <a:solidFill>
            <a:srgbClr val="D3993F"/>
          </a:solidFill>
          <a:ln/>
        </p:spPr>
      </p:sp>
      <p:sp>
        <p:nvSpPr>
          <p:cNvPr id="43" name="Text 40"/>
          <p:cNvSpPr/>
          <p:nvPr/>
        </p:nvSpPr>
        <p:spPr>
          <a:xfrm>
            <a:off x="10206930" y="4353574"/>
            <a:ext cx="2606702" cy="247650"/>
          </a:xfrm>
          <a:prstGeom prst="rect">
            <a:avLst/>
          </a:prstGeom>
          <a:noFill/>
          <a:ln/>
        </p:spPr>
        <p:txBody>
          <a:bodyPr wrap="square" lIns="25400" tIns="25400" rIns="25400" bIns="25400" rtlCol="0" anchor="t">
            <a:noAutofit/>
          </a:bodyPr>
          <a:lstStyle/>
          <a:p>
            <a:pPr marL="0" indent="0" algn="l">
              <a:buNone/>
            </a:pPr>
            <a:r>
              <a:rPr lang="en-US" sz="2000" b="1" dirty="0">
                <a:solidFill>
                  <a:srgbClr val="12203F"/>
                </a:solidFill>
                <a:latin typeface="Arial" pitchFamily="34" charset="0"/>
                <a:ea typeface="Arial" pitchFamily="34" charset="-122"/>
                <a:cs typeface="Arial" pitchFamily="34" charset="-120"/>
              </a:rPr>
              <a:t>Fire Technology</a:t>
            </a:r>
            <a:endParaRPr lang="en-US" sz="2000" dirty="0"/>
          </a:p>
        </p:txBody>
      </p:sp>
      <p:sp>
        <p:nvSpPr>
          <p:cNvPr id="44" name="Text 41"/>
          <p:cNvSpPr/>
          <p:nvPr/>
        </p:nvSpPr>
        <p:spPr>
          <a:xfrm>
            <a:off x="17156113" y="4425766"/>
            <a:ext cx="335657" cy="197743"/>
          </a:xfrm>
          <a:prstGeom prst="rect">
            <a:avLst/>
          </a:prstGeom>
          <a:noFill/>
          <a:ln/>
        </p:spPr>
        <p:txBody>
          <a:bodyPr wrap="square" lIns="25400" tIns="25400" rIns="25400" bIns="25400" rtlCol="0" anchor="t">
            <a:noAutofit/>
          </a:bodyPr>
          <a:lstStyle/>
          <a:p>
            <a:pPr marL="0" indent="0" algn="l">
              <a:buNone/>
            </a:pPr>
            <a:r>
              <a:rPr lang="en-US" sz="2000" b="1" dirty="0">
                <a:solidFill>
                  <a:srgbClr val="00286E"/>
                </a:solidFill>
                <a:latin typeface="Arial" pitchFamily="34" charset="0"/>
                <a:ea typeface="Arial" pitchFamily="34" charset="-122"/>
                <a:cs typeface="Arial" pitchFamily="34" charset="-120"/>
              </a:rPr>
              <a:t>73</a:t>
            </a:r>
            <a:endParaRPr lang="en-US" sz="2000" dirty="0"/>
          </a:p>
        </p:txBody>
      </p:sp>
      <p:sp>
        <p:nvSpPr>
          <p:cNvPr id="45" name="Shape 42"/>
          <p:cNvSpPr/>
          <p:nvPr/>
        </p:nvSpPr>
        <p:spPr>
          <a:xfrm>
            <a:off x="10206930" y="4730566"/>
            <a:ext cx="7208639" cy="133350"/>
          </a:xfrm>
          <a:prstGeom prst="rect">
            <a:avLst/>
          </a:prstGeom>
          <a:solidFill>
            <a:srgbClr val="EEF1F7"/>
          </a:solidFill>
          <a:ln/>
        </p:spPr>
      </p:sp>
      <p:sp>
        <p:nvSpPr>
          <p:cNvPr id="46" name="Shape 43"/>
          <p:cNvSpPr/>
          <p:nvPr/>
        </p:nvSpPr>
        <p:spPr>
          <a:xfrm>
            <a:off x="10206930" y="4730566"/>
            <a:ext cx="1729978" cy="133350"/>
          </a:xfrm>
          <a:prstGeom prst="rect">
            <a:avLst/>
          </a:prstGeom>
          <a:solidFill>
            <a:srgbClr val="D3993F"/>
          </a:solidFill>
          <a:ln/>
        </p:spPr>
      </p:sp>
      <p:sp>
        <p:nvSpPr>
          <p:cNvPr id="47" name="Text 44"/>
          <p:cNvSpPr/>
          <p:nvPr/>
        </p:nvSpPr>
        <p:spPr>
          <a:xfrm>
            <a:off x="10206929" y="4915549"/>
            <a:ext cx="1523859" cy="304800"/>
          </a:xfrm>
          <a:prstGeom prst="rect">
            <a:avLst/>
          </a:prstGeom>
          <a:noFill/>
          <a:ln/>
        </p:spPr>
        <p:txBody>
          <a:bodyPr wrap="square" lIns="25400" tIns="25400" rIns="25400" bIns="25400" rtlCol="0" anchor="t">
            <a:noAutofit/>
          </a:bodyPr>
          <a:lstStyle/>
          <a:p>
            <a:pPr marL="0" indent="0" algn="l">
              <a:buNone/>
            </a:pPr>
            <a:r>
              <a:rPr lang="en-US" sz="2000" b="1" dirty="0">
                <a:solidFill>
                  <a:srgbClr val="12203F"/>
                </a:solidFill>
                <a:latin typeface="Arial" pitchFamily="34" charset="0"/>
                <a:ea typeface="Arial" pitchFamily="34" charset="-122"/>
                <a:cs typeface="Arial" pitchFamily="34" charset="-120"/>
              </a:rPr>
              <a:t>Catering</a:t>
            </a:r>
            <a:endParaRPr lang="en-US" sz="2000" dirty="0"/>
          </a:p>
        </p:txBody>
      </p:sp>
      <p:sp>
        <p:nvSpPr>
          <p:cNvPr id="48" name="Text 45"/>
          <p:cNvSpPr/>
          <p:nvPr/>
        </p:nvSpPr>
        <p:spPr>
          <a:xfrm>
            <a:off x="17156113" y="4987741"/>
            <a:ext cx="335657" cy="304800"/>
          </a:xfrm>
          <a:prstGeom prst="rect">
            <a:avLst/>
          </a:prstGeom>
          <a:noFill/>
          <a:ln/>
        </p:spPr>
        <p:txBody>
          <a:bodyPr wrap="square" lIns="25400" tIns="25400" rIns="25400" bIns="25400" rtlCol="0" anchor="t">
            <a:noAutofit/>
          </a:bodyPr>
          <a:lstStyle/>
          <a:p>
            <a:pPr marL="0" indent="0" algn="l">
              <a:buNone/>
            </a:pPr>
            <a:r>
              <a:rPr lang="en-US" sz="2000" b="1" dirty="0">
                <a:solidFill>
                  <a:srgbClr val="00286E"/>
                </a:solidFill>
                <a:latin typeface="Arial" pitchFamily="34" charset="0"/>
                <a:ea typeface="Arial" pitchFamily="34" charset="-122"/>
                <a:cs typeface="Arial" pitchFamily="34" charset="-120"/>
              </a:rPr>
              <a:t>34</a:t>
            </a:r>
            <a:endParaRPr lang="en-US" sz="2000" dirty="0"/>
          </a:p>
        </p:txBody>
      </p:sp>
      <p:sp>
        <p:nvSpPr>
          <p:cNvPr id="49" name="Shape 46"/>
          <p:cNvSpPr/>
          <p:nvPr/>
        </p:nvSpPr>
        <p:spPr>
          <a:xfrm>
            <a:off x="10206930" y="5292541"/>
            <a:ext cx="7208639" cy="133350"/>
          </a:xfrm>
          <a:prstGeom prst="rect">
            <a:avLst/>
          </a:prstGeom>
          <a:solidFill>
            <a:srgbClr val="EEF1F7"/>
          </a:solidFill>
          <a:ln/>
        </p:spPr>
      </p:sp>
      <p:sp>
        <p:nvSpPr>
          <p:cNvPr id="50" name="Shape 47"/>
          <p:cNvSpPr/>
          <p:nvPr/>
        </p:nvSpPr>
        <p:spPr>
          <a:xfrm>
            <a:off x="10206930" y="5292541"/>
            <a:ext cx="792857" cy="133350"/>
          </a:xfrm>
          <a:prstGeom prst="rect">
            <a:avLst/>
          </a:prstGeom>
          <a:solidFill>
            <a:srgbClr val="D3993F"/>
          </a:solidFill>
          <a:ln/>
        </p:spPr>
      </p:sp>
      <p:grpSp>
        <p:nvGrpSpPr>
          <p:cNvPr id="63" name="Group 62">
            <a:extLst>
              <a:ext uri="{FF2B5EF4-FFF2-40B4-BE49-F238E27FC236}">
                <a16:creationId xmlns:a16="http://schemas.microsoft.com/office/drawing/2014/main" id="{F3C3FB73-C931-1ED8-3270-E8D72FE16EEF}"/>
              </a:ext>
            </a:extLst>
          </p:cNvPr>
          <p:cNvGrpSpPr/>
          <p:nvPr/>
        </p:nvGrpSpPr>
        <p:grpSpPr>
          <a:xfrm>
            <a:off x="10187879" y="5748292"/>
            <a:ext cx="7208639" cy="1446146"/>
            <a:chOff x="10206930" y="6480445"/>
            <a:chExt cx="7208639" cy="1297133"/>
          </a:xfrm>
        </p:grpSpPr>
        <p:sp>
          <p:nvSpPr>
            <p:cNvPr id="51" name="Shape 48"/>
            <p:cNvSpPr/>
            <p:nvPr/>
          </p:nvSpPr>
          <p:spPr>
            <a:xfrm>
              <a:off x="10206930" y="6480445"/>
              <a:ext cx="7208639" cy="1297133"/>
            </a:xfrm>
            <a:prstGeom prst="rect">
              <a:avLst/>
            </a:prstGeom>
            <a:solidFill>
              <a:srgbClr val="00286E"/>
            </a:solidFill>
            <a:ln/>
          </p:spPr>
        </p:sp>
        <p:sp>
          <p:nvSpPr>
            <p:cNvPr id="52" name="Text 49"/>
            <p:cNvSpPr/>
            <p:nvPr/>
          </p:nvSpPr>
          <p:spPr>
            <a:xfrm>
              <a:off x="10285239" y="6898061"/>
              <a:ext cx="6903840" cy="768350"/>
            </a:xfrm>
            <a:prstGeom prst="rect">
              <a:avLst/>
            </a:prstGeom>
            <a:noFill/>
            <a:ln/>
          </p:spPr>
          <p:txBody>
            <a:bodyPr wrap="square" lIns="25400" tIns="25400" rIns="25400" bIns="25400" rtlCol="0" anchor="t">
              <a:noAutofit/>
            </a:bodyPr>
            <a:lstStyle/>
            <a:p>
              <a:pPr marL="0" indent="0" algn="l">
                <a:buNone/>
              </a:pPr>
              <a:r>
                <a:rPr lang="en-US" sz="2000" b="1" dirty="0">
                  <a:solidFill>
                    <a:srgbClr val="FFFFFF"/>
                  </a:solidFill>
                  <a:latin typeface="Arial" pitchFamily="34" charset="0"/>
                  <a:ea typeface="Arial" pitchFamily="34" charset="-122"/>
                  <a:cs typeface="Arial" pitchFamily="34" charset="-120"/>
                </a:rPr>
                <a:t>724 </a:t>
              </a:r>
              <a:r>
                <a:rPr lang="en-US" sz="2000" dirty="0">
                  <a:solidFill>
                    <a:srgbClr val="CDD6E6"/>
                  </a:solidFill>
                  <a:latin typeface="Arial" pitchFamily="34" charset="0"/>
                  <a:ea typeface="Arial" pitchFamily="34" charset="-122"/>
                  <a:cs typeface="Arial" pitchFamily="34" charset="-120"/>
                </a:rPr>
                <a:t>RPL graduates across fields; implementation is strongest in occupationally demonstrable fields such as engineering and cosmetology.</a:t>
              </a:r>
              <a:endParaRPr lang="en-US" sz="2000" dirty="0"/>
            </a:p>
          </p:txBody>
        </p:sp>
      </p:grpSp>
      <p:sp>
        <p:nvSpPr>
          <p:cNvPr id="53" name="Shape 50"/>
          <p:cNvSpPr/>
          <p:nvPr/>
        </p:nvSpPr>
        <p:spPr>
          <a:xfrm>
            <a:off x="872430" y="8958281"/>
            <a:ext cx="16543139" cy="635000"/>
          </a:xfrm>
          <a:prstGeom prst="rect">
            <a:avLst/>
          </a:prstGeom>
          <a:solidFill>
            <a:srgbClr val="F7EFE1"/>
          </a:solidFill>
          <a:ln/>
        </p:spPr>
      </p:sp>
      <p:sp>
        <p:nvSpPr>
          <p:cNvPr id="54" name="Shape 51"/>
          <p:cNvSpPr/>
          <p:nvPr/>
        </p:nvSpPr>
        <p:spPr>
          <a:xfrm>
            <a:off x="872430" y="8958281"/>
            <a:ext cx="44450" cy="635000"/>
          </a:xfrm>
          <a:prstGeom prst="rect">
            <a:avLst/>
          </a:prstGeom>
          <a:solidFill>
            <a:srgbClr val="D3993F"/>
          </a:solidFill>
          <a:ln/>
        </p:spPr>
      </p:sp>
      <p:sp>
        <p:nvSpPr>
          <p:cNvPr id="55" name="Text 52"/>
          <p:cNvSpPr/>
          <p:nvPr/>
        </p:nvSpPr>
        <p:spPr>
          <a:xfrm>
            <a:off x="1145481" y="9082106"/>
            <a:ext cx="16537783" cy="425450"/>
          </a:xfrm>
          <a:prstGeom prst="rect">
            <a:avLst/>
          </a:prstGeom>
          <a:noFill/>
          <a:ln/>
        </p:spPr>
        <p:txBody>
          <a:bodyPr wrap="square" lIns="25400" tIns="25400" rIns="25400" bIns="25400" rtlCol="0" anchor="t">
            <a:normAutofit/>
          </a:bodyPr>
          <a:lstStyle/>
          <a:p>
            <a:pPr marL="0" indent="0" algn="l">
              <a:buNone/>
            </a:pPr>
            <a:r>
              <a:rPr lang="en-US" sz="2160" dirty="0">
                <a:solidFill>
                  <a:srgbClr val="5A4A2C"/>
                </a:solidFill>
                <a:latin typeface="Arial" pitchFamily="34" charset="0"/>
                <a:ea typeface="Arial" pitchFamily="34" charset="-122"/>
                <a:cs typeface="Arial" pitchFamily="34" charset="-120"/>
              </a:rPr>
              <a:t>Other reported RPL fields include Fashion Design, Beauty Therapy, Baking, Hair Dressing, Clothing &amp; Textile and Accommodation.</a:t>
            </a:r>
            <a:endParaRPr lang="en-US" sz="2160" dirty="0"/>
          </a:p>
        </p:txBody>
      </p:sp>
      <p:sp>
        <p:nvSpPr>
          <p:cNvPr id="56" name="Shape 53"/>
          <p:cNvSpPr/>
          <p:nvPr/>
        </p:nvSpPr>
        <p:spPr>
          <a:xfrm>
            <a:off x="0" y="10077450"/>
            <a:ext cx="18288000" cy="57150"/>
          </a:xfrm>
          <a:prstGeom prst="rect">
            <a:avLst/>
          </a:prstGeom>
          <a:solidFill>
            <a:srgbClr val="000000"/>
          </a:solidFill>
          <a:ln/>
        </p:spPr>
      </p:sp>
      <p:sp>
        <p:nvSpPr>
          <p:cNvPr id="57" name="Shape 54"/>
          <p:cNvSpPr/>
          <p:nvPr/>
        </p:nvSpPr>
        <p:spPr>
          <a:xfrm>
            <a:off x="0" y="10134600"/>
            <a:ext cx="18288000" cy="19050"/>
          </a:xfrm>
          <a:prstGeom prst="rect">
            <a:avLst/>
          </a:prstGeom>
          <a:solidFill>
            <a:srgbClr val="FFFFFF"/>
          </a:solidFill>
          <a:ln/>
        </p:spPr>
      </p:sp>
      <p:sp>
        <p:nvSpPr>
          <p:cNvPr id="58" name="Shape 55"/>
          <p:cNvSpPr/>
          <p:nvPr/>
        </p:nvSpPr>
        <p:spPr>
          <a:xfrm>
            <a:off x="0" y="10153650"/>
            <a:ext cx="18288000" cy="57150"/>
          </a:xfrm>
          <a:prstGeom prst="rect">
            <a:avLst/>
          </a:prstGeom>
          <a:solidFill>
            <a:srgbClr val="BB1E10"/>
          </a:solidFill>
          <a:ln/>
        </p:spPr>
      </p:sp>
      <p:sp>
        <p:nvSpPr>
          <p:cNvPr id="59" name="Shape 56"/>
          <p:cNvSpPr/>
          <p:nvPr/>
        </p:nvSpPr>
        <p:spPr>
          <a:xfrm>
            <a:off x="0" y="10210800"/>
            <a:ext cx="18288000" cy="19050"/>
          </a:xfrm>
          <a:prstGeom prst="rect">
            <a:avLst/>
          </a:prstGeom>
          <a:solidFill>
            <a:srgbClr val="FFFFFF"/>
          </a:solidFill>
          <a:ln/>
        </p:spPr>
      </p:sp>
      <p:sp>
        <p:nvSpPr>
          <p:cNvPr id="60" name="Shape 57"/>
          <p:cNvSpPr/>
          <p:nvPr/>
        </p:nvSpPr>
        <p:spPr>
          <a:xfrm>
            <a:off x="0" y="10229850"/>
            <a:ext cx="18288000" cy="57150"/>
          </a:xfrm>
          <a:prstGeom prst="rect">
            <a:avLst/>
          </a:prstGeom>
          <a:solidFill>
            <a:srgbClr val="006B3F"/>
          </a:solidFill>
          <a:ln/>
        </p:spPr>
      </p:sp>
      <p:pic>
        <p:nvPicPr>
          <p:cNvPr id="61" name="Image 1" descr="preencoded.png"/>
          <p:cNvPicPr>
            <a:picLocks noChangeAspect="1"/>
          </p:cNvPicPr>
          <p:nvPr/>
        </p:nvPicPr>
        <p:blipFill>
          <a:blip r:embed="rId4"/>
          <a:stretch>
            <a:fillRect/>
          </a:stretch>
        </p:blipFill>
        <p:spPr>
          <a:xfrm>
            <a:off x="15233110" y="9531691"/>
            <a:ext cx="2182460" cy="593384"/>
          </a:xfrm>
          <a:prstGeom prst="rect">
            <a:avLst/>
          </a:prstGeom>
        </p:spPr>
      </p:pic>
      <p:sp>
        <p:nvSpPr>
          <p:cNvPr id="64" name="Text 25">
            <a:extLst>
              <a:ext uri="{FF2B5EF4-FFF2-40B4-BE49-F238E27FC236}">
                <a16:creationId xmlns:a16="http://schemas.microsoft.com/office/drawing/2014/main" id="{6A3A0318-D47E-95B0-2C48-C7D1C20C69AC}"/>
              </a:ext>
            </a:extLst>
          </p:cNvPr>
          <p:cNvSpPr/>
          <p:nvPr/>
        </p:nvSpPr>
        <p:spPr>
          <a:xfrm>
            <a:off x="10225980" y="5775371"/>
            <a:ext cx="9450705" cy="317500"/>
          </a:xfrm>
          <a:prstGeom prst="rect">
            <a:avLst/>
          </a:prstGeom>
          <a:noFill/>
          <a:ln/>
        </p:spPr>
        <p:txBody>
          <a:bodyPr wrap="square" lIns="25400" tIns="25400" rIns="25400" bIns="25400" rtlCol="0" anchor="t">
            <a:noAutofit/>
          </a:bodyPr>
          <a:lstStyle/>
          <a:p>
            <a:r>
              <a:rPr lang="en-US" sz="2400" b="1" dirty="0">
                <a:solidFill>
                  <a:schemeClr val="bg1"/>
                </a:solidFill>
              </a:rPr>
              <a:t>Reported RPL total</a:t>
            </a:r>
            <a:endParaRPr lang="en-US" sz="2400"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72430" y="664766"/>
            <a:ext cx="552450" cy="552450"/>
          </a:xfrm>
          <a:prstGeom prst="rect">
            <a:avLst/>
          </a:prstGeom>
          <a:solidFill>
            <a:srgbClr val="00286E"/>
          </a:solidFill>
          <a:ln/>
        </p:spPr>
      </p:sp>
      <p:sp>
        <p:nvSpPr>
          <p:cNvPr id="3" name="Text 1"/>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15</a:t>
            </a:r>
            <a:endParaRPr lang="en-US" sz="2916" dirty="0"/>
          </a:p>
        </p:txBody>
      </p:sp>
      <p:sp>
        <p:nvSpPr>
          <p:cNvPr id="4" name="Text 2"/>
          <p:cNvSpPr/>
          <p:nvPr/>
        </p:nvSpPr>
        <p:spPr>
          <a:xfrm>
            <a:off x="1634430" y="664766"/>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CRITERION TWO</a:t>
            </a:r>
            <a:endParaRPr lang="en-US" sz="1944" dirty="0"/>
          </a:p>
        </p:txBody>
      </p:sp>
      <p:sp>
        <p:nvSpPr>
          <p:cNvPr id="5" name="Text 3"/>
          <p:cNvSpPr/>
          <p:nvPr/>
        </p:nvSpPr>
        <p:spPr>
          <a:xfrm>
            <a:off x="1634430" y="1001316"/>
            <a:ext cx="14614148" cy="608707"/>
          </a:xfrm>
          <a:prstGeom prst="rect">
            <a:avLst/>
          </a:prstGeom>
          <a:noFill/>
          <a:ln/>
        </p:spPr>
        <p:txBody>
          <a:bodyPr wrap="square" lIns="25400" tIns="25400" rIns="25400" bIns="25400" rtlCol="0" anchor="t">
            <a:normAutofit lnSpcReduction="10000"/>
          </a:bodyPr>
          <a:lstStyle/>
          <a:p>
            <a:pPr marL="0" indent="0" algn="l">
              <a:lnSpc>
                <a:spcPct val="90764"/>
              </a:lnSpc>
              <a:buNone/>
            </a:pPr>
            <a:r>
              <a:rPr lang="en-US" sz="4320" b="1" dirty="0">
                <a:solidFill>
                  <a:srgbClr val="00286E"/>
                </a:solidFill>
                <a:latin typeface="Arial" pitchFamily="34" charset="0"/>
                <a:ea typeface="Arial" pitchFamily="34" charset="-122"/>
                <a:cs typeface="Arial" pitchFamily="34" charset="-120"/>
              </a:rPr>
              <a:t>Learning outcomes</a:t>
            </a:r>
            <a:endParaRPr lang="en-US" sz="4320" dirty="0"/>
          </a:p>
        </p:txBody>
      </p:sp>
      <p:pic>
        <p:nvPicPr>
          <p:cNvPr id="6" name="Image 0" descr="preencoded.png"/>
          <p:cNvPicPr>
            <a:picLocks noChangeAspect="1"/>
          </p:cNvPicPr>
          <p:nvPr/>
        </p:nvPicPr>
        <p:blipFill>
          <a:blip r:embed="rId3"/>
          <a:stretch>
            <a:fillRect/>
          </a:stretch>
        </p:blipFill>
        <p:spPr>
          <a:xfrm>
            <a:off x="15129570" y="664766"/>
            <a:ext cx="2286000" cy="857250"/>
          </a:xfrm>
          <a:prstGeom prst="rect">
            <a:avLst/>
          </a:prstGeom>
        </p:spPr>
      </p:pic>
      <p:sp>
        <p:nvSpPr>
          <p:cNvPr id="7" name="Shape 4"/>
          <p:cNvSpPr/>
          <p:nvPr/>
        </p:nvSpPr>
        <p:spPr>
          <a:xfrm>
            <a:off x="872430" y="1705273"/>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872430" y="1924348"/>
            <a:ext cx="8147745" cy="5939433"/>
          </a:xfrm>
          <a:prstGeom prst="rect">
            <a:avLst/>
          </a:prstGeom>
          <a:ln w="6350">
            <a:solidFill>
              <a:srgbClr val="DFE4EE"/>
            </a:solidFill>
            <a:prstDash val="solid"/>
          </a:ln>
        </p:spPr>
      </p:sp>
      <p:sp>
        <p:nvSpPr>
          <p:cNvPr id="9" name="Text 6"/>
          <p:cNvSpPr/>
          <p:nvPr/>
        </p:nvSpPr>
        <p:spPr>
          <a:xfrm>
            <a:off x="1424880" y="3667423"/>
            <a:ext cx="8361809"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00286E"/>
                </a:solidFill>
                <a:latin typeface="Arial" pitchFamily="34" charset="0"/>
                <a:ea typeface="Arial" pitchFamily="34" charset="-122"/>
                <a:cs typeface="Arial" pitchFamily="34" charset="-120"/>
              </a:rPr>
              <a:t>Scope and context</a:t>
            </a:r>
            <a:endParaRPr lang="en-US" sz="2592" dirty="0"/>
          </a:p>
        </p:txBody>
      </p:sp>
      <p:grpSp>
        <p:nvGrpSpPr>
          <p:cNvPr id="40" name="Group 39">
            <a:extLst>
              <a:ext uri="{FF2B5EF4-FFF2-40B4-BE49-F238E27FC236}">
                <a16:creationId xmlns:a16="http://schemas.microsoft.com/office/drawing/2014/main" id="{5F1511B5-107A-E6E0-A6E9-3AD8886489AA}"/>
              </a:ext>
            </a:extLst>
          </p:cNvPr>
          <p:cNvGrpSpPr/>
          <p:nvPr/>
        </p:nvGrpSpPr>
        <p:grpSpPr>
          <a:xfrm>
            <a:off x="1272480" y="4241652"/>
            <a:ext cx="723999" cy="318195"/>
            <a:chOff x="1145481" y="2673648"/>
            <a:chExt cx="723999" cy="318195"/>
          </a:xfrm>
        </p:grpSpPr>
        <p:sp>
          <p:nvSpPr>
            <p:cNvPr id="10" name="Shape 7"/>
            <p:cNvSpPr/>
            <p:nvPr/>
          </p:nvSpPr>
          <p:spPr>
            <a:xfrm>
              <a:off x="1145481" y="2673648"/>
              <a:ext cx="723999" cy="299145"/>
            </a:xfrm>
            <a:prstGeom prst="rect">
              <a:avLst/>
            </a:prstGeom>
            <a:solidFill>
              <a:srgbClr val="00286E"/>
            </a:solidFill>
            <a:ln/>
          </p:spPr>
        </p:sp>
        <p:sp>
          <p:nvSpPr>
            <p:cNvPr id="11" name="Text 8"/>
            <p:cNvSpPr/>
            <p:nvPr/>
          </p:nvSpPr>
          <p:spPr>
            <a:xfrm>
              <a:off x="1240731" y="2692698"/>
              <a:ext cx="605899" cy="299145"/>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1512" b="1" dirty="0">
                  <a:solidFill>
                    <a:srgbClr val="FFFFFF"/>
                  </a:solidFill>
                  <a:latin typeface="Arial" pitchFamily="34" charset="0"/>
                  <a:ea typeface="Arial" pitchFamily="34" charset="-122"/>
                  <a:cs typeface="Arial" pitchFamily="34" charset="-120"/>
                </a:rPr>
                <a:t>ACQF</a:t>
              </a:r>
              <a:endParaRPr lang="en-US" sz="1512" dirty="0"/>
            </a:p>
          </p:txBody>
        </p:sp>
      </p:grpSp>
      <p:sp>
        <p:nvSpPr>
          <p:cNvPr id="12" name="Text 9"/>
          <p:cNvSpPr/>
          <p:nvPr/>
        </p:nvSpPr>
        <p:spPr>
          <a:xfrm>
            <a:off x="2244129" y="4181773"/>
            <a:ext cx="4859486" cy="411163"/>
          </a:xfrm>
          <a:prstGeom prst="rect">
            <a:avLst/>
          </a:prstGeom>
          <a:noFill/>
          <a:ln/>
        </p:spPr>
        <p:txBody>
          <a:bodyPr wrap="square" lIns="25400" tIns="25400" rIns="25400" bIns="25400" rtlCol="0" anchor="t">
            <a:normAutofit lnSpcReduction="10000"/>
          </a:bodyPr>
          <a:lstStyle/>
          <a:p>
            <a:pPr marL="0" indent="0" algn="l">
              <a:lnSpc>
                <a:spcPct val="119902"/>
              </a:lnSpc>
              <a:buNone/>
            </a:pPr>
            <a:r>
              <a:rPr lang="en-US" sz="2160" dirty="0">
                <a:solidFill>
                  <a:srgbClr val="5B6577"/>
                </a:solidFill>
                <a:latin typeface="Arial" pitchFamily="34" charset="0"/>
                <a:ea typeface="Arial" pitchFamily="34" charset="-122"/>
                <a:cs typeface="Arial" pitchFamily="34" charset="-120"/>
              </a:rPr>
              <a:t>Broader scope across African countries</a:t>
            </a:r>
            <a:endParaRPr lang="en-US" sz="2160" dirty="0"/>
          </a:p>
        </p:txBody>
      </p:sp>
      <p:grpSp>
        <p:nvGrpSpPr>
          <p:cNvPr id="39" name="Group 38">
            <a:extLst>
              <a:ext uri="{FF2B5EF4-FFF2-40B4-BE49-F238E27FC236}">
                <a16:creationId xmlns:a16="http://schemas.microsoft.com/office/drawing/2014/main" id="{0450B94B-94FB-6B06-E3E8-EAFF80E73FAF}"/>
              </a:ext>
            </a:extLst>
          </p:cNvPr>
          <p:cNvGrpSpPr/>
          <p:nvPr/>
        </p:nvGrpSpPr>
        <p:grpSpPr>
          <a:xfrm>
            <a:off x="1272480" y="4729014"/>
            <a:ext cx="723999" cy="318195"/>
            <a:chOff x="1145481" y="3161010"/>
            <a:chExt cx="723999" cy="318195"/>
          </a:xfrm>
        </p:grpSpPr>
        <p:sp>
          <p:nvSpPr>
            <p:cNvPr id="13" name="Shape 10"/>
            <p:cNvSpPr/>
            <p:nvPr/>
          </p:nvSpPr>
          <p:spPr>
            <a:xfrm>
              <a:off x="1145481" y="3161010"/>
              <a:ext cx="723999" cy="299145"/>
            </a:xfrm>
            <a:prstGeom prst="rect">
              <a:avLst/>
            </a:prstGeom>
            <a:solidFill>
              <a:srgbClr val="D3993F"/>
            </a:solidFill>
            <a:ln/>
          </p:spPr>
        </p:sp>
        <p:sp>
          <p:nvSpPr>
            <p:cNvPr id="14" name="Text 11"/>
            <p:cNvSpPr/>
            <p:nvPr/>
          </p:nvSpPr>
          <p:spPr>
            <a:xfrm>
              <a:off x="1240731" y="3180060"/>
              <a:ext cx="605899" cy="299145"/>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1512" b="1" dirty="0">
                  <a:solidFill>
                    <a:srgbClr val="FFFFFF"/>
                  </a:solidFill>
                  <a:latin typeface="Arial" pitchFamily="34" charset="0"/>
                  <a:ea typeface="Arial" pitchFamily="34" charset="-122"/>
                  <a:cs typeface="Arial" pitchFamily="34" charset="-120"/>
                </a:rPr>
                <a:t>KNQF</a:t>
              </a:r>
              <a:endParaRPr lang="en-US" sz="1512" dirty="0"/>
            </a:p>
          </p:txBody>
        </p:sp>
      </p:grpSp>
      <p:sp>
        <p:nvSpPr>
          <p:cNvPr id="15" name="Text 12"/>
          <p:cNvSpPr/>
          <p:nvPr/>
        </p:nvSpPr>
        <p:spPr>
          <a:xfrm>
            <a:off x="2244129" y="4669135"/>
            <a:ext cx="3371790" cy="411163"/>
          </a:xfrm>
          <a:prstGeom prst="rect">
            <a:avLst/>
          </a:prstGeom>
          <a:noFill/>
          <a:ln/>
        </p:spPr>
        <p:txBody>
          <a:bodyPr wrap="square" lIns="25400" tIns="25400" rIns="25400" bIns="25400" rtlCol="0" anchor="t">
            <a:normAutofit lnSpcReduction="10000"/>
          </a:bodyPr>
          <a:lstStyle/>
          <a:p>
            <a:pPr marL="0" indent="0" algn="l">
              <a:lnSpc>
                <a:spcPct val="119902"/>
              </a:lnSpc>
              <a:buNone/>
            </a:pPr>
            <a:r>
              <a:rPr lang="en-US" sz="2160" dirty="0">
                <a:solidFill>
                  <a:srgbClr val="5B6577"/>
                </a:solidFill>
                <a:latin typeface="Arial" pitchFamily="34" charset="0"/>
                <a:ea typeface="Arial" pitchFamily="34" charset="-122"/>
                <a:cs typeface="Arial" pitchFamily="34" charset="-120"/>
              </a:rPr>
              <a:t>Tailored to Kenya's context</a:t>
            </a:r>
            <a:endParaRPr lang="en-US" sz="2160" dirty="0"/>
          </a:p>
        </p:txBody>
      </p:sp>
      <p:grpSp>
        <p:nvGrpSpPr>
          <p:cNvPr id="38" name="Group 37">
            <a:extLst>
              <a:ext uri="{FF2B5EF4-FFF2-40B4-BE49-F238E27FC236}">
                <a16:creationId xmlns:a16="http://schemas.microsoft.com/office/drawing/2014/main" id="{24A35119-E226-6FD6-96B7-0EB99F40196E}"/>
              </a:ext>
            </a:extLst>
          </p:cNvPr>
          <p:cNvGrpSpPr/>
          <p:nvPr/>
        </p:nvGrpSpPr>
        <p:grpSpPr>
          <a:xfrm>
            <a:off x="1272480" y="5166717"/>
            <a:ext cx="723999" cy="318195"/>
            <a:chOff x="1263531" y="4784880"/>
            <a:chExt cx="723999" cy="318195"/>
          </a:xfrm>
        </p:grpSpPr>
        <p:sp>
          <p:nvSpPr>
            <p:cNvPr id="16" name="Shape 13"/>
            <p:cNvSpPr/>
            <p:nvPr/>
          </p:nvSpPr>
          <p:spPr>
            <a:xfrm>
              <a:off x="1263531" y="4784880"/>
              <a:ext cx="723999" cy="299145"/>
            </a:xfrm>
            <a:prstGeom prst="rect">
              <a:avLst/>
            </a:prstGeom>
            <a:solidFill>
              <a:srgbClr val="5B6577"/>
            </a:solidFill>
            <a:ln/>
          </p:spPr>
        </p:sp>
        <p:sp>
          <p:nvSpPr>
            <p:cNvPr id="17" name="Text 14"/>
            <p:cNvSpPr/>
            <p:nvPr/>
          </p:nvSpPr>
          <p:spPr>
            <a:xfrm>
              <a:off x="1358781" y="4803930"/>
              <a:ext cx="605899" cy="299145"/>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1512" b="1" dirty="0">
                  <a:solidFill>
                    <a:srgbClr val="FFFFFF"/>
                  </a:solidFill>
                  <a:latin typeface="Arial" pitchFamily="34" charset="0"/>
                  <a:ea typeface="Arial" pitchFamily="34" charset="-122"/>
                  <a:cs typeface="Arial" pitchFamily="34" charset="-120"/>
                </a:rPr>
                <a:t>BOTH</a:t>
              </a:r>
              <a:endParaRPr lang="en-US" sz="1512" dirty="0"/>
            </a:p>
          </p:txBody>
        </p:sp>
      </p:grpSp>
      <p:sp>
        <p:nvSpPr>
          <p:cNvPr id="18" name="Text 15"/>
          <p:cNvSpPr/>
          <p:nvPr/>
        </p:nvSpPr>
        <p:spPr>
          <a:xfrm>
            <a:off x="2244129" y="5156498"/>
            <a:ext cx="6985867" cy="784225"/>
          </a:xfrm>
          <a:prstGeom prst="rect">
            <a:avLst/>
          </a:prstGeom>
          <a:noFill/>
          <a:ln/>
        </p:spPr>
        <p:txBody>
          <a:bodyPr wrap="square" lIns="25400" tIns="25400" rIns="25400" bIns="25400" rtlCol="0" anchor="t">
            <a:normAutofit lnSpcReduction="10000"/>
          </a:bodyPr>
          <a:lstStyle/>
          <a:p>
            <a:pPr marL="0" indent="0" algn="l">
              <a:lnSpc>
                <a:spcPct val="119902"/>
              </a:lnSpc>
              <a:buNone/>
            </a:pPr>
            <a:r>
              <a:rPr lang="en-US" sz="2160" dirty="0">
                <a:solidFill>
                  <a:srgbClr val="5B6577"/>
                </a:solidFill>
                <a:latin typeface="Arial" pitchFamily="34" charset="0"/>
                <a:ea typeface="Arial" pitchFamily="34" charset="-122"/>
                <a:cs typeface="Arial" pitchFamily="34" charset="-120"/>
              </a:rPr>
              <a:t>Outcome-based, assessment-based; linked to qualifications design, assessment &amp; QA</a:t>
            </a:r>
            <a:endParaRPr lang="en-US" sz="2160" dirty="0"/>
          </a:p>
        </p:txBody>
      </p:sp>
      <p:sp>
        <p:nvSpPr>
          <p:cNvPr id="19" name="Shape 16"/>
          <p:cNvSpPr/>
          <p:nvPr/>
        </p:nvSpPr>
        <p:spPr>
          <a:xfrm>
            <a:off x="9267825" y="1924348"/>
            <a:ext cx="8147745" cy="5924948"/>
          </a:xfrm>
          <a:prstGeom prst="rect">
            <a:avLst/>
          </a:prstGeom>
          <a:ln w="6350">
            <a:solidFill>
              <a:srgbClr val="DFE4EE"/>
            </a:solidFill>
            <a:prstDash val="solid"/>
          </a:ln>
        </p:spPr>
      </p:sp>
      <p:sp>
        <p:nvSpPr>
          <p:cNvPr id="20" name="Text 17"/>
          <p:cNvSpPr/>
          <p:nvPr/>
        </p:nvSpPr>
        <p:spPr>
          <a:xfrm>
            <a:off x="9540875" y="3634532"/>
            <a:ext cx="8361809"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00286E"/>
                </a:solidFill>
                <a:latin typeface="Arial" pitchFamily="34" charset="0"/>
                <a:ea typeface="Arial" pitchFamily="34" charset="-122"/>
                <a:cs typeface="Arial" pitchFamily="34" charset="-120"/>
              </a:rPr>
              <a:t>Similarities</a:t>
            </a:r>
            <a:endParaRPr lang="en-US" sz="2592" dirty="0"/>
          </a:p>
        </p:txBody>
      </p:sp>
      <p:sp>
        <p:nvSpPr>
          <p:cNvPr id="21" name="Text 18"/>
          <p:cNvSpPr/>
          <p:nvPr/>
        </p:nvSpPr>
        <p:spPr>
          <a:xfrm>
            <a:off x="9540875" y="4148882"/>
            <a:ext cx="350540" cy="412055"/>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D3993F"/>
                </a:solidFill>
                <a:latin typeface="Arial" pitchFamily="34" charset="0"/>
                <a:ea typeface="Arial" pitchFamily="34" charset="-122"/>
                <a:cs typeface="Arial" pitchFamily="34" charset="-120"/>
              </a:rPr>
              <a:t>—</a:t>
            </a:r>
            <a:endParaRPr lang="en-US" sz="2160" dirty="0"/>
          </a:p>
        </p:txBody>
      </p:sp>
      <p:sp>
        <p:nvSpPr>
          <p:cNvPr id="22" name="Text 19"/>
          <p:cNvSpPr/>
          <p:nvPr/>
        </p:nvSpPr>
        <p:spPr>
          <a:xfrm>
            <a:off x="9910465" y="4148882"/>
            <a:ext cx="7475041" cy="412055"/>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12203F"/>
                </a:solidFill>
                <a:latin typeface="Arial" pitchFamily="34" charset="0"/>
                <a:ea typeface="Arial" pitchFamily="34" charset="-122"/>
                <a:cs typeface="Arial" pitchFamily="34" charset="-120"/>
              </a:rPr>
              <a:t>Purpose: </a:t>
            </a:r>
            <a:r>
              <a:rPr lang="en-US" sz="2160" dirty="0">
                <a:solidFill>
                  <a:srgbClr val="5B6577"/>
                </a:solidFill>
                <a:latin typeface="Arial" pitchFamily="34" charset="0"/>
                <a:ea typeface="Arial" pitchFamily="34" charset="-122"/>
                <a:cs typeface="Arial" pitchFamily="34" charset="-120"/>
              </a:rPr>
              <a:t>standards, comparability and trust in their scopes</a:t>
            </a:r>
            <a:endParaRPr lang="en-US" sz="2160" dirty="0"/>
          </a:p>
        </p:txBody>
      </p:sp>
      <p:sp>
        <p:nvSpPr>
          <p:cNvPr id="23" name="Text 20"/>
          <p:cNvSpPr/>
          <p:nvPr/>
        </p:nvSpPr>
        <p:spPr>
          <a:xfrm>
            <a:off x="9540875" y="4627612"/>
            <a:ext cx="350540" cy="779661"/>
          </a:xfrm>
          <a:prstGeom prst="rect">
            <a:avLst/>
          </a:prstGeom>
          <a:noFill/>
          <a:ln/>
        </p:spPr>
        <p:txBody>
          <a:bodyPr wrap="square" lIns="25400" tIns="25400" rIns="25400" bIns="25400" rtlCol="0" anchor="t">
            <a:normAutofit/>
          </a:bodyPr>
          <a:lstStyle/>
          <a:p>
            <a:pPr marL="0" indent="0" algn="l">
              <a:lnSpc>
                <a:spcPct val="118139"/>
              </a:lnSpc>
              <a:buNone/>
            </a:pPr>
            <a:r>
              <a:rPr lang="en-US" sz="2160" b="1" dirty="0">
                <a:solidFill>
                  <a:srgbClr val="D3993F"/>
                </a:solidFill>
                <a:latin typeface="Arial" pitchFamily="34" charset="0"/>
                <a:ea typeface="Arial" pitchFamily="34" charset="-122"/>
                <a:cs typeface="Arial" pitchFamily="34" charset="-120"/>
              </a:rPr>
              <a:t>—</a:t>
            </a:r>
            <a:endParaRPr lang="en-US" sz="2160" dirty="0"/>
          </a:p>
        </p:txBody>
      </p:sp>
      <p:sp>
        <p:nvSpPr>
          <p:cNvPr id="24" name="Text 21"/>
          <p:cNvSpPr/>
          <p:nvPr/>
        </p:nvSpPr>
        <p:spPr>
          <a:xfrm>
            <a:off x="9910465" y="4627612"/>
            <a:ext cx="7449017" cy="779661"/>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12203F"/>
                </a:solidFill>
                <a:latin typeface="Arial" pitchFamily="34" charset="0"/>
                <a:ea typeface="Arial" pitchFamily="34" charset="-122"/>
                <a:cs typeface="Arial" pitchFamily="34" charset="-120"/>
              </a:rPr>
              <a:t>Integration: </a:t>
            </a:r>
            <a:r>
              <a:rPr lang="en-US" sz="2160" dirty="0">
                <a:solidFill>
                  <a:srgbClr val="5B6577"/>
                </a:solidFill>
                <a:latin typeface="Arial" pitchFamily="34" charset="0"/>
                <a:ea typeface="Arial" pitchFamily="34" charset="-122"/>
                <a:cs typeface="Arial" pitchFamily="34" charset="-120"/>
              </a:rPr>
              <a:t>embedded in qualifications design, assessment and certification</a:t>
            </a:r>
            <a:endParaRPr lang="en-US" sz="2160" dirty="0"/>
          </a:p>
        </p:txBody>
      </p:sp>
      <p:sp>
        <p:nvSpPr>
          <p:cNvPr id="25" name="Text 22"/>
          <p:cNvSpPr/>
          <p:nvPr/>
        </p:nvSpPr>
        <p:spPr>
          <a:xfrm>
            <a:off x="9540875" y="5473948"/>
            <a:ext cx="350540" cy="412055"/>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D3993F"/>
                </a:solidFill>
                <a:latin typeface="Arial" pitchFamily="34" charset="0"/>
                <a:ea typeface="Arial" pitchFamily="34" charset="-122"/>
                <a:cs typeface="Arial" pitchFamily="34" charset="-120"/>
              </a:rPr>
              <a:t>—</a:t>
            </a:r>
            <a:endParaRPr lang="en-US" sz="2160" dirty="0"/>
          </a:p>
        </p:txBody>
      </p:sp>
      <p:sp>
        <p:nvSpPr>
          <p:cNvPr id="26" name="Text 23"/>
          <p:cNvSpPr/>
          <p:nvPr/>
        </p:nvSpPr>
        <p:spPr>
          <a:xfrm>
            <a:off x="9910465" y="5473948"/>
            <a:ext cx="6864072" cy="412055"/>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12203F"/>
                </a:solidFill>
                <a:latin typeface="Arial" pitchFamily="34" charset="0"/>
                <a:ea typeface="Arial" pitchFamily="34" charset="-122"/>
                <a:cs typeface="Arial" pitchFamily="34" charset="-120"/>
              </a:rPr>
              <a:t>Application: </a:t>
            </a:r>
            <a:r>
              <a:rPr lang="en-US" sz="2160" dirty="0">
                <a:solidFill>
                  <a:srgbClr val="5B6577"/>
                </a:solidFill>
                <a:latin typeface="Arial" pitchFamily="34" charset="0"/>
                <a:ea typeface="Arial" pitchFamily="34" charset="-122"/>
                <a:cs typeface="Arial" pitchFamily="34" charset="-120"/>
              </a:rPr>
              <a:t>across all sectors and all forms of learning</a:t>
            </a:r>
            <a:endParaRPr lang="en-US" sz="2160" dirty="0"/>
          </a:p>
        </p:txBody>
      </p:sp>
      <p:sp>
        <p:nvSpPr>
          <p:cNvPr id="27" name="Text 24"/>
          <p:cNvSpPr/>
          <p:nvPr/>
        </p:nvSpPr>
        <p:spPr>
          <a:xfrm>
            <a:off x="9540875" y="5952679"/>
            <a:ext cx="350540" cy="412055"/>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D3993F"/>
                </a:solidFill>
                <a:latin typeface="Arial" pitchFamily="34" charset="0"/>
                <a:ea typeface="Arial" pitchFamily="34" charset="-122"/>
                <a:cs typeface="Arial" pitchFamily="34" charset="-120"/>
              </a:rPr>
              <a:t>—</a:t>
            </a:r>
            <a:endParaRPr lang="en-US" sz="2160" dirty="0"/>
          </a:p>
        </p:txBody>
      </p:sp>
      <p:sp>
        <p:nvSpPr>
          <p:cNvPr id="28" name="Text 25"/>
          <p:cNvSpPr/>
          <p:nvPr/>
        </p:nvSpPr>
        <p:spPr>
          <a:xfrm>
            <a:off x="9910465" y="5952679"/>
            <a:ext cx="6782981" cy="412055"/>
          </a:xfrm>
          <a:prstGeom prst="rect">
            <a:avLst/>
          </a:prstGeom>
          <a:noFill/>
          <a:ln/>
        </p:spPr>
        <p:txBody>
          <a:bodyPr wrap="square" lIns="25400" tIns="25400" rIns="25400" bIns="25400" rtlCol="0" anchor="t">
            <a:normAutofit lnSpcReduction="10000"/>
          </a:bodyPr>
          <a:lstStyle/>
          <a:p>
            <a:pPr marL="0" indent="0" algn="l">
              <a:lnSpc>
                <a:spcPct val="118139"/>
              </a:lnSpc>
              <a:buNone/>
            </a:pPr>
            <a:r>
              <a:rPr lang="en-US" sz="2160" b="1" dirty="0">
                <a:solidFill>
                  <a:srgbClr val="12203F"/>
                </a:solidFill>
                <a:latin typeface="Arial" pitchFamily="34" charset="0"/>
                <a:ea typeface="Arial" pitchFamily="34" charset="-122"/>
                <a:cs typeface="Arial" pitchFamily="34" charset="-120"/>
              </a:rPr>
              <a:t>RPL &amp; credit systems: </a:t>
            </a:r>
            <a:r>
              <a:rPr lang="en-US" sz="2160" dirty="0">
                <a:solidFill>
                  <a:srgbClr val="5B6577"/>
                </a:solidFill>
                <a:latin typeface="Arial" pitchFamily="34" charset="0"/>
                <a:ea typeface="Arial" pitchFamily="34" charset="-122"/>
                <a:cs typeface="Arial" pitchFamily="34" charset="-120"/>
              </a:rPr>
              <a:t>facilitated in both frameworks</a:t>
            </a:r>
            <a:endParaRPr lang="en-US" sz="2160" dirty="0"/>
          </a:p>
        </p:txBody>
      </p:sp>
      <p:sp>
        <p:nvSpPr>
          <p:cNvPr id="29" name="Shape 26"/>
          <p:cNvSpPr/>
          <p:nvPr/>
        </p:nvSpPr>
        <p:spPr>
          <a:xfrm>
            <a:off x="872430" y="8010426"/>
            <a:ext cx="16543139" cy="1315441"/>
          </a:xfrm>
          <a:prstGeom prst="rect">
            <a:avLst/>
          </a:prstGeom>
          <a:solidFill>
            <a:srgbClr val="00286E"/>
          </a:solidFill>
          <a:ln/>
        </p:spPr>
        <p:txBody>
          <a:bodyPr/>
          <a:lstStyle/>
          <a:p>
            <a:endParaRPr lang="en-KE" dirty="0"/>
          </a:p>
        </p:txBody>
      </p:sp>
      <p:sp>
        <p:nvSpPr>
          <p:cNvPr id="30" name="Text 27"/>
          <p:cNvSpPr/>
          <p:nvPr/>
        </p:nvSpPr>
        <p:spPr>
          <a:xfrm>
            <a:off x="1057984" y="8069802"/>
            <a:ext cx="3270947" cy="776313"/>
          </a:xfrm>
          <a:prstGeom prst="rect">
            <a:avLst/>
          </a:prstGeom>
          <a:noFill/>
          <a:ln/>
        </p:spPr>
        <p:txBody>
          <a:bodyPr wrap="square" lIns="25400" tIns="25400" rIns="25400" bIns="25400" rtlCol="0" anchor="t">
            <a:noAutofit/>
          </a:bodyPr>
          <a:lstStyle/>
          <a:p>
            <a:pPr marL="0" indent="0" algn="l">
              <a:buNone/>
            </a:pPr>
            <a:r>
              <a:rPr lang="en-US" sz="2400" b="1" kern="0" spc="194" dirty="0">
                <a:solidFill>
                  <a:srgbClr val="D3993F"/>
                </a:solidFill>
                <a:latin typeface="Arial" pitchFamily="34" charset="0"/>
                <a:ea typeface="Arial" pitchFamily="34" charset="-122"/>
                <a:cs typeface="Arial" pitchFamily="34" charset="-120"/>
              </a:rPr>
              <a:t>OBSERVATION</a:t>
            </a:r>
            <a:endParaRPr lang="en-US" sz="2400" dirty="0"/>
          </a:p>
        </p:txBody>
      </p:sp>
      <p:sp>
        <p:nvSpPr>
          <p:cNvPr id="31" name="Text 28"/>
          <p:cNvSpPr/>
          <p:nvPr/>
        </p:nvSpPr>
        <p:spPr>
          <a:xfrm>
            <a:off x="1057985" y="8411340"/>
            <a:ext cx="15924380" cy="847725"/>
          </a:xfrm>
          <a:prstGeom prst="rect">
            <a:avLst/>
          </a:prstGeom>
          <a:noFill/>
          <a:ln/>
        </p:spPr>
        <p:txBody>
          <a:bodyPr wrap="square" lIns="25400" tIns="25400" rIns="25400" bIns="25400" rtlCol="0" anchor="t">
            <a:normAutofit lnSpcReduction="10000"/>
          </a:bodyPr>
          <a:lstStyle/>
          <a:p>
            <a:pPr marL="0" indent="0" algn="l">
              <a:lnSpc>
                <a:spcPct val="122123"/>
              </a:lnSpc>
              <a:buNone/>
            </a:pPr>
            <a:r>
              <a:rPr lang="en-US" sz="2268" dirty="0">
                <a:solidFill>
                  <a:srgbClr val="FFFFFF"/>
                </a:solidFill>
                <a:latin typeface="Arial" pitchFamily="34" charset="0"/>
                <a:ea typeface="Arial" pitchFamily="34" charset="-122"/>
                <a:cs typeface="Arial" pitchFamily="34" charset="-120"/>
              </a:rPr>
              <a:t>KNQF focuses on national needs &amp; standards; the ACQF creates a cohesive framework for qualifications across the African continent, enhancing regional collaboration and recognition.</a:t>
            </a:r>
            <a:endParaRPr lang="en-US" sz="2268" dirty="0"/>
          </a:p>
        </p:txBody>
      </p:sp>
      <p:sp>
        <p:nvSpPr>
          <p:cNvPr id="32" name="Shape 29"/>
          <p:cNvSpPr/>
          <p:nvPr/>
        </p:nvSpPr>
        <p:spPr>
          <a:xfrm>
            <a:off x="0" y="10077450"/>
            <a:ext cx="18288000" cy="57150"/>
          </a:xfrm>
          <a:prstGeom prst="rect">
            <a:avLst/>
          </a:prstGeom>
          <a:solidFill>
            <a:srgbClr val="000000"/>
          </a:solidFill>
          <a:ln/>
        </p:spPr>
      </p:sp>
      <p:sp>
        <p:nvSpPr>
          <p:cNvPr id="33" name="Shape 30"/>
          <p:cNvSpPr/>
          <p:nvPr/>
        </p:nvSpPr>
        <p:spPr>
          <a:xfrm>
            <a:off x="0" y="10134600"/>
            <a:ext cx="18288000" cy="19050"/>
          </a:xfrm>
          <a:prstGeom prst="rect">
            <a:avLst/>
          </a:prstGeom>
          <a:solidFill>
            <a:srgbClr val="FFFFFF"/>
          </a:solidFill>
          <a:ln/>
        </p:spPr>
      </p:sp>
      <p:sp>
        <p:nvSpPr>
          <p:cNvPr id="34" name="Shape 31"/>
          <p:cNvSpPr/>
          <p:nvPr/>
        </p:nvSpPr>
        <p:spPr>
          <a:xfrm>
            <a:off x="0" y="10153650"/>
            <a:ext cx="18288000" cy="57150"/>
          </a:xfrm>
          <a:prstGeom prst="rect">
            <a:avLst/>
          </a:prstGeom>
          <a:solidFill>
            <a:srgbClr val="BB1E10"/>
          </a:solidFill>
          <a:ln/>
        </p:spPr>
      </p:sp>
      <p:sp>
        <p:nvSpPr>
          <p:cNvPr id="35" name="Shape 32"/>
          <p:cNvSpPr/>
          <p:nvPr/>
        </p:nvSpPr>
        <p:spPr>
          <a:xfrm>
            <a:off x="0" y="10210800"/>
            <a:ext cx="18288000" cy="19050"/>
          </a:xfrm>
          <a:prstGeom prst="rect">
            <a:avLst/>
          </a:prstGeom>
          <a:solidFill>
            <a:srgbClr val="FFFFFF"/>
          </a:solidFill>
          <a:ln/>
        </p:spPr>
      </p:sp>
      <p:sp>
        <p:nvSpPr>
          <p:cNvPr id="36" name="Shape 33"/>
          <p:cNvSpPr/>
          <p:nvPr/>
        </p:nvSpPr>
        <p:spPr>
          <a:xfrm>
            <a:off x="0" y="10229850"/>
            <a:ext cx="18288000" cy="57150"/>
          </a:xfrm>
          <a:prstGeom prst="rect">
            <a:avLst/>
          </a:prstGeom>
          <a:solidFill>
            <a:srgbClr val="006B3F"/>
          </a:solidFill>
          <a:ln/>
        </p:spPr>
      </p:sp>
      <p:pic>
        <p:nvPicPr>
          <p:cNvPr id="37" name="Image 1" descr="preencoded.png"/>
          <p:cNvPicPr>
            <a:picLocks noChangeAspect="1"/>
          </p:cNvPicPr>
          <p:nvPr/>
        </p:nvPicPr>
        <p:blipFill>
          <a:blip r:embed="rId4"/>
          <a:stretch>
            <a:fillRect/>
          </a:stretch>
        </p:blipFill>
        <p:spPr>
          <a:xfrm>
            <a:off x="15230870" y="9559480"/>
            <a:ext cx="2185351" cy="594170"/>
          </a:xfrm>
          <a:prstGeom prst="rect">
            <a:avLst/>
          </a:prstGeom>
        </p:spPr>
      </p:pic>
      <p:pic>
        <p:nvPicPr>
          <p:cNvPr id="42" name="Picture 41">
            <a:extLst>
              <a:ext uri="{FF2B5EF4-FFF2-40B4-BE49-F238E27FC236}">
                <a16:creationId xmlns:a16="http://schemas.microsoft.com/office/drawing/2014/main" id="{5DFC618F-4F0C-9433-829D-CFD0837D932B}"/>
              </a:ext>
            </a:extLst>
          </p:cNvPr>
          <p:cNvPicPr>
            <a:picLocks noChangeAspect="1"/>
          </p:cNvPicPr>
          <p:nvPr/>
        </p:nvPicPr>
        <p:blipFill>
          <a:blip r:embed="rId5"/>
          <a:stretch>
            <a:fillRect/>
          </a:stretch>
        </p:blipFill>
        <p:spPr>
          <a:xfrm>
            <a:off x="1367729" y="1996756"/>
            <a:ext cx="1755449" cy="1755449"/>
          </a:xfrm>
          <a:prstGeom prst="rect">
            <a:avLst/>
          </a:prstGeom>
        </p:spPr>
      </p:pic>
      <p:pic>
        <p:nvPicPr>
          <p:cNvPr id="44" name="Picture 43">
            <a:extLst>
              <a:ext uri="{FF2B5EF4-FFF2-40B4-BE49-F238E27FC236}">
                <a16:creationId xmlns:a16="http://schemas.microsoft.com/office/drawing/2014/main" id="{AACB9F95-29AD-5ECC-6140-C482ACC41D9F}"/>
              </a:ext>
            </a:extLst>
          </p:cNvPr>
          <p:cNvPicPr>
            <a:picLocks noChangeAspect="1"/>
          </p:cNvPicPr>
          <p:nvPr/>
        </p:nvPicPr>
        <p:blipFill>
          <a:blip r:embed="rId6"/>
          <a:stretch>
            <a:fillRect/>
          </a:stretch>
        </p:blipFill>
        <p:spPr>
          <a:xfrm>
            <a:off x="9540875" y="1841343"/>
            <a:ext cx="2017027" cy="201702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72430" y="664766"/>
            <a:ext cx="552450" cy="552450"/>
          </a:xfrm>
          <a:prstGeom prst="rect">
            <a:avLst/>
          </a:prstGeom>
          <a:solidFill>
            <a:srgbClr val="00286E"/>
          </a:solidFill>
          <a:ln/>
        </p:spPr>
      </p:sp>
      <p:sp>
        <p:nvSpPr>
          <p:cNvPr id="3" name="Text 1"/>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16</a:t>
            </a:r>
            <a:endParaRPr lang="en-US" sz="2916" dirty="0"/>
          </a:p>
        </p:txBody>
      </p:sp>
      <p:sp>
        <p:nvSpPr>
          <p:cNvPr id="4" name="Text 2"/>
          <p:cNvSpPr/>
          <p:nvPr/>
        </p:nvSpPr>
        <p:spPr>
          <a:xfrm>
            <a:off x="1634430" y="664766"/>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CRITERION TWO</a:t>
            </a:r>
            <a:endParaRPr lang="en-US" sz="1944" dirty="0"/>
          </a:p>
        </p:txBody>
      </p:sp>
      <p:sp>
        <p:nvSpPr>
          <p:cNvPr id="5" name="Text 3"/>
          <p:cNvSpPr/>
          <p:nvPr/>
        </p:nvSpPr>
        <p:spPr>
          <a:xfrm>
            <a:off x="1634430" y="1001316"/>
            <a:ext cx="14614148" cy="608707"/>
          </a:xfrm>
          <a:prstGeom prst="rect">
            <a:avLst/>
          </a:prstGeom>
          <a:noFill/>
          <a:ln/>
        </p:spPr>
        <p:txBody>
          <a:bodyPr wrap="square" lIns="25400" tIns="25400" rIns="25400" bIns="25400" rtlCol="0" anchor="t">
            <a:normAutofit lnSpcReduction="10000"/>
          </a:bodyPr>
          <a:lstStyle/>
          <a:p>
            <a:pPr marL="0" indent="0" algn="l">
              <a:lnSpc>
                <a:spcPct val="90764"/>
              </a:lnSpc>
              <a:buNone/>
            </a:pPr>
            <a:r>
              <a:rPr lang="en-US" sz="4320" b="1" dirty="0">
                <a:solidFill>
                  <a:srgbClr val="00286E"/>
                </a:solidFill>
                <a:latin typeface="Arial" pitchFamily="34" charset="0"/>
                <a:ea typeface="Arial" pitchFamily="34" charset="-122"/>
                <a:cs typeface="Arial" pitchFamily="34" charset="-120"/>
              </a:rPr>
              <a:t>Recognition of Prior Learning (RPL)</a:t>
            </a:r>
            <a:endParaRPr lang="en-US" sz="4320" dirty="0"/>
          </a:p>
        </p:txBody>
      </p:sp>
      <p:pic>
        <p:nvPicPr>
          <p:cNvPr id="6" name="Image 0" descr="preencoded.png"/>
          <p:cNvPicPr>
            <a:picLocks noChangeAspect="1"/>
          </p:cNvPicPr>
          <p:nvPr/>
        </p:nvPicPr>
        <p:blipFill>
          <a:blip r:embed="rId3"/>
          <a:stretch>
            <a:fillRect/>
          </a:stretch>
        </p:blipFill>
        <p:spPr>
          <a:xfrm>
            <a:off x="15129570" y="664766"/>
            <a:ext cx="2286000" cy="857250"/>
          </a:xfrm>
          <a:prstGeom prst="rect">
            <a:avLst/>
          </a:prstGeom>
        </p:spPr>
      </p:pic>
      <p:sp>
        <p:nvSpPr>
          <p:cNvPr id="7" name="Shape 4"/>
          <p:cNvSpPr/>
          <p:nvPr/>
        </p:nvSpPr>
        <p:spPr>
          <a:xfrm>
            <a:off x="872430" y="1705273"/>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872430" y="1981498"/>
            <a:ext cx="8128695" cy="7457777"/>
          </a:xfrm>
          <a:prstGeom prst="rect">
            <a:avLst/>
          </a:prstGeom>
          <a:ln w="6350">
            <a:solidFill>
              <a:srgbClr val="DFE4EE"/>
            </a:solidFill>
            <a:prstDash val="solid"/>
          </a:ln>
        </p:spPr>
      </p:sp>
      <p:sp>
        <p:nvSpPr>
          <p:cNvPr id="9" name="Shape 6"/>
          <p:cNvSpPr/>
          <p:nvPr/>
        </p:nvSpPr>
        <p:spPr>
          <a:xfrm>
            <a:off x="878781" y="1987848"/>
            <a:ext cx="8115995" cy="755650"/>
          </a:xfrm>
          <a:prstGeom prst="rect">
            <a:avLst/>
          </a:prstGeom>
          <a:solidFill>
            <a:srgbClr val="00286E"/>
          </a:solidFill>
          <a:ln/>
        </p:spPr>
      </p:sp>
      <p:sp>
        <p:nvSpPr>
          <p:cNvPr id="10" name="Text 7"/>
          <p:cNvSpPr/>
          <p:nvPr/>
        </p:nvSpPr>
        <p:spPr>
          <a:xfrm>
            <a:off x="1164531" y="2159298"/>
            <a:ext cx="7787975" cy="450850"/>
          </a:xfrm>
          <a:prstGeom prst="rect">
            <a:avLst/>
          </a:prstGeom>
          <a:noFill/>
          <a:ln/>
        </p:spPr>
        <p:txBody>
          <a:bodyPr wrap="square" lIns="25400" tIns="25400" rIns="25400" bIns="25400" rtlCol="0" anchor="t">
            <a:normAutofit lnSpcReduction="10000"/>
          </a:bodyPr>
          <a:lstStyle/>
          <a:p>
            <a:pPr marL="0" indent="0" algn="l">
              <a:buNone/>
            </a:pPr>
            <a:r>
              <a:rPr lang="en-US" sz="2808" b="1" dirty="0">
                <a:solidFill>
                  <a:srgbClr val="FFFFFF"/>
                </a:solidFill>
                <a:latin typeface="Arial" pitchFamily="34" charset="0"/>
                <a:ea typeface="Arial" pitchFamily="34" charset="-122"/>
                <a:cs typeface="Arial" pitchFamily="34" charset="-120"/>
              </a:rPr>
              <a:t>RPL in KNQF context</a:t>
            </a:r>
            <a:endParaRPr lang="en-US" sz="2808" dirty="0"/>
          </a:p>
        </p:txBody>
      </p:sp>
      <p:sp>
        <p:nvSpPr>
          <p:cNvPr id="11" name="Text 8"/>
          <p:cNvSpPr/>
          <p:nvPr/>
        </p:nvSpPr>
        <p:spPr>
          <a:xfrm>
            <a:off x="1202631" y="3029248"/>
            <a:ext cx="7711775" cy="2609850"/>
          </a:xfrm>
          <a:prstGeom prst="rect">
            <a:avLst/>
          </a:prstGeom>
          <a:noFill/>
          <a:ln/>
        </p:spPr>
        <p:txBody>
          <a:bodyPr wrap="square" lIns="25400" tIns="25400" rIns="25400" bIns="25400" rtlCol="0" anchor="t">
            <a:normAutofit lnSpcReduction="10000"/>
          </a:bodyPr>
          <a:lstStyle/>
          <a:p>
            <a:pPr marL="0" indent="0" algn="l">
              <a:lnSpc>
                <a:spcPct val="130645"/>
              </a:lnSpc>
              <a:buNone/>
            </a:pPr>
            <a:r>
              <a:rPr lang="en-US" sz="2700" dirty="0">
                <a:solidFill>
                  <a:srgbClr val="39435A"/>
                </a:solidFill>
                <a:latin typeface="Arial" pitchFamily="34" charset="0"/>
                <a:ea typeface="Arial" pitchFamily="34" charset="-122"/>
                <a:cs typeface="Arial" pitchFamily="34" charset="-120"/>
              </a:rPr>
              <a:t>Providing an alternative access route into a programme of learning, professional designation, employment and career progression; and awarding of credits for, or towards, a qualification or part-qualification registered on the KNQF.</a:t>
            </a:r>
            <a:endParaRPr lang="en-US" sz="2700" dirty="0"/>
          </a:p>
        </p:txBody>
      </p:sp>
      <p:sp>
        <p:nvSpPr>
          <p:cNvPr id="12" name="Shape 9"/>
          <p:cNvSpPr/>
          <p:nvPr/>
        </p:nvSpPr>
        <p:spPr>
          <a:xfrm>
            <a:off x="9286875" y="1981498"/>
            <a:ext cx="8128695" cy="7457777"/>
          </a:xfrm>
          <a:prstGeom prst="rect">
            <a:avLst/>
          </a:prstGeom>
          <a:ln w="6350">
            <a:solidFill>
              <a:srgbClr val="DFE4EE"/>
            </a:solidFill>
            <a:prstDash val="solid"/>
          </a:ln>
        </p:spPr>
      </p:sp>
      <p:sp>
        <p:nvSpPr>
          <p:cNvPr id="13" name="Shape 10"/>
          <p:cNvSpPr/>
          <p:nvPr/>
        </p:nvSpPr>
        <p:spPr>
          <a:xfrm>
            <a:off x="9293225" y="1987848"/>
            <a:ext cx="8115995" cy="755650"/>
          </a:xfrm>
          <a:prstGeom prst="rect">
            <a:avLst/>
          </a:prstGeom>
          <a:solidFill>
            <a:srgbClr val="B9812F"/>
          </a:solidFill>
          <a:ln/>
        </p:spPr>
      </p:sp>
      <p:sp>
        <p:nvSpPr>
          <p:cNvPr id="14" name="Text 11"/>
          <p:cNvSpPr/>
          <p:nvPr/>
        </p:nvSpPr>
        <p:spPr>
          <a:xfrm>
            <a:off x="9578975" y="2159298"/>
            <a:ext cx="7787975" cy="450850"/>
          </a:xfrm>
          <a:prstGeom prst="rect">
            <a:avLst/>
          </a:prstGeom>
          <a:noFill/>
          <a:ln/>
        </p:spPr>
        <p:txBody>
          <a:bodyPr wrap="square" lIns="25400" tIns="25400" rIns="25400" bIns="25400" rtlCol="0" anchor="t">
            <a:normAutofit lnSpcReduction="10000"/>
          </a:bodyPr>
          <a:lstStyle/>
          <a:p>
            <a:pPr marL="0" indent="0" algn="l">
              <a:buNone/>
            </a:pPr>
            <a:r>
              <a:rPr lang="en-US" sz="2808" b="1" dirty="0">
                <a:solidFill>
                  <a:srgbClr val="FFFFFF"/>
                </a:solidFill>
                <a:latin typeface="Arial" pitchFamily="34" charset="0"/>
                <a:ea typeface="Arial" pitchFamily="34" charset="-122"/>
                <a:cs typeface="Arial" pitchFamily="34" charset="-120"/>
              </a:rPr>
              <a:t>RPL in ACQF context</a:t>
            </a:r>
            <a:endParaRPr lang="en-US" sz="2808" dirty="0"/>
          </a:p>
        </p:txBody>
      </p:sp>
      <p:sp>
        <p:nvSpPr>
          <p:cNvPr id="15" name="Text 12"/>
          <p:cNvSpPr/>
          <p:nvPr/>
        </p:nvSpPr>
        <p:spPr>
          <a:xfrm>
            <a:off x="9617075" y="3029248"/>
            <a:ext cx="7711775" cy="3638550"/>
          </a:xfrm>
          <a:prstGeom prst="rect">
            <a:avLst/>
          </a:prstGeom>
          <a:noFill/>
          <a:ln/>
        </p:spPr>
        <p:txBody>
          <a:bodyPr wrap="square" lIns="25400" tIns="25400" rIns="25400" bIns="25400" rtlCol="0" anchor="t">
            <a:normAutofit lnSpcReduction="10000"/>
          </a:bodyPr>
          <a:lstStyle/>
          <a:p>
            <a:pPr marL="0" indent="0" algn="l">
              <a:lnSpc>
                <a:spcPct val="130645"/>
              </a:lnSpc>
              <a:buNone/>
            </a:pPr>
            <a:r>
              <a:rPr lang="en-US" sz="2700" dirty="0">
                <a:solidFill>
                  <a:srgbClr val="39435A"/>
                </a:solidFill>
                <a:latin typeface="Arial" pitchFamily="34" charset="0"/>
                <a:ea typeface="Arial" pitchFamily="34" charset="-122"/>
                <a:cs typeface="Arial" pitchFamily="34" charset="-120"/>
              </a:rPr>
              <a:t>RPL and validation of learning outcomes from experience, for purposes of further study, employment, and acquisition of a full or part qualification. The ACQF supports quality and accessible RPL, as a key component of lifelong learning policies and a mechanism for equity and social inclusion.</a:t>
            </a:r>
            <a:endParaRPr lang="en-US" sz="2700" dirty="0"/>
          </a:p>
        </p:txBody>
      </p:sp>
      <p:sp>
        <p:nvSpPr>
          <p:cNvPr id="16" name="Shape 13"/>
          <p:cNvSpPr/>
          <p:nvPr/>
        </p:nvSpPr>
        <p:spPr>
          <a:xfrm>
            <a:off x="0" y="10077450"/>
            <a:ext cx="18288000" cy="57150"/>
          </a:xfrm>
          <a:prstGeom prst="rect">
            <a:avLst/>
          </a:prstGeom>
          <a:solidFill>
            <a:srgbClr val="000000"/>
          </a:solidFill>
          <a:ln/>
        </p:spPr>
      </p:sp>
      <p:sp>
        <p:nvSpPr>
          <p:cNvPr id="17" name="Shape 14"/>
          <p:cNvSpPr/>
          <p:nvPr/>
        </p:nvSpPr>
        <p:spPr>
          <a:xfrm>
            <a:off x="0" y="10134600"/>
            <a:ext cx="18288000" cy="19050"/>
          </a:xfrm>
          <a:prstGeom prst="rect">
            <a:avLst/>
          </a:prstGeom>
          <a:solidFill>
            <a:srgbClr val="FFFFFF"/>
          </a:solidFill>
          <a:ln/>
        </p:spPr>
      </p:sp>
      <p:sp>
        <p:nvSpPr>
          <p:cNvPr id="18" name="Shape 15"/>
          <p:cNvSpPr/>
          <p:nvPr/>
        </p:nvSpPr>
        <p:spPr>
          <a:xfrm>
            <a:off x="0" y="10153650"/>
            <a:ext cx="18288000" cy="57150"/>
          </a:xfrm>
          <a:prstGeom prst="rect">
            <a:avLst/>
          </a:prstGeom>
          <a:solidFill>
            <a:srgbClr val="BB1E10"/>
          </a:solidFill>
          <a:ln/>
        </p:spPr>
      </p:sp>
      <p:sp>
        <p:nvSpPr>
          <p:cNvPr id="19" name="Shape 16"/>
          <p:cNvSpPr/>
          <p:nvPr/>
        </p:nvSpPr>
        <p:spPr>
          <a:xfrm>
            <a:off x="0" y="10210800"/>
            <a:ext cx="18288000" cy="19050"/>
          </a:xfrm>
          <a:prstGeom prst="rect">
            <a:avLst/>
          </a:prstGeom>
          <a:solidFill>
            <a:srgbClr val="FFFFFF"/>
          </a:solidFill>
          <a:ln/>
        </p:spPr>
      </p:sp>
      <p:sp>
        <p:nvSpPr>
          <p:cNvPr id="20" name="Shape 17"/>
          <p:cNvSpPr/>
          <p:nvPr/>
        </p:nvSpPr>
        <p:spPr>
          <a:xfrm>
            <a:off x="0" y="10229850"/>
            <a:ext cx="18288000" cy="57150"/>
          </a:xfrm>
          <a:prstGeom prst="rect">
            <a:avLst/>
          </a:prstGeom>
          <a:solidFill>
            <a:srgbClr val="006B3F"/>
          </a:solidFill>
          <a:ln/>
        </p:spPr>
      </p:sp>
      <p:pic>
        <p:nvPicPr>
          <p:cNvPr id="21" name="Image 1" descr="preencoded.png"/>
          <p:cNvPicPr>
            <a:picLocks noChangeAspect="1"/>
          </p:cNvPicPr>
          <p:nvPr/>
        </p:nvPicPr>
        <p:blipFill>
          <a:blip r:embed="rId4"/>
          <a:stretch>
            <a:fillRect/>
          </a:stretch>
        </p:blipFill>
        <p:spPr>
          <a:xfrm>
            <a:off x="15477087" y="9496425"/>
            <a:ext cx="1938484" cy="5270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72430" y="664766"/>
            <a:ext cx="552450" cy="552450"/>
          </a:xfrm>
          <a:prstGeom prst="rect">
            <a:avLst/>
          </a:prstGeom>
          <a:solidFill>
            <a:srgbClr val="00286E"/>
          </a:solidFill>
          <a:ln/>
        </p:spPr>
      </p:sp>
      <p:sp>
        <p:nvSpPr>
          <p:cNvPr id="3" name="Text 1"/>
          <p:cNvSpPr/>
          <p:nvPr/>
        </p:nvSpPr>
        <p:spPr>
          <a:xfrm>
            <a:off x="834330" y="664766"/>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17</a:t>
            </a:r>
            <a:endParaRPr lang="en-US" sz="2916" dirty="0"/>
          </a:p>
        </p:txBody>
      </p:sp>
      <p:sp>
        <p:nvSpPr>
          <p:cNvPr id="4" name="Text 2"/>
          <p:cNvSpPr/>
          <p:nvPr/>
        </p:nvSpPr>
        <p:spPr>
          <a:xfrm>
            <a:off x="1634430" y="664766"/>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CRITERION TWO</a:t>
            </a:r>
            <a:endParaRPr lang="en-US" sz="1944" dirty="0"/>
          </a:p>
        </p:txBody>
      </p:sp>
      <p:sp>
        <p:nvSpPr>
          <p:cNvPr id="5" name="Text 3"/>
          <p:cNvSpPr/>
          <p:nvPr/>
        </p:nvSpPr>
        <p:spPr>
          <a:xfrm>
            <a:off x="1634430" y="1001316"/>
            <a:ext cx="14614148" cy="608707"/>
          </a:xfrm>
          <a:prstGeom prst="rect">
            <a:avLst/>
          </a:prstGeom>
          <a:noFill/>
          <a:ln/>
        </p:spPr>
        <p:txBody>
          <a:bodyPr wrap="square" lIns="25400" tIns="25400" rIns="25400" bIns="25400" rtlCol="0" anchor="t">
            <a:normAutofit lnSpcReduction="10000"/>
          </a:bodyPr>
          <a:lstStyle/>
          <a:p>
            <a:pPr marL="0" indent="0" algn="l">
              <a:lnSpc>
                <a:spcPct val="90764"/>
              </a:lnSpc>
              <a:buNone/>
            </a:pPr>
            <a:r>
              <a:rPr lang="en-US" sz="4320" b="1" dirty="0">
                <a:solidFill>
                  <a:srgbClr val="00286E"/>
                </a:solidFill>
                <a:latin typeface="Arial" pitchFamily="34" charset="0"/>
                <a:ea typeface="Arial" pitchFamily="34" charset="-122"/>
                <a:cs typeface="Arial" pitchFamily="34" charset="-120"/>
              </a:rPr>
              <a:t>Credit systems</a:t>
            </a:r>
            <a:endParaRPr lang="en-US" sz="4320" dirty="0"/>
          </a:p>
        </p:txBody>
      </p:sp>
      <p:pic>
        <p:nvPicPr>
          <p:cNvPr id="6" name="Image 0" descr="preencoded.png"/>
          <p:cNvPicPr>
            <a:picLocks noChangeAspect="1"/>
          </p:cNvPicPr>
          <p:nvPr/>
        </p:nvPicPr>
        <p:blipFill>
          <a:blip r:embed="rId3"/>
          <a:stretch>
            <a:fillRect/>
          </a:stretch>
        </p:blipFill>
        <p:spPr>
          <a:xfrm>
            <a:off x="15129570" y="664766"/>
            <a:ext cx="2286000" cy="857250"/>
          </a:xfrm>
          <a:prstGeom prst="rect">
            <a:avLst/>
          </a:prstGeom>
        </p:spPr>
      </p:pic>
      <p:sp>
        <p:nvSpPr>
          <p:cNvPr id="7" name="Shape 4"/>
          <p:cNvSpPr/>
          <p:nvPr/>
        </p:nvSpPr>
        <p:spPr>
          <a:xfrm>
            <a:off x="872430" y="1705273"/>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
        <p:nvSpPr>
          <p:cNvPr id="8" name="Shape 5"/>
          <p:cNvSpPr/>
          <p:nvPr/>
        </p:nvSpPr>
        <p:spPr>
          <a:xfrm>
            <a:off x="872430" y="1981498"/>
            <a:ext cx="8128695" cy="7344370"/>
          </a:xfrm>
          <a:prstGeom prst="rect">
            <a:avLst/>
          </a:prstGeom>
          <a:ln w="6350">
            <a:solidFill>
              <a:srgbClr val="DFE4EE"/>
            </a:solidFill>
            <a:prstDash val="solid"/>
          </a:ln>
        </p:spPr>
      </p:sp>
      <p:sp>
        <p:nvSpPr>
          <p:cNvPr id="9" name="Shape 6"/>
          <p:cNvSpPr/>
          <p:nvPr/>
        </p:nvSpPr>
        <p:spPr>
          <a:xfrm>
            <a:off x="878781" y="1987848"/>
            <a:ext cx="8115995" cy="1079500"/>
          </a:xfrm>
          <a:prstGeom prst="rect">
            <a:avLst/>
          </a:prstGeom>
          <a:solidFill>
            <a:srgbClr val="00286E"/>
          </a:solidFill>
          <a:ln/>
        </p:spPr>
        <p:txBody>
          <a:bodyPr/>
          <a:lstStyle/>
          <a:p>
            <a:endParaRPr lang="en-KE" dirty="0"/>
          </a:p>
        </p:txBody>
      </p:sp>
      <p:sp>
        <p:nvSpPr>
          <p:cNvPr id="10" name="Text 7"/>
          <p:cNvSpPr/>
          <p:nvPr/>
        </p:nvSpPr>
        <p:spPr>
          <a:xfrm>
            <a:off x="1164531" y="2019774"/>
            <a:ext cx="7186989" cy="1276173"/>
          </a:xfrm>
          <a:prstGeom prst="rect">
            <a:avLst/>
          </a:prstGeom>
          <a:noFill/>
          <a:ln/>
        </p:spPr>
        <p:txBody>
          <a:bodyPr wrap="square" lIns="25400" tIns="25400" rIns="25400" bIns="25400" rtlCol="0" anchor="t">
            <a:noAutofit/>
          </a:bodyPr>
          <a:lstStyle/>
          <a:p>
            <a:pPr algn="just">
              <a:spcBef>
                <a:spcPts val="600"/>
              </a:spcBef>
              <a:spcAft>
                <a:spcPts val="800"/>
              </a:spcAft>
            </a:pPr>
            <a:r>
              <a:rPr lang="en-ZA" sz="2800" b="1" kern="100" dirty="0">
                <a:solidFill>
                  <a:schemeClr val="bg1"/>
                </a:solidFill>
              </a:rPr>
              <a:t>Kenya Credit Accumulation and Transfer </a:t>
            </a:r>
            <a:r>
              <a:rPr lang="en-ZA" sz="2800" b="1" kern="100" dirty="0" err="1">
                <a:solidFill>
                  <a:schemeClr val="bg1"/>
                </a:solidFill>
              </a:rPr>
              <a:t>Systen</a:t>
            </a:r>
            <a:r>
              <a:rPr lang="en-ZA" sz="2800" b="1" kern="100" dirty="0">
                <a:solidFill>
                  <a:schemeClr val="bg1"/>
                </a:solidFill>
              </a:rPr>
              <a:t> (KCATS): KNQF</a:t>
            </a:r>
            <a:endParaRPr lang="en-ZA" sz="2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sp>
        <p:nvSpPr>
          <p:cNvPr id="12" name="Text 9"/>
          <p:cNvSpPr/>
          <p:nvPr/>
        </p:nvSpPr>
        <p:spPr>
          <a:xfrm>
            <a:off x="1202631" y="3314998"/>
            <a:ext cx="378023" cy="882848"/>
          </a:xfrm>
          <a:prstGeom prst="rect">
            <a:avLst/>
          </a:prstGeom>
          <a:noFill/>
          <a:ln/>
        </p:spPr>
        <p:txBody>
          <a:bodyPr wrap="square" lIns="25400" tIns="25400" rIns="25400" bIns="25400" rtlCol="0" anchor="t">
            <a:normAutofit/>
          </a:bodyPr>
          <a:lstStyle/>
          <a:p>
            <a:pPr marL="0" indent="0" algn="l">
              <a:lnSpc>
                <a:spcPct val="120960"/>
              </a:lnSpc>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13" name="Text 10"/>
          <p:cNvSpPr/>
          <p:nvPr/>
        </p:nvSpPr>
        <p:spPr>
          <a:xfrm>
            <a:off x="1618754" y="3314998"/>
            <a:ext cx="7263736" cy="882848"/>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2376" dirty="0">
                <a:solidFill>
                  <a:srgbClr val="39435A"/>
                </a:solidFill>
                <a:latin typeface="Arial" pitchFamily="34" charset="0"/>
                <a:ea typeface="Arial" pitchFamily="34" charset="-122"/>
                <a:cs typeface="Arial" pitchFamily="34" charset="-120"/>
              </a:rPr>
              <a:t>Policy for Kenya Credit Accumulation and Transfer (KCAT), 2024</a:t>
            </a:r>
            <a:endParaRPr lang="en-US" sz="2376" dirty="0"/>
          </a:p>
        </p:txBody>
      </p:sp>
      <p:sp>
        <p:nvSpPr>
          <p:cNvPr id="14" name="Text 11"/>
          <p:cNvSpPr/>
          <p:nvPr/>
        </p:nvSpPr>
        <p:spPr>
          <a:xfrm>
            <a:off x="1202631" y="4312146"/>
            <a:ext cx="378023" cy="460474"/>
          </a:xfrm>
          <a:prstGeom prst="rect">
            <a:avLst/>
          </a:prstGeom>
          <a:noFill/>
          <a:ln/>
        </p:spPr>
        <p:txBody>
          <a:bodyPr wrap="square" lIns="25400" tIns="25400" rIns="25400" bIns="25400" rtlCol="0" anchor="t">
            <a:normAutofit/>
          </a:bodyPr>
          <a:lstStyle/>
          <a:p>
            <a:pPr marL="0" indent="0" algn="l">
              <a:lnSpc>
                <a:spcPct val="120960"/>
              </a:lnSpc>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15" name="Text 12"/>
          <p:cNvSpPr/>
          <p:nvPr/>
        </p:nvSpPr>
        <p:spPr>
          <a:xfrm>
            <a:off x="1618754" y="4312146"/>
            <a:ext cx="7085519" cy="460474"/>
          </a:xfrm>
          <a:prstGeom prst="rect">
            <a:avLst/>
          </a:prstGeom>
          <a:noFill/>
          <a:ln/>
        </p:spPr>
        <p:txBody>
          <a:bodyPr wrap="square" lIns="25400" tIns="25400" rIns="25400" bIns="25400" rtlCol="0" anchor="t">
            <a:normAutofit/>
          </a:bodyPr>
          <a:lstStyle/>
          <a:p>
            <a:pPr marL="0" indent="0" algn="l">
              <a:lnSpc>
                <a:spcPct val="120960"/>
              </a:lnSpc>
              <a:buNone/>
            </a:pPr>
            <a:r>
              <a:rPr lang="en-US" sz="2376" dirty="0">
                <a:solidFill>
                  <a:srgbClr val="39435A"/>
                </a:solidFill>
                <a:latin typeface="Arial" pitchFamily="34" charset="0"/>
                <a:ea typeface="Arial" pitchFamily="34" charset="-122"/>
                <a:cs typeface="Arial" pitchFamily="34" charset="-120"/>
              </a:rPr>
              <a:t>The credit system of one credit = ten notional hours</a:t>
            </a:r>
            <a:endParaRPr lang="en-US" sz="2376" dirty="0"/>
          </a:p>
        </p:txBody>
      </p:sp>
      <p:sp>
        <p:nvSpPr>
          <p:cNvPr id="16" name="Text 13"/>
          <p:cNvSpPr/>
          <p:nvPr/>
        </p:nvSpPr>
        <p:spPr>
          <a:xfrm>
            <a:off x="1202631" y="4886920"/>
            <a:ext cx="378023" cy="1305223"/>
          </a:xfrm>
          <a:prstGeom prst="rect">
            <a:avLst/>
          </a:prstGeom>
          <a:noFill/>
          <a:ln/>
        </p:spPr>
        <p:txBody>
          <a:bodyPr wrap="square" lIns="25400" tIns="25400" rIns="25400" bIns="25400" rtlCol="0" anchor="t">
            <a:normAutofit/>
          </a:bodyPr>
          <a:lstStyle/>
          <a:p>
            <a:pPr marL="0" indent="0" algn="l">
              <a:lnSpc>
                <a:spcPct val="120960"/>
              </a:lnSpc>
              <a:buNone/>
            </a:pPr>
            <a:r>
              <a:rPr lang="en-US" sz="2376" b="1" dirty="0">
                <a:solidFill>
                  <a:srgbClr val="D3993F"/>
                </a:solidFill>
                <a:latin typeface="Arial" pitchFamily="34" charset="0"/>
                <a:ea typeface="Arial" pitchFamily="34" charset="-122"/>
                <a:cs typeface="Arial" pitchFamily="34" charset="-120"/>
              </a:rPr>
              <a:t>—</a:t>
            </a:r>
            <a:endParaRPr lang="en-US" sz="2376" dirty="0"/>
          </a:p>
        </p:txBody>
      </p:sp>
      <p:sp>
        <p:nvSpPr>
          <p:cNvPr id="17" name="Text 14"/>
          <p:cNvSpPr/>
          <p:nvPr/>
        </p:nvSpPr>
        <p:spPr>
          <a:xfrm>
            <a:off x="1618754" y="4886920"/>
            <a:ext cx="7263736" cy="1305223"/>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2376" dirty="0">
                <a:solidFill>
                  <a:srgbClr val="39435A"/>
                </a:solidFill>
                <a:latin typeface="Arial" pitchFamily="34" charset="0"/>
                <a:ea typeface="Arial" pitchFamily="34" charset="-122"/>
                <a:cs typeface="Arial" pitchFamily="34" charset="-120"/>
              </a:rPr>
              <a:t>Learners accumulate credits as they complete each component — module, unit, programme, course — of a qualification</a:t>
            </a:r>
            <a:endParaRPr lang="en-US" sz="2376" dirty="0"/>
          </a:p>
        </p:txBody>
      </p:sp>
      <p:sp>
        <p:nvSpPr>
          <p:cNvPr id="18" name="Shape 15"/>
          <p:cNvSpPr/>
          <p:nvPr/>
        </p:nvSpPr>
        <p:spPr>
          <a:xfrm>
            <a:off x="9286875" y="1981498"/>
            <a:ext cx="8128695" cy="7344370"/>
          </a:xfrm>
          <a:prstGeom prst="rect">
            <a:avLst/>
          </a:prstGeom>
          <a:ln w="6350">
            <a:solidFill>
              <a:srgbClr val="DFE4EE"/>
            </a:solidFill>
            <a:prstDash val="solid"/>
          </a:ln>
        </p:spPr>
      </p:sp>
      <p:sp>
        <p:nvSpPr>
          <p:cNvPr id="19" name="Shape 16"/>
          <p:cNvSpPr/>
          <p:nvPr/>
        </p:nvSpPr>
        <p:spPr>
          <a:xfrm>
            <a:off x="9293225" y="1987848"/>
            <a:ext cx="8115995" cy="1079500"/>
          </a:xfrm>
          <a:prstGeom prst="rect">
            <a:avLst/>
          </a:prstGeom>
          <a:solidFill>
            <a:srgbClr val="B9812F"/>
          </a:solidFill>
          <a:ln/>
        </p:spPr>
      </p:sp>
      <p:sp>
        <p:nvSpPr>
          <p:cNvPr id="22" name="Text 19"/>
          <p:cNvSpPr/>
          <p:nvPr/>
        </p:nvSpPr>
        <p:spPr>
          <a:xfrm>
            <a:off x="9617075" y="3314998"/>
            <a:ext cx="378023" cy="882848"/>
          </a:xfrm>
          <a:prstGeom prst="rect">
            <a:avLst/>
          </a:prstGeom>
          <a:noFill/>
          <a:ln/>
        </p:spPr>
        <p:txBody>
          <a:bodyPr wrap="square" lIns="25400" tIns="25400" rIns="25400" bIns="25400" rtlCol="0" anchor="t">
            <a:normAutofit/>
          </a:bodyPr>
          <a:lstStyle/>
          <a:p>
            <a:pPr marL="0" indent="0" algn="l">
              <a:lnSpc>
                <a:spcPct val="120960"/>
              </a:lnSpc>
              <a:buNone/>
            </a:pPr>
            <a:r>
              <a:rPr lang="en-US" sz="2376" b="1" dirty="0">
                <a:solidFill>
                  <a:srgbClr val="00286E"/>
                </a:solidFill>
                <a:latin typeface="Arial" pitchFamily="34" charset="0"/>
                <a:ea typeface="Arial" pitchFamily="34" charset="-122"/>
                <a:cs typeface="Arial" pitchFamily="34" charset="-120"/>
              </a:rPr>
              <a:t>—</a:t>
            </a:r>
            <a:endParaRPr lang="en-US" sz="2376" dirty="0"/>
          </a:p>
        </p:txBody>
      </p:sp>
      <p:sp>
        <p:nvSpPr>
          <p:cNvPr id="23" name="Text 20"/>
          <p:cNvSpPr/>
          <p:nvPr/>
        </p:nvSpPr>
        <p:spPr>
          <a:xfrm>
            <a:off x="10033199" y="3314998"/>
            <a:ext cx="7263736" cy="882848"/>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2376" dirty="0">
                <a:solidFill>
                  <a:srgbClr val="39435A"/>
                </a:solidFill>
                <a:latin typeface="Arial" pitchFamily="34" charset="0"/>
                <a:ea typeface="Arial" pitchFamily="34" charset="-122"/>
                <a:cs typeface="Arial" pitchFamily="34" charset="-120"/>
              </a:rPr>
              <a:t>Key principles of CATS set out in ACQF technical guidance</a:t>
            </a:r>
            <a:endParaRPr lang="en-US" sz="2376" dirty="0"/>
          </a:p>
        </p:txBody>
      </p:sp>
      <p:sp>
        <p:nvSpPr>
          <p:cNvPr id="24" name="Text 21"/>
          <p:cNvSpPr/>
          <p:nvPr/>
        </p:nvSpPr>
        <p:spPr>
          <a:xfrm>
            <a:off x="9617075" y="4934057"/>
            <a:ext cx="378023" cy="460474"/>
          </a:xfrm>
          <a:prstGeom prst="rect">
            <a:avLst/>
          </a:prstGeom>
          <a:noFill/>
          <a:ln/>
        </p:spPr>
        <p:txBody>
          <a:bodyPr wrap="square" lIns="25400" tIns="25400" rIns="25400" bIns="25400" rtlCol="0" anchor="t">
            <a:normAutofit/>
          </a:bodyPr>
          <a:lstStyle/>
          <a:p>
            <a:pPr marL="0" indent="0" algn="l">
              <a:lnSpc>
                <a:spcPct val="120960"/>
              </a:lnSpc>
              <a:buNone/>
            </a:pPr>
            <a:r>
              <a:rPr lang="en-US" sz="2376" b="1" dirty="0">
                <a:solidFill>
                  <a:srgbClr val="00286E"/>
                </a:solidFill>
                <a:latin typeface="Arial" pitchFamily="34" charset="0"/>
                <a:ea typeface="Arial" pitchFamily="34" charset="-122"/>
                <a:cs typeface="Arial" pitchFamily="34" charset="-120"/>
              </a:rPr>
              <a:t>—</a:t>
            </a:r>
            <a:endParaRPr lang="en-US" sz="2376" dirty="0"/>
          </a:p>
        </p:txBody>
      </p:sp>
      <p:sp>
        <p:nvSpPr>
          <p:cNvPr id="25" name="Text 22"/>
          <p:cNvSpPr/>
          <p:nvPr/>
        </p:nvSpPr>
        <p:spPr>
          <a:xfrm>
            <a:off x="10033199" y="4934057"/>
            <a:ext cx="3487043" cy="460474"/>
          </a:xfrm>
          <a:prstGeom prst="rect">
            <a:avLst/>
          </a:prstGeom>
          <a:noFill/>
          <a:ln/>
        </p:spPr>
        <p:txBody>
          <a:bodyPr wrap="square" lIns="25400" tIns="25400" rIns="25400" bIns="25400" rtlCol="0" anchor="t">
            <a:normAutofit/>
          </a:bodyPr>
          <a:lstStyle/>
          <a:p>
            <a:pPr marL="0" indent="0" algn="l">
              <a:lnSpc>
                <a:spcPct val="120960"/>
              </a:lnSpc>
              <a:buNone/>
            </a:pPr>
            <a:r>
              <a:rPr lang="en-US" sz="2376" dirty="0">
                <a:solidFill>
                  <a:srgbClr val="39435A"/>
                </a:solidFill>
                <a:latin typeface="Arial" pitchFamily="34" charset="0"/>
                <a:ea typeface="Arial" pitchFamily="34" charset="-122"/>
                <a:cs typeface="Arial" pitchFamily="34" charset="-120"/>
              </a:rPr>
              <a:t>Promotes a credit system</a:t>
            </a:r>
            <a:endParaRPr lang="en-US" sz="2376" dirty="0"/>
          </a:p>
        </p:txBody>
      </p:sp>
      <p:sp>
        <p:nvSpPr>
          <p:cNvPr id="26" name="Text 23"/>
          <p:cNvSpPr/>
          <p:nvPr/>
        </p:nvSpPr>
        <p:spPr>
          <a:xfrm>
            <a:off x="9617075" y="5508831"/>
            <a:ext cx="378023" cy="1305223"/>
          </a:xfrm>
          <a:prstGeom prst="rect">
            <a:avLst/>
          </a:prstGeom>
          <a:noFill/>
          <a:ln/>
        </p:spPr>
        <p:txBody>
          <a:bodyPr wrap="square" lIns="25400" tIns="25400" rIns="25400" bIns="25400" rtlCol="0" anchor="t">
            <a:normAutofit/>
          </a:bodyPr>
          <a:lstStyle/>
          <a:p>
            <a:pPr marL="0" indent="0" algn="l">
              <a:lnSpc>
                <a:spcPct val="120960"/>
              </a:lnSpc>
              <a:buNone/>
            </a:pPr>
            <a:r>
              <a:rPr lang="en-US" sz="2376" b="1" dirty="0">
                <a:solidFill>
                  <a:srgbClr val="00286E"/>
                </a:solidFill>
                <a:latin typeface="Arial" pitchFamily="34" charset="0"/>
                <a:ea typeface="Arial" pitchFamily="34" charset="-122"/>
                <a:cs typeface="Arial" pitchFamily="34" charset="-120"/>
              </a:rPr>
              <a:t>—</a:t>
            </a:r>
            <a:endParaRPr lang="en-US" sz="2376" dirty="0"/>
          </a:p>
        </p:txBody>
      </p:sp>
      <p:sp>
        <p:nvSpPr>
          <p:cNvPr id="27" name="Text 24"/>
          <p:cNvSpPr/>
          <p:nvPr/>
        </p:nvSpPr>
        <p:spPr>
          <a:xfrm>
            <a:off x="10033199" y="5508831"/>
            <a:ext cx="7263736" cy="1305223"/>
          </a:xfrm>
          <a:prstGeom prst="rect">
            <a:avLst/>
          </a:prstGeom>
          <a:noFill/>
          <a:ln/>
        </p:spPr>
        <p:txBody>
          <a:bodyPr wrap="square" lIns="25400" tIns="25400" rIns="25400" bIns="25400" rtlCol="0" anchor="t">
            <a:normAutofit lnSpcReduction="10000"/>
          </a:bodyPr>
          <a:lstStyle/>
          <a:p>
            <a:pPr marL="0" indent="0" algn="l">
              <a:lnSpc>
                <a:spcPct val="120960"/>
              </a:lnSpc>
              <a:buNone/>
            </a:pPr>
            <a:r>
              <a:rPr lang="en-US" sz="2376" dirty="0">
                <a:solidFill>
                  <a:srgbClr val="39435A"/>
                </a:solidFill>
                <a:latin typeface="Arial" pitchFamily="34" charset="0"/>
                <a:ea typeface="Arial" pitchFamily="34" charset="-122"/>
                <a:cs typeface="Arial" pitchFamily="34" charset="-120"/>
              </a:rPr>
              <a:t>The ACQF supports credit transfer and credit accumulation and transfer systems in different academic and vocational pathways</a:t>
            </a:r>
            <a:endParaRPr lang="en-US" sz="2376" dirty="0"/>
          </a:p>
        </p:txBody>
      </p:sp>
      <p:sp>
        <p:nvSpPr>
          <p:cNvPr id="28" name="Text 25"/>
          <p:cNvSpPr/>
          <p:nvPr/>
        </p:nvSpPr>
        <p:spPr>
          <a:xfrm>
            <a:off x="10033199" y="4175423"/>
            <a:ext cx="7692344" cy="652463"/>
          </a:xfrm>
          <a:prstGeom prst="rect">
            <a:avLst/>
          </a:prstGeom>
          <a:noFill/>
          <a:ln/>
        </p:spPr>
        <p:txBody>
          <a:bodyPr wrap="square" lIns="25400" tIns="25400" rIns="25400" bIns="25400" rtlCol="0" anchor="t">
            <a:normAutofit lnSpcReduction="10000"/>
          </a:bodyPr>
          <a:lstStyle/>
          <a:p>
            <a:pPr marL="0" indent="0" algn="l">
              <a:lnSpc>
                <a:spcPct val="124062"/>
              </a:lnSpc>
              <a:buNone/>
            </a:pPr>
            <a:r>
              <a:rPr lang="en-US" sz="1728" i="1" dirty="0">
                <a:solidFill>
                  <a:srgbClr val="8A94A6"/>
                </a:solidFill>
                <a:latin typeface="Arial" pitchFamily="34" charset="0"/>
                <a:ea typeface="Arial" pitchFamily="34" charset="-122"/>
                <a:cs typeface="Arial" pitchFamily="34" charset="-120"/>
                <a:hlinkClick r:id="rId4"/>
              </a:rPr>
              <a:t>Source: EN_TM4_Validation and Recognition of Learning_WEB.pdf (acqf.africa)</a:t>
            </a:r>
            <a:endParaRPr lang="en-US" sz="1728" dirty="0"/>
          </a:p>
        </p:txBody>
      </p:sp>
      <p:sp>
        <p:nvSpPr>
          <p:cNvPr id="29" name="Shape 26"/>
          <p:cNvSpPr/>
          <p:nvPr/>
        </p:nvSpPr>
        <p:spPr>
          <a:xfrm>
            <a:off x="0" y="10077450"/>
            <a:ext cx="18288000" cy="57150"/>
          </a:xfrm>
          <a:prstGeom prst="rect">
            <a:avLst/>
          </a:prstGeom>
          <a:solidFill>
            <a:srgbClr val="000000"/>
          </a:solidFill>
          <a:ln/>
        </p:spPr>
      </p:sp>
      <p:sp>
        <p:nvSpPr>
          <p:cNvPr id="30" name="Shape 27"/>
          <p:cNvSpPr/>
          <p:nvPr/>
        </p:nvSpPr>
        <p:spPr>
          <a:xfrm>
            <a:off x="0" y="10134600"/>
            <a:ext cx="18288000" cy="19050"/>
          </a:xfrm>
          <a:prstGeom prst="rect">
            <a:avLst/>
          </a:prstGeom>
          <a:solidFill>
            <a:srgbClr val="FFFFFF"/>
          </a:solidFill>
          <a:ln/>
        </p:spPr>
      </p:sp>
      <p:sp>
        <p:nvSpPr>
          <p:cNvPr id="31" name="Shape 28"/>
          <p:cNvSpPr/>
          <p:nvPr/>
        </p:nvSpPr>
        <p:spPr>
          <a:xfrm>
            <a:off x="0" y="10153650"/>
            <a:ext cx="18288000" cy="57150"/>
          </a:xfrm>
          <a:prstGeom prst="rect">
            <a:avLst/>
          </a:prstGeom>
          <a:solidFill>
            <a:srgbClr val="BB1E10"/>
          </a:solidFill>
          <a:ln/>
        </p:spPr>
      </p:sp>
      <p:sp>
        <p:nvSpPr>
          <p:cNvPr id="32" name="Shape 29"/>
          <p:cNvSpPr/>
          <p:nvPr/>
        </p:nvSpPr>
        <p:spPr>
          <a:xfrm>
            <a:off x="0" y="10210800"/>
            <a:ext cx="18288000" cy="19050"/>
          </a:xfrm>
          <a:prstGeom prst="rect">
            <a:avLst/>
          </a:prstGeom>
          <a:solidFill>
            <a:srgbClr val="FFFFFF"/>
          </a:solidFill>
          <a:ln/>
        </p:spPr>
      </p:sp>
      <p:sp>
        <p:nvSpPr>
          <p:cNvPr id="33" name="Shape 30"/>
          <p:cNvSpPr/>
          <p:nvPr/>
        </p:nvSpPr>
        <p:spPr>
          <a:xfrm>
            <a:off x="0" y="10229850"/>
            <a:ext cx="18288000" cy="57150"/>
          </a:xfrm>
          <a:prstGeom prst="rect">
            <a:avLst/>
          </a:prstGeom>
          <a:solidFill>
            <a:srgbClr val="006B3F"/>
          </a:solidFill>
          <a:ln/>
        </p:spPr>
      </p:sp>
      <p:pic>
        <p:nvPicPr>
          <p:cNvPr id="34" name="Image 1" descr="preencoded.png"/>
          <p:cNvPicPr>
            <a:picLocks noChangeAspect="1"/>
          </p:cNvPicPr>
          <p:nvPr/>
        </p:nvPicPr>
        <p:blipFill>
          <a:blip r:embed="rId5"/>
          <a:stretch>
            <a:fillRect/>
          </a:stretch>
        </p:blipFill>
        <p:spPr>
          <a:xfrm>
            <a:off x="15248545" y="9383018"/>
            <a:ext cx="2160675" cy="587461"/>
          </a:xfrm>
          <a:prstGeom prst="rect">
            <a:avLst/>
          </a:prstGeom>
        </p:spPr>
      </p:pic>
      <p:sp>
        <p:nvSpPr>
          <p:cNvPr id="36" name="Text 7">
            <a:extLst>
              <a:ext uri="{FF2B5EF4-FFF2-40B4-BE49-F238E27FC236}">
                <a16:creationId xmlns:a16="http://schemas.microsoft.com/office/drawing/2014/main" id="{0D56CDF8-6C14-4CE4-B9D5-8F9F05CD19AE}"/>
              </a:ext>
            </a:extLst>
          </p:cNvPr>
          <p:cNvSpPr/>
          <p:nvPr/>
        </p:nvSpPr>
        <p:spPr>
          <a:xfrm>
            <a:off x="9541769" y="2048178"/>
            <a:ext cx="7186989" cy="1276173"/>
          </a:xfrm>
          <a:prstGeom prst="rect">
            <a:avLst/>
          </a:prstGeom>
          <a:noFill/>
          <a:ln/>
        </p:spPr>
        <p:txBody>
          <a:bodyPr wrap="square" lIns="25400" tIns="25400" rIns="25400" bIns="25400" rtlCol="0" anchor="t">
            <a:noAutofit/>
          </a:bodyPr>
          <a:lstStyle/>
          <a:p>
            <a:pPr algn="just">
              <a:spcBef>
                <a:spcPts val="600"/>
              </a:spcBef>
              <a:spcAft>
                <a:spcPts val="800"/>
              </a:spcAft>
            </a:pPr>
            <a:r>
              <a:rPr lang="en-ZA" sz="2800" b="1" kern="100" dirty="0">
                <a:solidFill>
                  <a:schemeClr val="bg1"/>
                </a:solidFill>
                <a:latin typeface="Arial" panose="020B0604020202020204" pitchFamily="34" charset="0"/>
                <a:cs typeface="Arial" panose="020B0604020202020204" pitchFamily="34" charset="0"/>
              </a:rPr>
              <a:t>Credit Accumulation and Transfer (CAT): ACQF </a:t>
            </a:r>
            <a:endParaRPr lang="en-ZA" sz="2800" b="1" kern="100" dirty="0">
              <a:solidFill>
                <a:schemeClr val="bg1"/>
              </a:solidFill>
              <a:latin typeface="Arial" panose="020B0604020202020204" pitchFamily="34" charset="0"/>
              <a:ea typeface="Aptos" panose="020B00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834330" y="601960"/>
            <a:ext cx="628650" cy="590550"/>
          </a:xfrm>
          <a:prstGeom prst="rect">
            <a:avLst/>
          </a:prstGeom>
          <a:noFill/>
          <a:ln/>
        </p:spPr>
        <p:txBody>
          <a:bodyPr wrap="square" lIns="25400" tIns="25400" rIns="25400" bIns="25400" rtlCol="0" anchor="ctr">
            <a:normAutofit/>
          </a:bodyPr>
          <a:lstStyle/>
          <a:p>
            <a:pPr marL="0" indent="0" algn="ctr">
              <a:buNone/>
            </a:pPr>
            <a:endParaRPr lang="en-US" sz="2916" dirty="0"/>
          </a:p>
        </p:txBody>
      </p:sp>
      <p:sp>
        <p:nvSpPr>
          <p:cNvPr id="8" name="Text 5"/>
          <p:cNvSpPr/>
          <p:nvPr/>
        </p:nvSpPr>
        <p:spPr>
          <a:xfrm>
            <a:off x="872430" y="1756767"/>
            <a:ext cx="15893415" cy="850900"/>
          </a:xfrm>
          <a:prstGeom prst="rect">
            <a:avLst/>
          </a:prstGeom>
          <a:noFill/>
          <a:ln/>
        </p:spPr>
        <p:txBody>
          <a:bodyPr wrap="square" lIns="25400" tIns="25400" rIns="25400" bIns="25400" rtlCol="0" anchor="t">
            <a:normAutofit/>
          </a:bodyPr>
          <a:lstStyle/>
          <a:p>
            <a:pPr marL="0" indent="0" algn="l">
              <a:buNone/>
            </a:pPr>
            <a:r>
              <a:rPr lang="en-US" sz="2268" dirty="0">
                <a:solidFill>
                  <a:srgbClr val="5B6577"/>
                </a:solidFill>
                <a:latin typeface="Arial" pitchFamily="34" charset="0"/>
                <a:ea typeface="Arial" pitchFamily="34" charset="-122"/>
                <a:cs typeface="Arial" pitchFamily="34" charset="-120"/>
              </a:rPr>
              <a:t>The report shows that qualifications are included in the KNQF through transparent, quality-assured procedures administered through KNQA and the NQD.</a:t>
            </a:r>
            <a:endParaRPr lang="en-US" sz="2268" dirty="0"/>
          </a:p>
        </p:txBody>
      </p:sp>
      <p:sp>
        <p:nvSpPr>
          <p:cNvPr id="9" name="Shape 6"/>
          <p:cNvSpPr/>
          <p:nvPr/>
        </p:nvSpPr>
        <p:spPr>
          <a:xfrm>
            <a:off x="872431" y="2757488"/>
            <a:ext cx="2219686" cy="2183506"/>
          </a:xfrm>
          <a:prstGeom prst="rect">
            <a:avLst/>
          </a:prstGeom>
          <a:solidFill>
            <a:srgbClr val="F4F6FA"/>
          </a:solidFill>
          <a:ln/>
        </p:spPr>
      </p:sp>
      <p:sp>
        <p:nvSpPr>
          <p:cNvPr id="10" name="Shape 7"/>
          <p:cNvSpPr/>
          <p:nvPr/>
        </p:nvSpPr>
        <p:spPr>
          <a:xfrm flipV="1">
            <a:off x="872430" y="2695298"/>
            <a:ext cx="2219687" cy="45719"/>
          </a:xfrm>
          <a:prstGeom prst="rect">
            <a:avLst/>
          </a:prstGeom>
          <a:solidFill>
            <a:srgbClr val="00286E"/>
          </a:solidFill>
          <a:ln/>
        </p:spPr>
      </p:sp>
      <p:sp>
        <p:nvSpPr>
          <p:cNvPr id="11" name="Text 8"/>
          <p:cNvSpPr/>
          <p:nvPr/>
        </p:nvSpPr>
        <p:spPr>
          <a:xfrm>
            <a:off x="1024830" y="2912467"/>
            <a:ext cx="2610316"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D3993F"/>
                </a:solidFill>
                <a:latin typeface="Arial" pitchFamily="34" charset="0"/>
                <a:ea typeface="Arial" pitchFamily="34" charset="-122"/>
                <a:cs typeface="Arial" pitchFamily="34" charset="-120"/>
              </a:rPr>
              <a:t>1</a:t>
            </a:r>
            <a:endParaRPr lang="en-US" sz="2592" dirty="0"/>
          </a:p>
        </p:txBody>
      </p:sp>
      <p:sp>
        <p:nvSpPr>
          <p:cNvPr id="12" name="Text 9"/>
          <p:cNvSpPr/>
          <p:nvPr/>
        </p:nvSpPr>
        <p:spPr>
          <a:xfrm>
            <a:off x="1024830" y="3350617"/>
            <a:ext cx="2535763" cy="620911"/>
          </a:xfrm>
          <a:prstGeom prst="rect">
            <a:avLst/>
          </a:prstGeom>
          <a:noFill/>
          <a:ln/>
        </p:spPr>
        <p:txBody>
          <a:bodyPr wrap="square" lIns="25400" tIns="25400" rIns="25400" bIns="25400" rtlCol="0" anchor="t">
            <a:noAutofit/>
          </a:bodyPr>
          <a:lstStyle/>
          <a:p>
            <a:pPr marL="0" indent="0" algn="l">
              <a:lnSpc>
                <a:spcPct val="109286"/>
              </a:lnSpc>
              <a:buNone/>
            </a:pPr>
            <a:r>
              <a:rPr lang="en-US" sz="2000" b="1" dirty="0">
                <a:solidFill>
                  <a:srgbClr val="12203F"/>
                </a:solidFill>
                <a:latin typeface="Arial" pitchFamily="34" charset="0"/>
                <a:ea typeface="Arial" pitchFamily="34" charset="-122"/>
                <a:cs typeface="Arial" pitchFamily="34" charset="-120"/>
              </a:rPr>
              <a:t>Confirm QAB eligibility and recognition</a:t>
            </a:r>
            <a:endParaRPr lang="en-US" sz="2000" dirty="0"/>
          </a:p>
        </p:txBody>
      </p:sp>
      <p:grpSp>
        <p:nvGrpSpPr>
          <p:cNvPr id="60" name="Group 59">
            <a:extLst>
              <a:ext uri="{FF2B5EF4-FFF2-40B4-BE49-F238E27FC236}">
                <a16:creationId xmlns:a16="http://schemas.microsoft.com/office/drawing/2014/main" id="{FE30D426-1F42-7D18-CBFA-EBDDD6A8878F}"/>
              </a:ext>
            </a:extLst>
          </p:cNvPr>
          <p:cNvGrpSpPr/>
          <p:nvPr/>
        </p:nvGrpSpPr>
        <p:grpSpPr>
          <a:xfrm>
            <a:off x="3187366" y="2741017"/>
            <a:ext cx="3220846" cy="2199977"/>
            <a:chOff x="3187366" y="2741017"/>
            <a:chExt cx="3220846" cy="2199977"/>
          </a:xfrm>
        </p:grpSpPr>
        <p:sp>
          <p:nvSpPr>
            <p:cNvPr id="13" name="Shape 10"/>
            <p:cNvSpPr/>
            <p:nvPr/>
          </p:nvSpPr>
          <p:spPr>
            <a:xfrm>
              <a:off x="3187366" y="2741017"/>
              <a:ext cx="3135945" cy="2199977"/>
            </a:xfrm>
            <a:prstGeom prst="rect">
              <a:avLst/>
            </a:prstGeom>
            <a:solidFill>
              <a:srgbClr val="F4F6FA"/>
            </a:solidFill>
            <a:ln/>
          </p:spPr>
        </p:sp>
        <p:sp>
          <p:nvSpPr>
            <p:cNvPr id="14" name="Shape 11"/>
            <p:cNvSpPr/>
            <p:nvPr/>
          </p:nvSpPr>
          <p:spPr>
            <a:xfrm>
              <a:off x="3187366" y="2741017"/>
              <a:ext cx="3135945" cy="38100"/>
            </a:xfrm>
            <a:prstGeom prst="rect">
              <a:avLst/>
            </a:prstGeom>
            <a:solidFill>
              <a:srgbClr val="00286E"/>
            </a:solidFill>
            <a:ln/>
          </p:spPr>
        </p:sp>
        <p:sp>
          <p:nvSpPr>
            <p:cNvPr id="15" name="Text 12"/>
            <p:cNvSpPr/>
            <p:nvPr/>
          </p:nvSpPr>
          <p:spPr>
            <a:xfrm>
              <a:off x="3351314" y="2912467"/>
              <a:ext cx="3056898"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D3993F"/>
                  </a:solidFill>
                  <a:latin typeface="Arial" pitchFamily="34" charset="0"/>
                  <a:ea typeface="Arial" pitchFamily="34" charset="-122"/>
                  <a:cs typeface="Arial" pitchFamily="34" charset="-120"/>
                </a:rPr>
                <a:t>2</a:t>
              </a:r>
              <a:endParaRPr lang="en-US" sz="2592" dirty="0"/>
            </a:p>
          </p:txBody>
        </p:sp>
        <p:sp>
          <p:nvSpPr>
            <p:cNvPr id="16" name="Text 13"/>
            <p:cNvSpPr/>
            <p:nvPr/>
          </p:nvSpPr>
          <p:spPr>
            <a:xfrm>
              <a:off x="3364070" y="3350617"/>
              <a:ext cx="2969590" cy="1495127"/>
            </a:xfrm>
            <a:prstGeom prst="rect">
              <a:avLst/>
            </a:prstGeom>
            <a:noFill/>
            <a:ln/>
          </p:spPr>
          <p:txBody>
            <a:bodyPr wrap="square" lIns="25400" tIns="25400" rIns="25400" bIns="25400" rtlCol="0" anchor="t">
              <a:noAutofit/>
            </a:bodyPr>
            <a:lstStyle/>
            <a:p>
              <a:pPr marL="0" indent="0" algn="l">
                <a:lnSpc>
                  <a:spcPct val="109286"/>
                </a:lnSpc>
                <a:buNone/>
              </a:pPr>
              <a:r>
                <a:rPr lang="en-US" sz="2000" b="1" dirty="0">
                  <a:solidFill>
                    <a:srgbClr val="12203F"/>
                  </a:solidFill>
                  <a:latin typeface="Arial" pitchFamily="34" charset="0"/>
                  <a:ea typeface="Arial" pitchFamily="34" charset="-122"/>
                  <a:cs typeface="Arial" pitchFamily="34" charset="-120"/>
                </a:rPr>
                <a:t>Programmes developed in alignment with KNQF &amp; accredited by sub-sector regulator</a:t>
              </a:r>
              <a:endParaRPr lang="en-US" sz="2000" dirty="0"/>
            </a:p>
          </p:txBody>
        </p:sp>
      </p:grpSp>
      <p:sp>
        <p:nvSpPr>
          <p:cNvPr id="17" name="Shape 14"/>
          <p:cNvSpPr/>
          <p:nvPr/>
        </p:nvSpPr>
        <p:spPr>
          <a:xfrm>
            <a:off x="6418561" y="2741017"/>
            <a:ext cx="2677815" cy="2199977"/>
          </a:xfrm>
          <a:prstGeom prst="rect">
            <a:avLst/>
          </a:prstGeom>
          <a:solidFill>
            <a:srgbClr val="F4F6FA"/>
          </a:solidFill>
          <a:ln/>
        </p:spPr>
      </p:sp>
      <p:sp>
        <p:nvSpPr>
          <p:cNvPr id="18" name="Shape 15"/>
          <p:cNvSpPr/>
          <p:nvPr/>
        </p:nvSpPr>
        <p:spPr>
          <a:xfrm>
            <a:off x="6418561" y="2741017"/>
            <a:ext cx="2677815" cy="38100"/>
          </a:xfrm>
          <a:prstGeom prst="rect">
            <a:avLst/>
          </a:prstGeom>
          <a:solidFill>
            <a:srgbClr val="00286E"/>
          </a:solidFill>
          <a:ln/>
        </p:spPr>
      </p:sp>
      <p:sp>
        <p:nvSpPr>
          <p:cNvPr id="19" name="Text 16"/>
          <p:cNvSpPr/>
          <p:nvPr/>
        </p:nvSpPr>
        <p:spPr>
          <a:xfrm>
            <a:off x="6570961" y="2912467"/>
            <a:ext cx="2610316"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D3993F"/>
                </a:solidFill>
                <a:latin typeface="Arial" pitchFamily="34" charset="0"/>
                <a:ea typeface="Arial" pitchFamily="34" charset="-122"/>
                <a:cs typeface="Arial" pitchFamily="34" charset="-120"/>
              </a:rPr>
              <a:t>3</a:t>
            </a:r>
            <a:endParaRPr lang="en-US" sz="2592" dirty="0"/>
          </a:p>
        </p:txBody>
      </p:sp>
      <p:sp>
        <p:nvSpPr>
          <p:cNvPr id="20" name="Text 17"/>
          <p:cNvSpPr/>
          <p:nvPr/>
        </p:nvSpPr>
        <p:spPr>
          <a:xfrm>
            <a:off x="6570961" y="3350617"/>
            <a:ext cx="2535763" cy="912316"/>
          </a:xfrm>
          <a:prstGeom prst="rect">
            <a:avLst/>
          </a:prstGeom>
          <a:noFill/>
          <a:ln/>
        </p:spPr>
        <p:txBody>
          <a:bodyPr wrap="square" lIns="25400" tIns="25400" rIns="25400" bIns="25400" rtlCol="0" anchor="t">
            <a:noAutofit/>
          </a:bodyPr>
          <a:lstStyle/>
          <a:p>
            <a:pPr marL="0" indent="0" algn="l">
              <a:lnSpc>
                <a:spcPct val="109286"/>
              </a:lnSpc>
              <a:buNone/>
            </a:pPr>
            <a:r>
              <a:rPr lang="en-US" sz="2000" b="1" dirty="0">
                <a:solidFill>
                  <a:srgbClr val="12203F"/>
                </a:solidFill>
                <a:latin typeface="Arial" pitchFamily="34" charset="0"/>
                <a:ea typeface="Arial" pitchFamily="34" charset="-122"/>
                <a:cs typeface="Arial" pitchFamily="34" charset="-120"/>
              </a:rPr>
              <a:t>Submitted through NQD portal for registration as NQ</a:t>
            </a:r>
            <a:endParaRPr lang="en-US" sz="2000" dirty="0"/>
          </a:p>
        </p:txBody>
      </p:sp>
      <p:sp>
        <p:nvSpPr>
          <p:cNvPr id="21" name="Shape 18"/>
          <p:cNvSpPr/>
          <p:nvPr/>
        </p:nvSpPr>
        <p:spPr>
          <a:xfrm>
            <a:off x="9191625" y="2741017"/>
            <a:ext cx="2677815" cy="2199977"/>
          </a:xfrm>
          <a:prstGeom prst="rect">
            <a:avLst/>
          </a:prstGeom>
          <a:solidFill>
            <a:srgbClr val="F4F6FA"/>
          </a:solidFill>
          <a:ln/>
        </p:spPr>
      </p:sp>
      <p:sp>
        <p:nvSpPr>
          <p:cNvPr id="22" name="Shape 19"/>
          <p:cNvSpPr/>
          <p:nvPr/>
        </p:nvSpPr>
        <p:spPr>
          <a:xfrm>
            <a:off x="9191625" y="2741017"/>
            <a:ext cx="2677815" cy="38100"/>
          </a:xfrm>
          <a:prstGeom prst="rect">
            <a:avLst/>
          </a:prstGeom>
          <a:solidFill>
            <a:srgbClr val="00286E"/>
          </a:solidFill>
          <a:ln/>
        </p:spPr>
      </p:sp>
      <p:sp>
        <p:nvSpPr>
          <p:cNvPr id="23" name="Text 20"/>
          <p:cNvSpPr/>
          <p:nvPr/>
        </p:nvSpPr>
        <p:spPr>
          <a:xfrm>
            <a:off x="9344025" y="2912467"/>
            <a:ext cx="2610316"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D3993F"/>
                </a:solidFill>
                <a:latin typeface="Arial" pitchFamily="34" charset="0"/>
                <a:ea typeface="Arial" pitchFamily="34" charset="-122"/>
                <a:cs typeface="Arial" pitchFamily="34" charset="-120"/>
              </a:rPr>
              <a:t>4</a:t>
            </a:r>
            <a:endParaRPr lang="en-US" sz="2592" dirty="0"/>
          </a:p>
        </p:txBody>
      </p:sp>
      <p:sp>
        <p:nvSpPr>
          <p:cNvPr id="24" name="Text 21"/>
          <p:cNvSpPr/>
          <p:nvPr/>
        </p:nvSpPr>
        <p:spPr>
          <a:xfrm>
            <a:off x="9344025" y="3350617"/>
            <a:ext cx="2535763" cy="912316"/>
          </a:xfrm>
          <a:prstGeom prst="rect">
            <a:avLst/>
          </a:prstGeom>
          <a:noFill/>
          <a:ln/>
        </p:spPr>
        <p:txBody>
          <a:bodyPr wrap="square" lIns="25400" tIns="25400" rIns="25400" bIns="25400" rtlCol="0" anchor="t">
            <a:noAutofit/>
          </a:bodyPr>
          <a:lstStyle/>
          <a:p>
            <a:pPr marL="0" indent="0" algn="l">
              <a:lnSpc>
                <a:spcPct val="109286"/>
              </a:lnSpc>
              <a:buNone/>
            </a:pPr>
            <a:r>
              <a:rPr lang="en-US" sz="2000" b="1" dirty="0">
                <a:solidFill>
                  <a:srgbClr val="12203F"/>
                </a:solidFill>
                <a:latin typeface="Arial" pitchFamily="34" charset="0"/>
                <a:ea typeface="Arial" pitchFamily="34" charset="-122"/>
                <a:cs typeface="Arial" pitchFamily="34" charset="-120"/>
              </a:rPr>
              <a:t>Technical evaluation, validation and level assignment</a:t>
            </a:r>
            <a:endParaRPr lang="en-US" sz="2000" dirty="0"/>
          </a:p>
        </p:txBody>
      </p:sp>
      <p:sp>
        <p:nvSpPr>
          <p:cNvPr id="25" name="Shape 22"/>
          <p:cNvSpPr/>
          <p:nvPr/>
        </p:nvSpPr>
        <p:spPr>
          <a:xfrm>
            <a:off x="11964691" y="2741017"/>
            <a:ext cx="2677815" cy="2199977"/>
          </a:xfrm>
          <a:prstGeom prst="rect">
            <a:avLst/>
          </a:prstGeom>
          <a:solidFill>
            <a:srgbClr val="F4F6FA"/>
          </a:solidFill>
          <a:ln/>
        </p:spPr>
      </p:sp>
      <p:sp>
        <p:nvSpPr>
          <p:cNvPr id="26" name="Shape 23"/>
          <p:cNvSpPr/>
          <p:nvPr/>
        </p:nvSpPr>
        <p:spPr>
          <a:xfrm>
            <a:off x="11964691" y="2741017"/>
            <a:ext cx="2677815" cy="38100"/>
          </a:xfrm>
          <a:prstGeom prst="rect">
            <a:avLst/>
          </a:prstGeom>
          <a:solidFill>
            <a:srgbClr val="00286E"/>
          </a:solidFill>
          <a:ln/>
        </p:spPr>
      </p:sp>
      <p:sp>
        <p:nvSpPr>
          <p:cNvPr id="27" name="Text 24"/>
          <p:cNvSpPr/>
          <p:nvPr/>
        </p:nvSpPr>
        <p:spPr>
          <a:xfrm>
            <a:off x="12117091" y="2912467"/>
            <a:ext cx="2610316"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D3993F"/>
                </a:solidFill>
                <a:latin typeface="Arial" pitchFamily="34" charset="0"/>
                <a:ea typeface="Arial" pitchFamily="34" charset="-122"/>
                <a:cs typeface="Arial" pitchFamily="34" charset="-120"/>
              </a:rPr>
              <a:t>5</a:t>
            </a:r>
            <a:endParaRPr lang="en-US" sz="2592" dirty="0"/>
          </a:p>
        </p:txBody>
      </p:sp>
      <p:sp>
        <p:nvSpPr>
          <p:cNvPr id="28" name="Text 25"/>
          <p:cNvSpPr/>
          <p:nvPr/>
        </p:nvSpPr>
        <p:spPr>
          <a:xfrm>
            <a:off x="12117091" y="3350617"/>
            <a:ext cx="2535763" cy="912316"/>
          </a:xfrm>
          <a:prstGeom prst="rect">
            <a:avLst/>
          </a:prstGeom>
          <a:noFill/>
          <a:ln/>
        </p:spPr>
        <p:txBody>
          <a:bodyPr wrap="square" lIns="25400" tIns="25400" rIns="25400" bIns="25400" rtlCol="0" anchor="t">
            <a:noAutofit/>
          </a:bodyPr>
          <a:lstStyle/>
          <a:p>
            <a:pPr marL="0" indent="0" algn="l">
              <a:lnSpc>
                <a:spcPct val="109286"/>
              </a:lnSpc>
              <a:buNone/>
            </a:pPr>
            <a:r>
              <a:rPr lang="en-US" sz="2000" b="1" dirty="0">
                <a:solidFill>
                  <a:srgbClr val="12203F"/>
                </a:solidFill>
                <a:latin typeface="Arial" pitchFamily="34" charset="0"/>
                <a:ea typeface="Arial" pitchFamily="34" charset="-122"/>
                <a:cs typeface="Arial" pitchFamily="34" charset="-120"/>
              </a:rPr>
              <a:t>Approval by KNQA Qualifications Committee</a:t>
            </a:r>
            <a:endParaRPr lang="en-US" sz="2000" dirty="0"/>
          </a:p>
        </p:txBody>
      </p:sp>
      <p:sp>
        <p:nvSpPr>
          <p:cNvPr id="29" name="Shape 26"/>
          <p:cNvSpPr/>
          <p:nvPr/>
        </p:nvSpPr>
        <p:spPr>
          <a:xfrm>
            <a:off x="14737755" y="2741017"/>
            <a:ext cx="2677815" cy="2199977"/>
          </a:xfrm>
          <a:prstGeom prst="rect">
            <a:avLst/>
          </a:prstGeom>
          <a:solidFill>
            <a:srgbClr val="00286E"/>
          </a:solidFill>
          <a:ln/>
        </p:spPr>
      </p:sp>
      <p:sp>
        <p:nvSpPr>
          <p:cNvPr id="30" name="Shape 27"/>
          <p:cNvSpPr/>
          <p:nvPr/>
        </p:nvSpPr>
        <p:spPr>
          <a:xfrm>
            <a:off x="14737755" y="2741017"/>
            <a:ext cx="2677815" cy="38100"/>
          </a:xfrm>
          <a:prstGeom prst="rect">
            <a:avLst/>
          </a:prstGeom>
          <a:solidFill>
            <a:srgbClr val="D3993F"/>
          </a:solidFill>
          <a:ln/>
        </p:spPr>
      </p:sp>
      <p:sp>
        <p:nvSpPr>
          <p:cNvPr id="31" name="Text 28"/>
          <p:cNvSpPr/>
          <p:nvPr/>
        </p:nvSpPr>
        <p:spPr>
          <a:xfrm>
            <a:off x="14890155" y="2912467"/>
            <a:ext cx="2610316" cy="419100"/>
          </a:xfrm>
          <a:prstGeom prst="rect">
            <a:avLst/>
          </a:prstGeom>
          <a:noFill/>
          <a:ln/>
        </p:spPr>
        <p:txBody>
          <a:bodyPr wrap="square" lIns="25400" tIns="25400" rIns="25400" bIns="25400" rtlCol="0" anchor="t">
            <a:normAutofit lnSpcReduction="10000"/>
          </a:bodyPr>
          <a:lstStyle/>
          <a:p>
            <a:pPr marL="0" indent="0" algn="l">
              <a:buNone/>
            </a:pPr>
            <a:r>
              <a:rPr lang="en-US" sz="2592" b="1" dirty="0">
                <a:solidFill>
                  <a:srgbClr val="D3993F"/>
                </a:solidFill>
                <a:latin typeface="Arial" pitchFamily="34" charset="0"/>
                <a:ea typeface="Arial" pitchFamily="34" charset="-122"/>
                <a:cs typeface="Arial" pitchFamily="34" charset="-120"/>
              </a:rPr>
              <a:t>6</a:t>
            </a:r>
            <a:endParaRPr lang="en-US" sz="2592" dirty="0"/>
          </a:p>
        </p:txBody>
      </p:sp>
      <p:sp>
        <p:nvSpPr>
          <p:cNvPr id="32" name="Text 29"/>
          <p:cNvSpPr/>
          <p:nvPr/>
        </p:nvSpPr>
        <p:spPr>
          <a:xfrm>
            <a:off x="14890155" y="3350617"/>
            <a:ext cx="2535763" cy="620911"/>
          </a:xfrm>
          <a:prstGeom prst="rect">
            <a:avLst/>
          </a:prstGeom>
          <a:noFill/>
          <a:ln/>
        </p:spPr>
        <p:txBody>
          <a:bodyPr wrap="square" lIns="25400" tIns="25400" rIns="25400" bIns="25400" rtlCol="0" anchor="t">
            <a:noAutofit/>
          </a:bodyPr>
          <a:lstStyle/>
          <a:p>
            <a:pPr marL="0" indent="0" algn="l">
              <a:lnSpc>
                <a:spcPct val="109286"/>
              </a:lnSpc>
              <a:buNone/>
            </a:pPr>
            <a:r>
              <a:rPr lang="en-US" sz="2000" b="1" dirty="0">
                <a:solidFill>
                  <a:srgbClr val="FFFFFF"/>
                </a:solidFill>
                <a:latin typeface="Arial" pitchFamily="34" charset="0"/>
                <a:ea typeface="Arial" pitchFamily="34" charset="-122"/>
                <a:cs typeface="Arial" pitchFamily="34" charset="-120"/>
              </a:rPr>
              <a:t>Registration and publication in NQD</a:t>
            </a:r>
            <a:endParaRPr lang="en-US" sz="2000" dirty="0"/>
          </a:p>
        </p:txBody>
      </p:sp>
      <p:sp>
        <p:nvSpPr>
          <p:cNvPr id="33" name="Shape 30"/>
          <p:cNvSpPr/>
          <p:nvPr/>
        </p:nvSpPr>
        <p:spPr>
          <a:xfrm>
            <a:off x="872430" y="5169595"/>
            <a:ext cx="16543139" cy="488950"/>
          </a:xfrm>
          <a:prstGeom prst="rect">
            <a:avLst/>
          </a:prstGeom>
          <a:solidFill>
            <a:srgbClr val="00286E"/>
          </a:solidFill>
          <a:ln/>
        </p:spPr>
      </p:sp>
      <p:sp>
        <p:nvSpPr>
          <p:cNvPr id="34" name="Text 31"/>
          <p:cNvSpPr/>
          <p:nvPr/>
        </p:nvSpPr>
        <p:spPr>
          <a:xfrm>
            <a:off x="1005780" y="5274370"/>
            <a:ext cx="3822748" cy="317500"/>
          </a:xfrm>
          <a:prstGeom prst="rect">
            <a:avLst/>
          </a:prstGeom>
          <a:noFill/>
          <a:ln/>
        </p:spPr>
        <p:txBody>
          <a:bodyPr wrap="square" lIns="25400" tIns="25400" rIns="25400" bIns="25400" rtlCol="0" anchor="ctr">
            <a:normAutofit lnSpcReduction="10000"/>
          </a:bodyPr>
          <a:lstStyle/>
          <a:p>
            <a:pPr marL="0" indent="0" algn="l">
              <a:buNone/>
            </a:pPr>
            <a:r>
              <a:rPr lang="en-US" sz="1944" b="1" dirty="0">
                <a:solidFill>
                  <a:srgbClr val="FFFFFF"/>
                </a:solidFill>
                <a:latin typeface="Arial" pitchFamily="34" charset="0"/>
                <a:ea typeface="Arial" pitchFamily="34" charset="-122"/>
                <a:cs typeface="Arial" pitchFamily="34" charset="-120"/>
              </a:rPr>
              <a:t>Stage</a:t>
            </a:r>
            <a:endParaRPr lang="en-US" sz="1944" dirty="0"/>
          </a:p>
        </p:txBody>
      </p:sp>
      <p:sp>
        <p:nvSpPr>
          <p:cNvPr id="35" name="Text 32"/>
          <p:cNvSpPr/>
          <p:nvPr/>
        </p:nvSpPr>
        <p:spPr>
          <a:xfrm>
            <a:off x="4976118" y="5274370"/>
            <a:ext cx="12683286" cy="317500"/>
          </a:xfrm>
          <a:prstGeom prst="rect">
            <a:avLst/>
          </a:prstGeom>
          <a:noFill/>
          <a:ln/>
        </p:spPr>
        <p:txBody>
          <a:bodyPr wrap="square" lIns="25400" tIns="25400" rIns="25400" bIns="25400" rtlCol="0" anchor="ctr">
            <a:normAutofit lnSpcReduction="10000"/>
          </a:bodyPr>
          <a:lstStyle/>
          <a:p>
            <a:pPr marL="0" indent="0" algn="l">
              <a:buNone/>
            </a:pPr>
            <a:r>
              <a:rPr lang="en-US" sz="1944" b="1" dirty="0">
                <a:solidFill>
                  <a:srgbClr val="FFFFFF"/>
                </a:solidFill>
                <a:latin typeface="Arial" pitchFamily="34" charset="0"/>
                <a:ea typeface="Arial" pitchFamily="34" charset="-122"/>
                <a:cs typeface="Arial" pitchFamily="34" charset="-120"/>
              </a:rPr>
              <a:t>What is checked</a:t>
            </a:r>
            <a:endParaRPr lang="en-US" sz="1944" dirty="0"/>
          </a:p>
        </p:txBody>
      </p:sp>
      <p:sp>
        <p:nvSpPr>
          <p:cNvPr id="36" name="Shape 33"/>
          <p:cNvSpPr/>
          <p:nvPr/>
        </p:nvSpPr>
        <p:spPr>
          <a:xfrm>
            <a:off x="872430" y="5658545"/>
            <a:ext cx="16543139" cy="568325"/>
          </a:xfrm>
          <a:prstGeom prst="rect">
            <a:avLst/>
          </a:prstGeom>
          <a:solidFill>
            <a:srgbClr val="FFFFFF"/>
          </a:solidFill>
          <a:ln/>
        </p:spPr>
      </p:sp>
      <p:sp>
        <p:nvSpPr>
          <p:cNvPr id="37" name="Shape 34"/>
          <p:cNvSpPr/>
          <p:nvPr/>
        </p:nvSpPr>
        <p:spPr>
          <a:xfrm>
            <a:off x="872430" y="6220520"/>
            <a:ext cx="16543139" cy="9525"/>
          </a:xfrm>
          <a:prstGeom prst="rect">
            <a:avLst/>
          </a:prstGeom>
          <a:solidFill>
            <a:srgbClr val="E4E8F0"/>
          </a:solidFill>
          <a:ln/>
        </p:spPr>
      </p:sp>
      <p:sp>
        <p:nvSpPr>
          <p:cNvPr id="38" name="Text 35"/>
          <p:cNvSpPr/>
          <p:nvPr/>
        </p:nvSpPr>
        <p:spPr>
          <a:xfrm>
            <a:off x="1005780" y="5763320"/>
            <a:ext cx="3822748" cy="396875"/>
          </a:xfrm>
          <a:prstGeom prst="rect">
            <a:avLst/>
          </a:prstGeom>
          <a:noFill/>
          <a:ln/>
        </p:spPr>
        <p:txBody>
          <a:bodyPr wrap="square" lIns="25400" tIns="25400" rIns="25400" bIns="25400" rtlCol="0" anchor="ctr">
            <a:normAutofit/>
          </a:bodyPr>
          <a:lstStyle/>
          <a:p>
            <a:pPr marL="0" indent="0" algn="l">
              <a:buNone/>
            </a:pPr>
            <a:r>
              <a:rPr lang="en-US" sz="1944" b="1" dirty="0">
                <a:solidFill>
                  <a:srgbClr val="00286E"/>
                </a:solidFill>
                <a:latin typeface="Arial" pitchFamily="34" charset="0"/>
                <a:ea typeface="Arial" pitchFamily="34" charset="-122"/>
                <a:cs typeface="Arial" pitchFamily="34" charset="-120"/>
              </a:rPr>
              <a:t>QAB recognition</a:t>
            </a:r>
            <a:endParaRPr lang="en-US" sz="1944" dirty="0"/>
          </a:p>
        </p:txBody>
      </p:sp>
      <p:sp>
        <p:nvSpPr>
          <p:cNvPr id="39" name="Text 36"/>
          <p:cNvSpPr/>
          <p:nvPr/>
        </p:nvSpPr>
        <p:spPr>
          <a:xfrm>
            <a:off x="4976118" y="5763320"/>
            <a:ext cx="12683286" cy="396875"/>
          </a:xfrm>
          <a:prstGeom prst="rect">
            <a:avLst/>
          </a:prstGeom>
          <a:noFill/>
          <a:ln/>
        </p:spPr>
        <p:txBody>
          <a:bodyPr wrap="square" lIns="25400" tIns="25400" rIns="25400" bIns="25400" rtlCol="0" anchor="ctr">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Legal mandate, accreditation status, governance and quality systems</a:t>
            </a:r>
            <a:endParaRPr lang="en-US" sz="1944" dirty="0"/>
          </a:p>
        </p:txBody>
      </p:sp>
      <p:sp>
        <p:nvSpPr>
          <p:cNvPr id="40" name="Shape 37"/>
          <p:cNvSpPr/>
          <p:nvPr/>
        </p:nvSpPr>
        <p:spPr>
          <a:xfrm>
            <a:off x="872430" y="6226870"/>
            <a:ext cx="16543139" cy="571500"/>
          </a:xfrm>
          <a:prstGeom prst="rect">
            <a:avLst/>
          </a:prstGeom>
          <a:solidFill>
            <a:srgbClr val="F7F9FC"/>
          </a:solidFill>
          <a:ln/>
        </p:spPr>
      </p:sp>
      <p:sp>
        <p:nvSpPr>
          <p:cNvPr id="41" name="Shape 38"/>
          <p:cNvSpPr/>
          <p:nvPr/>
        </p:nvSpPr>
        <p:spPr>
          <a:xfrm>
            <a:off x="872430" y="6792020"/>
            <a:ext cx="16543139" cy="9525"/>
          </a:xfrm>
          <a:prstGeom prst="rect">
            <a:avLst/>
          </a:prstGeom>
          <a:solidFill>
            <a:srgbClr val="E4E8F0"/>
          </a:solidFill>
          <a:ln/>
        </p:spPr>
      </p:sp>
      <p:sp>
        <p:nvSpPr>
          <p:cNvPr id="42" name="Text 39"/>
          <p:cNvSpPr/>
          <p:nvPr/>
        </p:nvSpPr>
        <p:spPr>
          <a:xfrm>
            <a:off x="1005780" y="6331645"/>
            <a:ext cx="3822748" cy="400050"/>
          </a:xfrm>
          <a:prstGeom prst="rect">
            <a:avLst/>
          </a:prstGeom>
          <a:noFill/>
          <a:ln/>
        </p:spPr>
        <p:txBody>
          <a:bodyPr wrap="square" lIns="25400" tIns="25400" rIns="25400" bIns="25400" rtlCol="0" anchor="ctr">
            <a:normAutofit/>
          </a:bodyPr>
          <a:lstStyle/>
          <a:p>
            <a:pPr marL="0" indent="0" algn="l">
              <a:buNone/>
            </a:pPr>
            <a:r>
              <a:rPr lang="en-US" sz="1944" b="1" dirty="0">
                <a:solidFill>
                  <a:srgbClr val="00286E"/>
                </a:solidFill>
                <a:latin typeface="Arial" pitchFamily="34" charset="0"/>
                <a:ea typeface="Arial" pitchFamily="34" charset="-122"/>
                <a:cs typeface="Arial" pitchFamily="34" charset="-120"/>
              </a:rPr>
              <a:t>Qualification evaluation</a:t>
            </a:r>
            <a:endParaRPr lang="en-US" sz="1944" dirty="0"/>
          </a:p>
        </p:txBody>
      </p:sp>
      <p:sp>
        <p:nvSpPr>
          <p:cNvPr id="43" name="Text 40"/>
          <p:cNvSpPr/>
          <p:nvPr/>
        </p:nvSpPr>
        <p:spPr>
          <a:xfrm>
            <a:off x="4976118" y="6331645"/>
            <a:ext cx="12683286" cy="400050"/>
          </a:xfrm>
          <a:prstGeom prst="rect">
            <a:avLst/>
          </a:prstGeom>
          <a:noFill/>
          <a:ln/>
        </p:spPr>
        <p:txBody>
          <a:bodyPr wrap="square" lIns="25400" tIns="25400" rIns="25400" bIns="25400" rtlCol="0" anchor="ctr">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Purpose, learning outcomes, level descriptors, credits, assessment and accreditation evidence</a:t>
            </a:r>
            <a:endParaRPr lang="en-US" sz="1944" dirty="0"/>
          </a:p>
        </p:txBody>
      </p:sp>
      <p:sp>
        <p:nvSpPr>
          <p:cNvPr id="44" name="Shape 41"/>
          <p:cNvSpPr/>
          <p:nvPr/>
        </p:nvSpPr>
        <p:spPr>
          <a:xfrm>
            <a:off x="872430" y="6798370"/>
            <a:ext cx="16543139" cy="571500"/>
          </a:xfrm>
          <a:prstGeom prst="rect">
            <a:avLst/>
          </a:prstGeom>
          <a:solidFill>
            <a:srgbClr val="FFFFFF"/>
          </a:solidFill>
          <a:ln/>
        </p:spPr>
      </p:sp>
      <p:sp>
        <p:nvSpPr>
          <p:cNvPr id="45" name="Shape 42"/>
          <p:cNvSpPr/>
          <p:nvPr/>
        </p:nvSpPr>
        <p:spPr>
          <a:xfrm>
            <a:off x="872430" y="7363520"/>
            <a:ext cx="16543139" cy="9525"/>
          </a:xfrm>
          <a:prstGeom prst="rect">
            <a:avLst/>
          </a:prstGeom>
          <a:solidFill>
            <a:srgbClr val="E4E8F0"/>
          </a:solidFill>
          <a:ln/>
        </p:spPr>
      </p:sp>
      <p:sp>
        <p:nvSpPr>
          <p:cNvPr id="46" name="Text 43"/>
          <p:cNvSpPr/>
          <p:nvPr/>
        </p:nvSpPr>
        <p:spPr>
          <a:xfrm>
            <a:off x="1005780" y="6903145"/>
            <a:ext cx="3822748" cy="400050"/>
          </a:xfrm>
          <a:prstGeom prst="rect">
            <a:avLst/>
          </a:prstGeom>
          <a:noFill/>
          <a:ln/>
        </p:spPr>
        <p:txBody>
          <a:bodyPr wrap="square" lIns="25400" tIns="25400" rIns="25400" bIns="25400" rtlCol="0" anchor="ctr">
            <a:normAutofit/>
          </a:bodyPr>
          <a:lstStyle/>
          <a:p>
            <a:pPr marL="0" indent="0" algn="l">
              <a:buNone/>
            </a:pPr>
            <a:r>
              <a:rPr lang="en-US" sz="1944" b="1" dirty="0">
                <a:solidFill>
                  <a:srgbClr val="00286E"/>
                </a:solidFill>
                <a:latin typeface="Arial" pitchFamily="34" charset="0"/>
                <a:ea typeface="Arial" pitchFamily="34" charset="-122"/>
                <a:cs typeface="Arial" pitchFamily="34" charset="-120"/>
              </a:rPr>
              <a:t>Level placement</a:t>
            </a:r>
            <a:endParaRPr lang="en-US" sz="1944" dirty="0"/>
          </a:p>
        </p:txBody>
      </p:sp>
      <p:sp>
        <p:nvSpPr>
          <p:cNvPr id="47" name="Text 44"/>
          <p:cNvSpPr/>
          <p:nvPr/>
        </p:nvSpPr>
        <p:spPr>
          <a:xfrm>
            <a:off x="4976118" y="6903145"/>
            <a:ext cx="12683286" cy="400050"/>
          </a:xfrm>
          <a:prstGeom prst="rect">
            <a:avLst/>
          </a:prstGeom>
          <a:noFill/>
          <a:ln/>
        </p:spPr>
        <p:txBody>
          <a:bodyPr wrap="square" lIns="25400" tIns="25400" rIns="25400" bIns="25400" rtlCol="0" anchor="ctr">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Systematic comparison of outcomes with KNQF descriptors</a:t>
            </a:r>
            <a:endParaRPr lang="en-US" sz="1944" dirty="0"/>
          </a:p>
        </p:txBody>
      </p:sp>
      <p:sp>
        <p:nvSpPr>
          <p:cNvPr id="48" name="Shape 45"/>
          <p:cNvSpPr/>
          <p:nvPr/>
        </p:nvSpPr>
        <p:spPr>
          <a:xfrm>
            <a:off x="872430" y="7369870"/>
            <a:ext cx="16543139" cy="568325"/>
          </a:xfrm>
          <a:prstGeom prst="rect">
            <a:avLst/>
          </a:prstGeom>
          <a:solidFill>
            <a:srgbClr val="F7F9FC"/>
          </a:solidFill>
          <a:ln/>
        </p:spPr>
      </p:sp>
      <p:sp>
        <p:nvSpPr>
          <p:cNvPr id="49" name="Text 46"/>
          <p:cNvSpPr/>
          <p:nvPr/>
        </p:nvSpPr>
        <p:spPr>
          <a:xfrm>
            <a:off x="1005780" y="7474645"/>
            <a:ext cx="3822748" cy="396875"/>
          </a:xfrm>
          <a:prstGeom prst="rect">
            <a:avLst/>
          </a:prstGeom>
          <a:noFill/>
          <a:ln/>
        </p:spPr>
        <p:txBody>
          <a:bodyPr wrap="square" lIns="25400" tIns="25400" rIns="25400" bIns="25400" rtlCol="0" anchor="ctr">
            <a:normAutofit/>
          </a:bodyPr>
          <a:lstStyle/>
          <a:p>
            <a:pPr marL="0" indent="0" algn="l">
              <a:buNone/>
            </a:pPr>
            <a:r>
              <a:rPr lang="en-US" sz="1944" b="1" dirty="0">
                <a:solidFill>
                  <a:srgbClr val="00286E"/>
                </a:solidFill>
                <a:latin typeface="Arial" pitchFamily="34" charset="0"/>
                <a:ea typeface="Arial" pitchFamily="34" charset="-122"/>
                <a:cs typeface="Arial" pitchFamily="34" charset="-120"/>
              </a:rPr>
              <a:t>Publication</a:t>
            </a:r>
            <a:endParaRPr lang="en-US" sz="1944" dirty="0"/>
          </a:p>
        </p:txBody>
      </p:sp>
      <p:sp>
        <p:nvSpPr>
          <p:cNvPr id="50" name="Text 47"/>
          <p:cNvSpPr/>
          <p:nvPr/>
        </p:nvSpPr>
        <p:spPr>
          <a:xfrm>
            <a:off x="4976118" y="7474645"/>
            <a:ext cx="12683286" cy="396875"/>
          </a:xfrm>
          <a:prstGeom prst="rect">
            <a:avLst/>
          </a:prstGeom>
          <a:noFill/>
          <a:ln/>
        </p:spPr>
        <p:txBody>
          <a:bodyPr wrap="square" lIns="25400" tIns="25400" rIns="25400" bIns="25400" rtlCol="0" anchor="ctr">
            <a:normAutofit/>
          </a:bodyPr>
          <a:lstStyle/>
          <a:p>
            <a:pPr marL="0" indent="0" algn="l">
              <a:buNone/>
            </a:pPr>
            <a:r>
              <a:rPr lang="en-US" sz="1944" dirty="0">
                <a:solidFill>
                  <a:srgbClr val="5B6577"/>
                </a:solidFill>
                <a:latin typeface="Arial" pitchFamily="34" charset="0"/>
                <a:ea typeface="Arial" pitchFamily="34" charset="-122"/>
                <a:cs typeface="Arial" pitchFamily="34" charset="-120"/>
              </a:rPr>
              <a:t>Registered qualification, QAB, level, credits, outcomes and status available through NQD</a:t>
            </a:r>
            <a:endParaRPr lang="en-US" sz="1944" dirty="0"/>
          </a:p>
        </p:txBody>
      </p:sp>
      <p:sp>
        <p:nvSpPr>
          <p:cNvPr id="51" name="Shape 48"/>
          <p:cNvSpPr/>
          <p:nvPr/>
        </p:nvSpPr>
        <p:spPr>
          <a:xfrm>
            <a:off x="872430" y="8473682"/>
            <a:ext cx="16543139" cy="698500"/>
          </a:xfrm>
          <a:prstGeom prst="rect">
            <a:avLst/>
          </a:prstGeom>
          <a:solidFill>
            <a:srgbClr val="F7EFE1"/>
          </a:solidFill>
          <a:ln/>
        </p:spPr>
      </p:sp>
      <p:sp>
        <p:nvSpPr>
          <p:cNvPr id="52" name="Shape 49"/>
          <p:cNvSpPr/>
          <p:nvPr/>
        </p:nvSpPr>
        <p:spPr>
          <a:xfrm>
            <a:off x="872430" y="8473682"/>
            <a:ext cx="44450" cy="698500"/>
          </a:xfrm>
          <a:prstGeom prst="rect">
            <a:avLst/>
          </a:prstGeom>
          <a:solidFill>
            <a:srgbClr val="D3993F"/>
          </a:solidFill>
          <a:ln/>
        </p:spPr>
      </p:sp>
      <p:sp>
        <p:nvSpPr>
          <p:cNvPr id="53" name="Text 50"/>
          <p:cNvSpPr/>
          <p:nvPr/>
        </p:nvSpPr>
        <p:spPr>
          <a:xfrm>
            <a:off x="1145481" y="8607032"/>
            <a:ext cx="16537783" cy="469900"/>
          </a:xfrm>
          <a:prstGeom prst="rect">
            <a:avLst/>
          </a:prstGeom>
          <a:noFill/>
          <a:ln/>
        </p:spPr>
        <p:txBody>
          <a:bodyPr wrap="square" lIns="25400" tIns="25400" rIns="25400" bIns="25400" rtlCol="0" anchor="t">
            <a:normAutofit/>
          </a:bodyPr>
          <a:lstStyle/>
          <a:p>
            <a:pPr marL="0" indent="0" algn="l">
              <a:buNone/>
            </a:pPr>
            <a:r>
              <a:rPr lang="en-US" sz="2376" dirty="0">
                <a:solidFill>
                  <a:srgbClr val="5A4A2C"/>
                </a:solidFill>
                <a:latin typeface="Arial" pitchFamily="34" charset="0"/>
                <a:ea typeface="Arial" pitchFamily="34" charset="-122"/>
                <a:cs typeface="Arial" pitchFamily="34" charset="-120"/>
              </a:rPr>
              <a:t>Criterion 3 is about a trustworthy process and a trustworthy register.</a:t>
            </a:r>
            <a:endParaRPr lang="en-US" sz="2376" dirty="0"/>
          </a:p>
        </p:txBody>
      </p:sp>
      <p:sp>
        <p:nvSpPr>
          <p:cNvPr id="54" name="Shape 51"/>
          <p:cNvSpPr/>
          <p:nvPr/>
        </p:nvSpPr>
        <p:spPr>
          <a:xfrm>
            <a:off x="0" y="10077450"/>
            <a:ext cx="18288000" cy="57150"/>
          </a:xfrm>
          <a:prstGeom prst="rect">
            <a:avLst/>
          </a:prstGeom>
          <a:solidFill>
            <a:srgbClr val="000000"/>
          </a:solidFill>
          <a:ln/>
        </p:spPr>
      </p:sp>
      <p:sp>
        <p:nvSpPr>
          <p:cNvPr id="55" name="Shape 52"/>
          <p:cNvSpPr/>
          <p:nvPr/>
        </p:nvSpPr>
        <p:spPr>
          <a:xfrm>
            <a:off x="0" y="10134600"/>
            <a:ext cx="18288000" cy="19050"/>
          </a:xfrm>
          <a:prstGeom prst="rect">
            <a:avLst/>
          </a:prstGeom>
          <a:solidFill>
            <a:srgbClr val="FFFFFF"/>
          </a:solidFill>
          <a:ln/>
        </p:spPr>
      </p:sp>
      <p:sp>
        <p:nvSpPr>
          <p:cNvPr id="56" name="Shape 53"/>
          <p:cNvSpPr/>
          <p:nvPr/>
        </p:nvSpPr>
        <p:spPr>
          <a:xfrm>
            <a:off x="0" y="10153650"/>
            <a:ext cx="18288000" cy="57150"/>
          </a:xfrm>
          <a:prstGeom prst="rect">
            <a:avLst/>
          </a:prstGeom>
          <a:solidFill>
            <a:srgbClr val="BB1E10"/>
          </a:solidFill>
          <a:ln/>
        </p:spPr>
      </p:sp>
      <p:sp>
        <p:nvSpPr>
          <p:cNvPr id="57" name="Shape 54"/>
          <p:cNvSpPr/>
          <p:nvPr/>
        </p:nvSpPr>
        <p:spPr>
          <a:xfrm>
            <a:off x="0" y="10210800"/>
            <a:ext cx="18288000" cy="19050"/>
          </a:xfrm>
          <a:prstGeom prst="rect">
            <a:avLst/>
          </a:prstGeom>
          <a:solidFill>
            <a:srgbClr val="FFFFFF"/>
          </a:solidFill>
          <a:ln/>
        </p:spPr>
      </p:sp>
      <p:sp>
        <p:nvSpPr>
          <p:cNvPr id="58" name="Shape 55"/>
          <p:cNvSpPr/>
          <p:nvPr/>
        </p:nvSpPr>
        <p:spPr>
          <a:xfrm>
            <a:off x="0" y="10229850"/>
            <a:ext cx="18288000" cy="57150"/>
          </a:xfrm>
          <a:prstGeom prst="rect">
            <a:avLst/>
          </a:prstGeom>
          <a:solidFill>
            <a:srgbClr val="006B3F"/>
          </a:solidFill>
          <a:ln/>
        </p:spPr>
      </p:sp>
      <p:pic>
        <p:nvPicPr>
          <p:cNvPr id="59" name="Image 1" descr="preencoded.png"/>
          <p:cNvPicPr>
            <a:picLocks noChangeAspect="1"/>
          </p:cNvPicPr>
          <p:nvPr/>
        </p:nvPicPr>
        <p:blipFill>
          <a:blip r:embed="rId3"/>
          <a:stretch>
            <a:fillRect/>
          </a:stretch>
        </p:blipFill>
        <p:spPr>
          <a:xfrm>
            <a:off x="15245875" y="9468487"/>
            <a:ext cx="2169695" cy="589913"/>
          </a:xfrm>
          <a:prstGeom prst="rect">
            <a:avLst/>
          </a:prstGeom>
        </p:spPr>
      </p:pic>
      <p:sp>
        <p:nvSpPr>
          <p:cNvPr id="64" name="Text 11">
            <a:extLst>
              <a:ext uri="{FF2B5EF4-FFF2-40B4-BE49-F238E27FC236}">
                <a16:creationId xmlns:a16="http://schemas.microsoft.com/office/drawing/2014/main" id="{CF287ED6-ACBD-E973-171D-00E36CD43712}"/>
              </a:ext>
            </a:extLst>
          </p:cNvPr>
          <p:cNvSpPr/>
          <p:nvPr/>
        </p:nvSpPr>
        <p:spPr>
          <a:xfrm>
            <a:off x="6302251" y="3548848"/>
            <a:ext cx="584686" cy="525818"/>
          </a:xfrm>
          <a:prstGeom prst="rect">
            <a:avLst/>
          </a:prstGeom>
          <a:noFill/>
          <a:ln/>
        </p:spPr>
        <p:txBody>
          <a:bodyPr wrap="square" lIns="25400" tIns="25400" rIns="25400" bIns="25400" rtlCol="0" anchor="t">
            <a:normAutofit/>
          </a:bodyPr>
          <a:lstStyle/>
          <a:p>
            <a:pPr marL="0" indent="0" algn="l">
              <a:buNone/>
            </a:pPr>
            <a:endParaRPr lang="en-US" sz="2808" dirty="0"/>
          </a:p>
        </p:txBody>
      </p:sp>
      <p:sp>
        <p:nvSpPr>
          <p:cNvPr id="66" name="Half Frame 65">
            <a:extLst>
              <a:ext uri="{FF2B5EF4-FFF2-40B4-BE49-F238E27FC236}">
                <a16:creationId xmlns:a16="http://schemas.microsoft.com/office/drawing/2014/main" id="{CBBB5829-689C-7FAE-AAA4-EA959D4FEA0B}"/>
              </a:ext>
            </a:extLst>
          </p:cNvPr>
          <p:cNvSpPr/>
          <p:nvPr/>
        </p:nvSpPr>
        <p:spPr>
          <a:xfrm rot="8238376">
            <a:off x="2931092" y="3655742"/>
            <a:ext cx="216718" cy="256920"/>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68" name="Half Frame 67">
            <a:extLst>
              <a:ext uri="{FF2B5EF4-FFF2-40B4-BE49-F238E27FC236}">
                <a16:creationId xmlns:a16="http://schemas.microsoft.com/office/drawing/2014/main" id="{17FED9F0-9128-B912-535F-3BA0D8958E7E}"/>
              </a:ext>
            </a:extLst>
          </p:cNvPr>
          <p:cNvSpPr/>
          <p:nvPr/>
        </p:nvSpPr>
        <p:spPr>
          <a:xfrm rot="8238376">
            <a:off x="6257403" y="3655742"/>
            <a:ext cx="216718" cy="256920"/>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70" name="Half Frame 69">
            <a:extLst>
              <a:ext uri="{FF2B5EF4-FFF2-40B4-BE49-F238E27FC236}">
                <a16:creationId xmlns:a16="http://schemas.microsoft.com/office/drawing/2014/main" id="{91CD130C-E62E-48FC-8055-75A202AF6A9E}"/>
              </a:ext>
            </a:extLst>
          </p:cNvPr>
          <p:cNvSpPr/>
          <p:nvPr/>
        </p:nvSpPr>
        <p:spPr>
          <a:xfrm rot="8238376">
            <a:off x="9008712" y="3704052"/>
            <a:ext cx="216718" cy="256920"/>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72" name="Half Frame 71">
            <a:extLst>
              <a:ext uri="{FF2B5EF4-FFF2-40B4-BE49-F238E27FC236}">
                <a16:creationId xmlns:a16="http://schemas.microsoft.com/office/drawing/2014/main" id="{5CDEC555-48D9-BCF7-AFCC-E681533A9E36}"/>
              </a:ext>
            </a:extLst>
          </p:cNvPr>
          <p:cNvSpPr/>
          <p:nvPr/>
        </p:nvSpPr>
        <p:spPr>
          <a:xfrm rot="8238376">
            <a:off x="11746733" y="3685814"/>
            <a:ext cx="216718" cy="256920"/>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74" name="Half Frame 73">
            <a:extLst>
              <a:ext uri="{FF2B5EF4-FFF2-40B4-BE49-F238E27FC236}">
                <a16:creationId xmlns:a16="http://schemas.microsoft.com/office/drawing/2014/main" id="{C6F47494-E911-AEBF-9F63-AD656AA9665E}"/>
              </a:ext>
            </a:extLst>
          </p:cNvPr>
          <p:cNvSpPr/>
          <p:nvPr/>
        </p:nvSpPr>
        <p:spPr>
          <a:xfrm rot="8238376">
            <a:off x="14519797" y="3704052"/>
            <a:ext cx="216718" cy="256920"/>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grpSp>
        <p:nvGrpSpPr>
          <p:cNvPr id="61" name="Group 60">
            <a:extLst>
              <a:ext uri="{FF2B5EF4-FFF2-40B4-BE49-F238E27FC236}">
                <a16:creationId xmlns:a16="http://schemas.microsoft.com/office/drawing/2014/main" id="{4CB71E78-1DC0-4488-20FE-B79B2AB5ED35}"/>
              </a:ext>
            </a:extLst>
          </p:cNvPr>
          <p:cNvGrpSpPr/>
          <p:nvPr/>
        </p:nvGrpSpPr>
        <p:grpSpPr>
          <a:xfrm>
            <a:off x="834330" y="601960"/>
            <a:ext cx="628650" cy="590550"/>
            <a:chOff x="834330" y="601960"/>
            <a:chExt cx="628650" cy="590550"/>
          </a:xfrm>
        </p:grpSpPr>
        <p:sp>
          <p:nvSpPr>
            <p:cNvPr id="62" name="Shape 0">
              <a:extLst>
                <a:ext uri="{FF2B5EF4-FFF2-40B4-BE49-F238E27FC236}">
                  <a16:creationId xmlns:a16="http://schemas.microsoft.com/office/drawing/2014/main" id="{CD367BFC-026C-B26E-FC64-02DD1F6A379F}"/>
                </a:ext>
              </a:extLst>
            </p:cNvPr>
            <p:cNvSpPr/>
            <p:nvPr/>
          </p:nvSpPr>
          <p:spPr>
            <a:xfrm>
              <a:off x="872430" y="601960"/>
              <a:ext cx="552450" cy="552450"/>
            </a:xfrm>
            <a:prstGeom prst="rect">
              <a:avLst/>
            </a:prstGeom>
            <a:solidFill>
              <a:srgbClr val="00286E"/>
            </a:solidFill>
            <a:ln/>
          </p:spPr>
        </p:sp>
        <p:sp>
          <p:nvSpPr>
            <p:cNvPr id="63" name="Text 1">
              <a:extLst>
                <a:ext uri="{FF2B5EF4-FFF2-40B4-BE49-F238E27FC236}">
                  <a16:creationId xmlns:a16="http://schemas.microsoft.com/office/drawing/2014/main" id="{DC279672-E854-6CFB-CE67-EDCAE1391BA7}"/>
                </a:ext>
              </a:extLst>
            </p:cNvPr>
            <p:cNvSpPr/>
            <p:nvPr/>
          </p:nvSpPr>
          <p:spPr>
            <a:xfrm>
              <a:off x="834330" y="601960"/>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18</a:t>
              </a:r>
              <a:endParaRPr lang="en-US" sz="2916" dirty="0"/>
            </a:p>
          </p:txBody>
        </p:sp>
      </p:grpSp>
      <p:sp>
        <p:nvSpPr>
          <p:cNvPr id="65" name="Text 2">
            <a:extLst>
              <a:ext uri="{FF2B5EF4-FFF2-40B4-BE49-F238E27FC236}">
                <a16:creationId xmlns:a16="http://schemas.microsoft.com/office/drawing/2014/main" id="{01E89A99-D256-86D8-DC78-E4D532BCE817}"/>
              </a:ext>
            </a:extLst>
          </p:cNvPr>
          <p:cNvSpPr/>
          <p:nvPr/>
        </p:nvSpPr>
        <p:spPr>
          <a:xfrm>
            <a:off x="1634430" y="601960"/>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FROM QAB ELIGIBILITY TO NQD PUBLICATION</a:t>
            </a:r>
            <a:endParaRPr lang="en-US" sz="1944" dirty="0"/>
          </a:p>
        </p:txBody>
      </p:sp>
      <p:sp>
        <p:nvSpPr>
          <p:cNvPr id="67" name="Text 3">
            <a:extLst>
              <a:ext uri="{FF2B5EF4-FFF2-40B4-BE49-F238E27FC236}">
                <a16:creationId xmlns:a16="http://schemas.microsoft.com/office/drawing/2014/main" id="{303C2DF0-25AF-CEF9-951C-9ACC81A71459}"/>
              </a:ext>
            </a:extLst>
          </p:cNvPr>
          <p:cNvSpPr/>
          <p:nvPr/>
        </p:nvSpPr>
        <p:spPr>
          <a:xfrm>
            <a:off x="1634430" y="938510"/>
            <a:ext cx="14614148" cy="580132"/>
          </a:xfrm>
          <a:prstGeom prst="rect">
            <a:avLst/>
          </a:prstGeom>
          <a:noFill/>
          <a:ln/>
        </p:spPr>
        <p:txBody>
          <a:bodyPr wrap="square" lIns="25400" tIns="25400" rIns="25400" bIns="25400" rtlCol="0" anchor="t">
            <a:normAutofit lnSpcReduction="10000"/>
          </a:bodyPr>
          <a:lstStyle/>
          <a:p>
            <a:pPr marL="0" indent="0" algn="l">
              <a:lnSpc>
                <a:spcPct val="90812"/>
              </a:lnSpc>
              <a:buNone/>
            </a:pPr>
            <a:r>
              <a:rPr lang="en-US" sz="4104" b="1" dirty="0">
                <a:solidFill>
                  <a:srgbClr val="00286E"/>
                </a:solidFill>
                <a:latin typeface="Arial" pitchFamily="34" charset="0"/>
                <a:ea typeface="Arial" pitchFamily="34" charset="-122"/>
                <a:cs typeface="Arial" pitchFamily="34" charset="-120"/>
              </a:rPr>
              <a:t>Criterion three: transparent inclusion of qualifications</a:t>
            </a:r>
            <a:endParaRPr lang="en-US" sz="4104" dirty="0"/>
          </a:p>
        </p:txBody>
      </p:sp>
      <p:pic>
        <p:nvPicPr>
          <p:cNvPr id="69" name="Image 0" descr="preencoded.png">
            <a:extLst>
              <a:ext uri="{FF2B5EF4-FFF2-40B4-BE49-F238E27FC236}">
                <a16:creationId xmlns:a16="http://schemas.microsoft.com/office/drawing/2014/main" id="{4E8E8C1F-A99F-E8A8-409F-57849C7248F4}"/>
              </a:ext>
            </a:extLst>
          </p:cNvPr>
          <p:cNvPicPr>
            <a:picLocks noChangeAspect="1"/>
          </p:cNvPicPr>
          <p:nvPr/>
        </p:nvPicPr>
        <p:blipFill>
          <a:blip r:embed="rId4"/>
          <a:stretch>
            <a:fillRect/>
          </a:stretch>
        </p:blipFill>
        <p:spPr>
          <a:xfrm>
            <a:off x="15129570" y="601960"/>
            <a:ext cx="2286000" cy="857250"/>
          </a:xfrm>
          <a:prstGeom prst="rect">
            <a:avLst/>
          </a:prstGeom>
        </p:spPr>
      </p:pic>
      <p:sp>
        <p:nvSpPr>
          <p:cNvPr id="71" name="Shape 4">
            <a:extLst>
              <a:ext uri="{FF2B5EF4-FFF2-40B4-BE49-F238E27FC236}">
                <a16:creationId xmlns:a16="http://schemas.microsoft.com/office/drawing/2014/main" id="{DAB2EB31-FD35-12F0-8176-11A1A1CC44F0}"/>
              </a:ext>
            </a:extLst>
          </p:cNvPr>
          <p:cNvSpPr/>
          <p:nvPr/>
        </p:nvSpPr>
        <p:spPr>
          <a:xfrm>
            <a:off x="872430" y="1594842"/>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8" name="Shape 5"/>
          <p:cNvSpPr/>
          <p:nvPr/>
        </p:nvSpPr>
        <p:spPr>
          <a:xfrm>
            <a:off x="872430" y="1815802"/>
            <a:ext cx="16543139" cy="1120577"/>
          </a:xfrm>
          <a:prstGeom prst="rect">
            <a:avLst/>
          </a:prstGeom>
          <a:solidFill>
            <a:srgbClr val="00286E"/>
          </a:solidFill>
          <a:ln/>
        </p:spPr>
      </p:sp>
      <p:sp>
        <p:nvSpPr>
          <p:cNvPr id="9" name="Text 6"/>
          <p:cNvSpPr/>
          <p:nvPr/>
        </p:nvSpPr>
        <p:spPr>
          <a:xfrm>
            <a:off x="1158180" y="2137966"/>
            <a:ext cx="990600" cy="514350"/>
          </a:xfrm>
          <a:prstGeom prst="rect">
            <a:avLst/>
          </a:prstGeom>
          <a:noFill/>
          <a:ln/>
        </p:spPr>
        <p:txBody>
          <a:bodyPr wrap="square" lIns="25400" tIns="25400" rIns="25400" bIns="25400" rtlCol="0" anchor="t">
            <a:normAutofit lnSpcReduction="10000"/>
          </a:bodyPr>
          <a:lstStyle/>
          <a:p>
            <a:pPr marL="0" indent="0" algn="l">
              <a:buNone/>
            </a:pPr>
            <a:r>
              <a:rPr lang="en-US" sz="3240" b="1" dirty="0">
                <a:solidFill>
                  <a:srgbClr val="D3993F"/>
                </a:solidFill>
                <a:latin typeface="Arial" pitchFamily="34" charset="0"/>
                <a:ea typeface="Arial" pitchFamily="34" charset="-122"/>
                <a:cs typeface="Arial" pitchFamily="34" charset="-120"/>
              </a:rPr>
              <a:t>NQD</a:t>
            </a:r>
            <a:endParaRPr lang="en-US" sz="3240" dirty="0"/>
          </a:p>
        </p:txBody>
      </p:sp>
      <p:sp>
        <p:nvSpPr>
          <p:cNvPr id="10" name="Text 7"/>
          <p:cNvSpPr/>
          <p:nvPr/>
        </p:nvSpPr>
        <p:spPr>
          <a:xfrm>
            <a:off x="2263080" y="1987252"/>
            <a:ext cx="15312741" cy="815777"/>
          </a:xfrm>
          <a:prstGeom prst="rect">
            <a:avLst/>
          </a:prstGeom>
          <a:noFill/>
          <a:ln/>
        </p:spPr>
        <p:txBody>
          <a:bodyPr wrap="square" lIns="25400" tIns="25400" rIns="25400" bIns="25400" rtlCol="0" anchor="t">
            <a:normAutofit lnSpcReduction="10000"/>
          </a:bodyPr>
          <a:lstStyle/>
          <a:p>
            <a:pPr marL="0" indent="0" algn="l">
              <a:lnSpc>
                <a:spcPct val="117762"/>
              </a:lnSpc>
              <a:buNone/>
            </a:pPr>
            <a:r>
              <a:rPr lang="en-US" sz="2268" dirty="0">
                <a:solidFill>
                  <a:srgbClr val="FFFFFF"/>
                </a:solidFill>
                <a:latin typeface="Arial" pitchFamily="34" charset="0"/>
                <a:ea typeface="Arial" pitchFamily="34" charset="-122"/>
                <a:cs typeface="Arial" pitchFamily="34" charset="-120"/>
              </a:rPr>
              <a:t>The NQD is Kenya's official national register of recognised qualifications and Qualification Awarding Bodies, supporting search, verification and confidence in qualifications.</a:t>
            </a:r>
            <a:endParaRPr lang="en-US" sz="2268" dirty="0"/>
          </a:p>
        </p:txBody>
      </p:sp>
      <p:sp>
        <p:nvSpPr>
          <p:cNvPr id="11" name="Shape 8"/>
          <p:cNvSpPr/>
          <p:nvPr/>
        </p:nvSpPr>
        <p:spPr>
          <a:xfrm>
            <a:off x="872430" y="5930801"/>
            <a:ext cx="5400080" cy="9525"/>
          </a:xfrm>
          <a:prstGeom prst="rect">
            <a:avLst/>
          </a:prstGeom>
          <a:solidFill>
            <a:srgbClr val="DFE4EE"/>
          </a:solidFill>
          <a:ln/>
        </p:spPr>
      </p:sp>
      <p:sp>
        <p:nvSpPr>
          <p:cNvPr id="12" name="Shape 9"/>
          <p:cNvSpPr/>
          <p:nvPr/>
        </p:nvSpPr>
        <p:spPr>
          <a:xfrm>
            <a:off x="872430" y="3126879"/>
            <a:ext cx="5400080" cy="38100"/>
          </a:xfrm>
          <a:prstGeom prst="rect">
            <a:avLst/>
          </a:prstGeom>
          <a:solidFill>
            <a:srgbClr val="00286E"/>
          </a:solidFill>
          <a:ln/>
        </p:spPr>
      </p:sp>
      <p:sp>
        <p:nvSpPr>
          <p:cNvPr id="13" name="Shape 10"/>
          <p:cNvSpPr/>
          <p:nvPr/>
        </p:nvSpPr>
        <p:spPr>
          <a:xfrm>
            <a:off x="872430" y="3126879"/>
            <a:ext cx="9525" cy="2810272"/>
          </a:xfrm>
          <a:prstGeom prst="rect">
            <a:avLst/>
          </a:prstGeom>
          <a:solidFill>
            <a:srgbClr val="DFE4EE"/>
          </a:solidFill>
          <a:ln/>
        </p:spPr>
      </p:sp>
      <p:sp>
        <p:nvSpPr>
          <p:cNvPr id="14" name="Shape 11"/>
          <p:cNvSpPr/>
          <p:nvPr/>
        </p:nvSpPr>
        <p:spPr>
          <a:xfrm>
            <a:off x="6266160" y="3126879"/>
            <a:ext cx="9525" cy="2810272"/>
          </a:xfrm>
          <a:prstGeom prst="rect">
            <a:avLst/>
          </a:prstGeom>
          <a:solidFill>
            <a:srgbClr val="DFE4EE"/>
          </a:solidFill>
          <a:ln/>
        </p:spPr>
      </p:sp>
      <p:sp>
        <p:nvSpPr>
          <p:cNvPr id="15" name="Text 12"/>
          <p:cNvSpPr/>
          <p:nvPr/>
        </p:nvSpPr>
        <p:spPr>
          <a:xfrm>
            <a:off x="1107381" y="3355479"/>
            <a:ext cx="5423198"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00286E"/>
                </a:solidFill>
                <a:latin typeface="Arial" pitchFamily="34" charset="0"/>
                <a:ea typeface="Arial" pitchFamily="34" charset="-122"/>
                <a:cs typeface="Arial" pitchFamily="34" charset="-120"/>
              </a:rPr>
              <a:t>Registered QABs</a:t>
            </a:r>
            <a:endParaRPr lang="en-US" sz="2376" dirty="0"/>
          </a:p>
        </p:txBody>
      </p:sp>
      <p:sp>
        <p:nvSpPr>
          <p:cNvPr id="16" name="Text 13"/>
          <p:cNvSpPr/>
          <p:nvPr/>
        </p:nvSpPr>
        <p:spPr>
          <a:xfrm>
            <a:off x="1107381" y="3780929"/>
            <a:ext cx="5423198" cy="408384"/>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Awarding bodies with a legal basis.</a:t>
            </a:r>
            <a:endParaRPr lang="en-US" sz="2160" dirty="0"/>
          </a:p>
        </p:txBody>
      </p:sp>
      <p:sp>
        <p:nvSpPr>
          <p:cNvPr id="17" name="Shape 14"/>
          <p:cNvSpPr/>
          <p:nvPr/>
        </p:nvSpPr>
        <p:spPr>
          <a:xfrm>
            <a:off x="6443960" y="5930801"/>
            <a:ext cx="5400080" cy="9525"/>
          </a:xfrm>
          <a:prstGeom prst="rect">
            <a:avLst/>
          </a:prstGeom>
          <a:solidFill>
            <a:srgbClr val="DFE4EE"/>
          </a:solidFill>
          <a:ln/>
        </p:spPr>
      </p:sp>
      <p:sp>
        <p:nvSpPr>
          <p:cNvPr id="18" name="Shape 15"/>
          <p:cNvSpPr/>
          <p:nvPr/>
        </p:nvSpPr>
        <p:spPr>
          <a:xfrm>
            <a:off x="6443960" y="3126879"/>
            <a:ext cx="5400080" cy="38100"/>
          </a:xfrm>
          <a:prstGeom prst="rect">
            <a:avLst/>
          </a:prstGeom>
          <a:solidFill>
            <a:srgbClr val="00286E"/>
          </a:solidFill>
          <a:ln/>
        </p:spPr>
      </p:sp>
      <p:sp>
        <p:nvSpPr>
          <p:cNvPr id="19" name="Shape 16"/>
          <p:cNvSpPr/>
          <p:nvPr/>
        </p:nvSpPr>
        <p:spPr>
          <a:xfrm>
            <a:off x="6443960" y="3126879"/>
            <a:ext cx="9525" cy="2810272"/>
          </a:xfrm>
          <a:prstGeom prst="rect">
            <a:avLst/>
          </a:prstGeom>
          <a:solidFill>
            <a:srgbClr val="DFE4EE"/>
          </a:solidFill>
          <a:ln/>
        </p:spPr>
      </p:sp>
      <p:sp>
        <p:nvSpPr>
          <p:cNvPr id="20" name="Shape 17"/>
          <p:cNvSpPr/>
          <p:nvPr/>
        </p:nvSpPr>
        <p:spPr>
          <a:xfrm>
            <a:off x="11837690" y="3126879"/>
            <a:ext cx="9525" cy="2810272"/>
          </a:xfrm>
          <a:prstGeom prst="rect">
            <a:avLst/>
          </a:prstGeom>
          <a:solidFill>
            <a:srgbClr val="DFE4EE"/>
          </a:solidFill>
          <a:ln/>
        </p:spPr>
      </p:sp>
      <p:sp>
        <p:nvSpPr>
          <p:cNvPr id="21" name="Text 18"/>
          <p:cNvSpPr/>
          <p:nvPr/>
        </p:nvSpPr>
        <p:spPr>
          <a:xfrm>
            <a:off x="6678910" y="3355479"/>
            <a:ext cx="5423198"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00286E"/>
                </a:solidFill>
                <a:latin typeface="Arial" pitchFamily="34" charset="0"/>
                <a:ea typeface="Arial" pitchFamily="34" charset="-122"/>
                <a:cs typeface="Arial" pitchFamily="34" charset="-120"/>
              </a:rPr>
              <a:t>Registered qualifications</a:t>
            </a:r>
            <a:endParaRPr lang="en-US" sz="2376" dirty="0"/>
          </a:p>
        </p:txBody>
      </p:sp>
      <p:sp>
        <p:nvSpPr>
          <p:cNvPr id="22" name="Text 19"/>
          <p:cNvSpPr/>
          <p:nvPr/>
        </p:nvSpPr>
        <p:spPr>
          <a:xfrm>
            <a:off x="6678910" y="3780929"/>
            <a:ext cx="5078085" cy="1148953"/>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Qualification title, level, credits and learning outcomes; six-step registration process.</a:t>
            </a:r>
            <a:endParaRPr lang="en-US" sz="2160" dirty="0"/>
          </a:p>
        </p:txBody>
      </p:sp>
      <p:sp>
        <p:nvSpPr>
          <p:cNvPr id="23" name="Shape 20"/>
          <p:cNvSpPr/>
          <p:nvPr/>
        </p:nvSpPr>
        <p:spPr>
          <a:xfrm>
            <a:off x="12015490" y="5930801"/>
            <a:ext cx="5400080" cy="9525"/>
          </a:xfrm>
          <a:prstGeom prst="rect">
            <a:avLst/>
          </a:prstGeom>
          <a:solidFill>
            <a:srgbClr val="DFE4EE"/>
          </a:solidFill>
          <a:ln/>
        </p:spPr>
      </p:sp>
      <p:sp>
        <p:nvSpPr>
          <p:cNvPr id="24" name="Shape 21"/>
          <p:cNvSpPr/>
          <p:nvPr/>
        </p:nvSpPr>
        <p:spPr>
          <a:xfrm>
            <a:off x="12015490" y="3126879"/>
            <a:ext cx="5400080" cy="38100"/>
          </a:xfrm>
          <a:prstGeom prst="rect">
            <a:avLst/>
          </a:prstGeom>
          <a:solidFill>
            <a:srgbClr val="00286E"/>
          </a:solidFill>
          <a:ln/>
        </p:spPr>
      </p:sp>
      <p:sp>
        <p:nvSpPr>
          <p:cNvPr id="25" name="Shape 22"/>
          <p:cNvSpPr/>
          <p:nvPr/>
        </p:nvSpPr>
        <p:spPr>
          <a:xfrm>
            <a:off x="12015490" y="3126879"/>
            <a:ext cx="9525" cy="2810272"/>
          </a:xfrm>
          <a:prstGeom prst="rect">
            <a:avLst/>
          </a:prstGeom>
          <a:solidFill>
            <a:srgbClr val="DFE4EE"/>
          </a:solidFill>
          <a:ln/>
        </p:spPr>
      </p:sp>
      <p:sp>
        <p:nvSpPr>
          <p:cNvPr id="26" name="Shape 23"/>
          <p:cNvSpPr/>
          <p:nvPr/>
        </p:nvSpPr>
        <p:spPr>
          <a:xfrm>
            <a:off x="17409220" y="3126879"/>
            <a:ext cx="9525" cy="2810272"/>
          </a:xfrm>
          <a:prstGeom prst="rect">
            <a:avLst/>
          </a:prstGeom>
          <a:solidFill>
            <a:srgbClr val="DFE4EE"/>
          </a:solidFill>
          <a:ln/>
        </p:spPr>
      </p:sp>
      <p:sp>
        <p:nvSpPr>
          <p:cNvPr id="27" name="Text 24"/>
          <p:cNvSpPr/>
          <p:nvPr/>
        </p:nvSpPr>
        <p:spPr>
          <a:xfrm>
            <a:off x="12250441" y="3355479"/>
            <a:ext cx="5423198"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00286E"/>
                </a:solidFill>
                <a:latin typeface="Arial" pitchFamily="34" charset="0"/>
                <a:ea typeface="Arial" pitchFamily="34" charset="-122"/>
                <a:cs typeface="Arial" pitchFamily="34" charset="-120"/>
              </a:rPr>
              <a:t>Graduate records</a:t>
            </a:r>
            <a:endParaRPr lang="en-US" sz="2376" dirty="0"/>
          </a:p>
        </p:txBody>
      </p:sp>
      <p:sp>
        <p:nvSpPr>
          <p:cNvPr id="28" name="Text 25"/>
          <p:cNvSpPr/>
          <p:nvPr/>
        </p:nvSpPr>
        <p:spPr>
          <a:xfrm>
            <a:off x="12250441" y="3780929"/>
            <a:ext cx="5078085" cy="778669"/>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Supports verification of credentials and reduces fraud.</a:t>
            </a:r>
            <a:endParaRPr lang="en-US" sz="2160" dirty="0"/>
          </a:p>
        </p:txBody>
      </p:sp>
      <p:grpSp>
        <p:nvGrpSpPr>
          <p:cNvPr id="56" name="Group 55">
            <a:extLst>
              <a:ext uri="{FF2B5EF4-FFF2-40B4-BE49-F238E27FC236}">
                <a16:creationId xmlns:a16="http://schemas.microsoft.com/office/drawing/2014/main" id="{1F0F2CA7-4143-448E-370D-DC0063AAB3EC}"/>
              </a:ext>
            </a:extLst>
          </p:cNvPr>
          <p:cNvGrpSpPr/>
          <p:nvPr/>
        </p:nvGrpSpPr>
        <p:grpSpPr>
          <a:xfrm>
            <a:off x="872430" y="6108601"/>
            <a:ext cx="5403255" cy="2040433"/>
            <a:chOff x="872430" y="6108601"/>
            <a:chExt cx="5403255" cy="2813546"/>
          </a:xfrm>
        </p:grpSpPr>
        <p:sp>
          <p:nvSpPr>
            <p:cNvPr id="29" name="Shape 26"/>
            <p:cNvSpPr/>
            <p:nvPr/>
          </p:nvSpPr>
          <p:spPr>
            <a:xfrm>
              <a:off x="872430" y="8912622"/>
              <a:ext cx="5400080" cy="9525"/>
            </a:xfrm>
            <a:prstGeom prst="rect">
              <a:avLst/>
            </a:prstGeom>
            <a:solidFill>
              <a:srgbClr val="DFE4EE"/>
            </a:solidFill>
            <a:ln/>
          </p:spPr>
        </p:sp>
        <p:sp>
          <p:nvSpPr>
            <p:cNvPr id="30" name="Shape 27"/>
            <p:cNvSpPr/>
            <p:nvPr/>
          </p:nvSpPr>
          <p:spPr>
            <a:xfrm>
              <a:off x="872430" y="6108601"/>
              <a:ext cx="5400080" cy="38100"/>
            </a:xfrm>
            <a:prstGeom prst="rect">
              <a:avLst/>
            </a:prstGeom>
            <a:solidFill>
              <a:srgbClr val="D3993F"/>
            </a:solidFill>
            <a:ln/>
          </p:spPr>
        </p:sp>
        <p:sp>
          <p:nvSpPr>
            <p:cNvPr id="31" name="Shape 28"/>
            <p:cNvSpPr/>
            <p:nvPr/>
          </p:nvSpPr>
          <p:spPr>
            <a:xfrm>
              <a:off x="872430" y="6108601"/>
              <a:ext cx="9525" cy="2810371"/>
            </a:xfrm>
            <a:prstGeom prst="rect">
              <a:avLst/>
            </a:prstGeom>
            <a:solidFill>
              <a:srgbClr val="DFE4EE"/>
            </a:solidFill>
            <a:ln/>
          </p:spPr>
        </p:sp>
        <p:sp>
          <p:nvSpPr>
            <p:cNvPr id="32" name="Shape 29"/>
            <p:cNvSpPr/>
            <p:nvPr/>
          </p:nvSpPr>
          <p:spPr>
            <a:xfrm>
              <a:off x="6266160" y="6108601"/>
              <a:ext cx="9525" cy="2810371"/>
            </a:xfrm>
            <a:prstGeom prst="rect">
              <a:avLst/>
            </a:prstGeom>
            <a:solidFill>
              <a:srgbClr val="DFE4EE"/>
            </a:solidFill>
            <a:ln/>
          </p:spPr>
        </p:sp>
      </p:grpSp>
      <p:sp>
        <p:nvSpPr>
          <p:cNvPr id="33" name="Text 30"/>
          <p:cNvSpPr/>
          <p:nvPr/>
        </p:nvSpPr>
        <p:spPr>
          <a:xfrm>
            <a:off x="1107381" y="6337201"/>
            <a:ext cx="5423198"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00286E"/>
                </a:solidFill>
                <a:latin typeface="Arial" pitchFamily="34" charset="0"/>
                <a:ea typeface="Arial" pitchFamily="34" charset="-122"/>
                <a:cs typeface="Arial" pitchFamily="34" charset="-120"/>
              </a:rPr>
              <a:t>QAV Portal</a:t>
            </a:r>
            <a:endParaRPr lang="en-US" sz="2376" dirty="0"/>
          </a:p>
        </p:txBody>
      </p:sp>
      <p:sp>
        <p:nvSpPr>
          <p:cNvPr id="34" name="Text 31"/>
          <p:cNvSpPr/>
          <p:nvPr/>
        </p:nvSpPr>
        <p:spPr>
          <a:xfrm>
            <a:off x="1107381" y="6762651"/>
            <a:ext cx="5078085" cy="1148953"/>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Digital platform for alignment and verification of foreign and local qualifications.</a:t>
            </a:r>
            <a:endParaRPr lang="en-US" sz="2160" dirty="0"/>
          </a:p>
        </p:txBody>
      </p:sp>
      <p:grpSp>
        <p:nvGrpSpPr>
          <p:cNvPr id="57" name="Group 56">
            <a:extLst>
              <a:ext uri="{FF2B5EF4-FFF2-40B4-BE49-F238E27FC236}">
                <a16:creationId xmlns:a16="http://schemas.microsoft.com/office/drawing/2014/main" id="{8610F334-A436-A5A0-6D0D-C28AD2B00A65}"/>
              </a:ext>
            </a:extLst>
          </p:cNvPr>
          <p:cNvGrpSpPr/>
          <p:nvPr/>
        </p:nvGrpSpPr>
        <p:grpSpPr>
          <a:xfrm>
            <a:off x="6443960" y="6108601"/>
            <a:ext cx="5403255" cy="2062835"/>
            <a:chOff x="6443960" y="6108601"/>
            <a:chExt cx="5403255" cy="2813546"/>
          </a:xfrm>
        </p:grpSpPr>
        <p:sp>
          <p:nvSpPr>
            <p:cNvPr id="35" name="Shape 32"/>
            <p:cNvSpPr/>
            <p:nvPr/>
          </p:nvSpPr>
          <p:spPr>
            <a:xfrm>
              <a:off x="6443960" y="8912622"/>
              <a:ext cx="5400080" cy="9525"/>
            </a:xfrm>
            <a:prstGeom prst="rect">
              <a:avLst/>
            </a:prstGeom>
            <a:solidFill>
              <a:srgbClr val="DFE4EE"/>
            </a:solidFill>
            <a:ln/>
          </p:spPr>
        </p:sp>
        <p:sp>
          <p:nvSpPr>
            <p:cNvPr id="36" name="Shape 33"/>
            <p:cNvSpPr/>
            <p:nvPr/>
          </p:nvSpPr>
          <p:spPr>
            <a:xfrm>
              <a:off x="6443960" y="6108601"/>
              <a:ext cx="5400080" cy="38100"/>
            </a:xfrm>
            <a:prstGeom prst="rect">
              <a:avLst/>
            </a:prstGeom>
            <a:solidFill>
              <a:srgbClr val="D3993F"/>
            </a:solidFill>
            <a:ln/>
          </p:spPr>
        </p:sp>
        <p:sp>
          <p:nvSpPr>
            <p:cNvPr id="37" name="Shape 34"/>
            <p:cNvSpPr/>
            <p:nvPr/>
          </p:nvSpPr>
          <p:spPr>
            <a:xfrm>
              <a:off x="6443960" y="6108601"/>
              <a:ext cx="9525" cy="2810371"/>
            </a:xfrm>
            <a:prstGeom prst="rect">
              <a:avLst/>
            </a:prstGeom>
            <a:solidFill>
              <a:srgbClr val="DFE4EE"/>
            </a:solidFill>
            <a:ln/>
          </p:spPr>
        </p:sp>
        <p:sp>
          <p:nvSpPr>
            <p:cNvPr id="38" name="Shape 35"/>
            <p:cNvSpPr/>
            <p:nvPr/>
          </p:nvSpPr>
          <p:spPr>
            <a:xfrm>
              <a:off x="11837690" y="6108601"/>
              <a:ext cx="9525" cy="2810371"/>
            </a:xfrm>
            <a:prstGeom prst="rect">
              <a:avLst/>
            </a:prstGeom>
            <a:solidFill>
              <a:srgbClr val="DFE4EE"/>
            </a:solidFill>
            <a:ln/>
          </p:spPr>
        </p:sp>
      </p:grpSp>
      <p:sp>
        <p:nvSpPr>
          <p:cNvPr id="39" name="Text 36"/>
          <p:cNvSpPr/>
          <p:nvPr/>
        </p:nvSpPr>
        <p:spPr>
          <a:xfrm>
            <a:off x="6678910" y="6337201"/>
            <a:ext cx="5423198"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00286E"/>
                </a:solidFill>
                <a:latin typeface="Arial" pitchFamily="34" charset="0"/>
                <a:ea typeface="Arial" pitchFamily="34" charset="-122"/>
                <a:cs typeface="Arial" pitchFamily="34" charset="-120"/>
              </a:rPr>
              <a:t>ACQF linkage</a:t>
            </a:r>
            <a:endParaRPr lang="en-US" sz="2376" dirty="0"/>
          </a:p>
        </p:txBody>
      </p:sp>
      <p:sp>
        <p:nvSpPr>
          <p:cNvPr id="40" name="Text 37"/>
          <p:cNvSpPr/>
          <p:nvPr/>
        </p:nvSpPr>
        <p:spPr>
          <a:xfrm>
            <a:off x="6678910" y="6762651"/>
            <a:ext cx="5078085" cy="778669"/>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Supports continental comparison and information sharing.</a:t>
            </a:r>
            <a:endParaRPr lang="en-US" sz="2160" dirty="0"/>
          </a:p>
        </p:txBody>
      </p:sp>
      <p:grpSp>
        <p:nvGrpSpPr>
          <p:cNvPr id="58" name="Group 57">
            <a:extLst>
              <a:ext uri="{FF2B5EF4-FFF2-40B4-BE49-F238E27FC236}">
                <a16:creationId xmlns:a16="http://schemas.microsoft.com/office/drawing/2014/main" id="{03989856-C064-4B77-0B5C-887098C2A83F}"/>
              </a:ext>
            </a:extLst>
          </p:cNvPr>
          <p:cNvGrpSpPr/>
          <p:nvPr/>
        </p:nvGrpSpPr>
        <p:grpSpPr>
          <a:xfrm>
            <a:off x="12015490" y="6108601"/>
            <a:ext cx="5403255" cy="2053310"/>
            <a:chOff x="12015490" y="6108601"/>
            <a:chExt cx="5403255" cy="2813546"/>
          </a:xfrm>
        </p:grpSpPr>
        <p:sp>
          <p:nvSpPr>
            <p:cNvPr id="41" name="Shape 38"/>
            <p:cNvSpPr/>
            <p:nvPr/>
          </p:nvSpPr>
          <p:spPr>
            <a:xfrm>
              <a:off x="12015490" y="8912622"/>
              <a:ext cx="5400080" cy="9525"/>
            </a:xfrm>
            <a:prstGeom prst="rect">
              <a:avLst/>
            </a:prstGeom>
            <a:solidFill>
              <a:srgbClr val="DFE4EE"/>
            </a:solidFill>
            <a:ln/>
          </p:spPr>
        </p:sp>
        <p:sp>
          <p:nvSpPr>
            <p:cNvPr id="42" name="Shape 39"/>
            <p:cNvSpPr/>
            <p:nvPr/>
          </p:nvSpPr>
          <p:spPr>
            <a:xfrm>
              <a:off x="12015490" y="6108601"/>
              <a:ext cx="5400080" cy="38100"/>
            </a:xfrm>
            <a:prstGeom prst="rect">
              <a:avLst/>
            </a:prstGeom>
            <a:solidFill>
              <a:srgbClr val="D3993F"/>
            </a:solidFill>
            <a:ln/>
          </p:spPr>
        </p:sp>
        <p:sp>
          <p:nvSpPr>
            <p:cNvPr id="43" name="Shape 40"/>
            <p:cNvSpPr/>
            <p:nvPr/>
          </p:nvSpPr>
          <p:spPr>
            <a:xfrm>
              <a:off x="12015490" y="6108601"/>
              <a:ext cx="9525" cy="2810371"/>
            </a:xfrm>
            <a:prstGeom prst="rect">
              <a:avLst/>
            </a:prstGeom>
            <a:solidFill>
              <a:srgbClr val="DFE4EE"/>
            </a:solidFill>
            <a:ln/>
          </p:spPr>
        </p:sp>
        <p:sp>
          <p:nvSpPr>
            <p:cNvPr id="44" name="Shape 41"/>
            <p:cNvSpPr/>
            <p:nvPr/>
          </p:nvSpPr>
          <p:spPr>
            <a:xfrm>
              <a:off x="17409220" y="6108601"/>
              <a:ext cx="9525" cy="2810371"/>
            </a:xfrm>
            <a:prstGeom prst="rect">
              <a:avLst/>
            </a:prstGeom>
            <a:solidFill>
              <a:srgbClr val="DFE4EE"/>
            </a:solidFill>
            <a:ln/>
          </p:spPr>
        </p:sp>
      </p:grpSp>
      <p:sp>
        <p:nvSpPr>
          <p:cNvPr id="45" name="Text 42"/>
          <p:cNvSpPr/>
          <p:nvPr/>
        </p:nvSpPr>
        <p:spPr>
          <a:xfrm>
            <a:off x="12250441" y="6337201"/>
            <a:ext cx="5423198" cy="387350"/>
          </a:xfrm>
          <a:prstGeom prst="rect">
            <a:avLst/>
          </a:prstGeom>
          <a:noFill/>
          <a:ln/>
        </p:spPr>
        <p:txBody>
          <a:bodyPr wrap="square" lIns="25400" tIns="25400" rIns="25400" bIns="25400" rtlCol="0" anchor="t">
            <a:normAutofit lnSpcReduction="10000"/>
          </a:bodyPr>
          <a:lstStyle/>
          <a:p>
            <a:pPr marL="0" indent="0" algn="l">
              <a:buNone/>
            </a:pPr>
            <a:r>
              <a:rPr lang="en-US" sz="2376" b="1" dirty="0">
                <a:solidFill>
                  <a:srgbClr val="00286E"/>
                </a:solidFill>
                <a:latin typeface="Arial" pitchFamily="34" charset="0"/>
                <a:ea typeface="Arial" pitchFamily="34" charset="-122"/>
                <a:cs typeface="Arial" pitchFamily="34" charset="-120"/>
              </a:rPr>
              <a:t>Public confidence</a:t>
            </a:r>
            <a:endParaRPr lang="en-US" sz="2376" dirty="0"/>
          </a:p>
        </p:txBody>
      </p:sp>
      <p:sp>
        <p:nvSpPr>
          <p:cNvPr id="46" name="Text 43"/>
          <p:cNvSpPr/>
          <p:nvPr/>
        </p:nvSpPr>
        <p:spPr>
          <a:xfrm>
            <a:off x="12250441" y="6762651"/>
            <a:ext cx="5078085" cy="1148953"/>
          </a:xfrm>
          <a:prstGeom prst="rect">
            <a:avLst/>
          </a:prstGeom>
          <a:noFill/>
          <a:ln/>
        </p:spPr>
        <p:txBody>
          <a:bodyPr wrap="square" lIns="25400" tIns="25400" rIns="25400" bIns="25400" rtlCol="0" anchor="t">
            <a:normAutofit lnSpcReduction="10000"/>
          </a:bodyPr>
          <a:lstStyle/>
          <a:p>
            <a:pPr marL="0" indent="0" algn="l">
              <a:lnSpc>
                <a:spcPct val="119020"/>
              </a:lnSpc>
              <a:buNone/>
            </a:pPr>
            <a:r>
              <a:rPr lang="en-US" sz="2160" dirty="0">
                <a:solidFill>
                  <a:srgbClr val="5B6577"/>
                </a:solidFill>
                <a:latin typeface="Arial" pitchFamily="34" charset="0"/>
                <a:ea typeface="Arial" pitchFamily="34" charset="-122"/>
                <a:cs typeface="Arial" pitchFamily="34" charset="-120"/>
              </a:rPr>
              <a:t>Accessible information for learners, employers, regulators and international stakeholders.</a:t>
            </a:r>
            <a:endParaRPr lang="en-US" sz="2160" dirty="0"/>
          </a:p>
        </p:txBody>
      </p:sp>
      <p:grpSp>
        <p:nvGrpSpPr>
          <p:cNvPr id="59" name="Group 58">
            <a:extLst>
              <a:ext uri="{FF2B5EF4-FFF2-40B4-BE49-F238E27FC236}">
                <a16:creationId xmlns:a16="http://schemas.microsoft.com/office/drawing/2014/main" id="{8864D827-A0D9-5513-FAC9-D96E08B5F102}"/>
              </a:ext>
            </a:extLst>
          </p:cNvPr>
          <p:cNvGrpSpPr/>
          <p:nvPr/>
        </p:nvGrpSpPr>
        <p:grpSpPr>
          <a:xfrm>
            <a:off x="872430" y="8356494"/>
            <a:ext cx="16810834" cy="698500"/>
            <a:chOff x="872430" y="9090422"/>
            <a:chExt cx="16810834" cy="698500"/>
          </a:xfrm>
        </p:grpSpPr>
        <p:sp>
          <p:nvSpPr>
            <p:cNvPr id="47" name="Shape 44"/>
            <p:cNvSpPr/>
            <p:nvPr/>
          </p:nvSpPr>
          <p:spPr>
            <a:xfrm>
              <a:off x="872430" y="9090422"/>
              <a:ext cx="16543139" cy="698500"/>
            </a:xfrm>
            <a:prstGeom prst="rect">
              <a:avLst/>
            </a:prstGeom>
            <a:solidFill>
              <a:srgbClr val="F7EFE1"/>
            </a:solidFill>
            <a:ln/>
          </p:spPr>
        </p:sp>
        <p:sp>
          <p:nvSpPr>
            <p:cNvPr id="48" name="Shape 45"/>
            <p:cNvSpPr/>
            <p:nvPr/>
          </p:nvSpPr>
          <p:spPr>
            <a:xfrm>
              <a:off x="872430" y="9090422"/>
              <a:ext cx="44450" cy="698500"/>
            </a:xfrm>
            <a:prstGeom prst="rect">
              <a:avLst/>
            </a:prstGeom>
            <a:solidFill>
              <a:srgbClr val="D3993F"/>
            </a:solidFill>
            <a:ln/>
          </p:spPr>
        </p:sp>
        <p:sp>
          <p:nvSpPr>
            <p:cNvPr id="49" name="Text 46"/>
            <p:cNvSpPr/>
            <p:nvPr/>
          </p:nvSpPr>
          <p:spPr>
            <a:xfrm>
              <a:off x="1145481" y="9223772"/>
              <a:ext cx="16537783" cy="469900"/>
            </a:xfrm>
            <a:prstGeom prst="rect">
              <a:avLst/>
            </a:prstGeom>
            <a:noFill/>
            <a:ln/>
          </p:spPr>
          <p:txBody>
            <a:bodyPr wrap="square" lIns="25400" tIns="25400" rIns="25400" bIns="25400" rtlCol="0" anchor="t">
              <a:normAutofit/>
            </a:bodyPr>
            <a:lstStyle/>
            <a:p>
              <a:pPr marL="0" indent="0" algn="l">
                <a:buNone/>
              </a:pPr>
              <a:r>
                <a:rPr lang="en-US" sz="2376" dirty="0">
                  <a:solidFill>
                    <a:srgbClr val="5A4A2C"/>
                  </a:solidFill>
                  <a:latin typeface="Arial" pitchFamily="34" charset="0"/>
                  <a:ea typeface="Arial" pitchFamily="34" charset="-122"/>
                  <a:cs typeface="Arial" pitchFamily="34" charset="-120"/>
                </a:rPr>
                <a:t>Transparency is what turns level placement into public trust.</a:t>
              </a:r>
              <a:endParaRPr lang="en-US" sz="2376" dirty="0"/>
            </a:p>
          </p:txBody>
        </p:sp>
      </p:grpSp>
      <p:sp>
        <p:nvSpPr>
          <p:cNvPr id="50" name="Shape 47"/>
          <p:cNvSpPr/>
          <p:nvPr/>
        </p:nvSpPr>
        <p:spPr>
          <a:xfrm>
            <a:off x="0" y="10077450"/>
            <a:ext cx="18288000" cy="57150"/>
          </a:xfrm>
          <a:prstGeom prst="rect">
            <a:avLst/>
          </a:prstGeom>
          <a:solidFill>
            <a:srgbClr val="000000"/>
          </a:solidFill>
          <a:ln/>
        </p:spPr>
      </p:sp>
      <p:sp>
        <p:nvSpPr>
          <p:cNvPr id="51" name="Shape 48"/>
          <p:cNvSpPr/>
          <p:nvPr/>
        </p:nvSpPr>
        <p:spPr>
          <a:xfrm>
            <a:off x="0" y="10134600"/>
            <a:ext cx="18288000" cy="19050"/>
          </a:xfrm>
          <a:prstGeom prst="rect">
            <a:avLst/>
          </a:prstGeom>
          <a:solidFill>
            <a:srgbClr val="FFFFFF"/>
          </a:solidFill>
          <a:ln/>
        </p:spPr>
      </p:sp>
      <p:sp>
        <p:nvSpPr>
          <p:cNvPr id="52" name="Shape 49"/>
          <p:cNvSpPr/>
          <p:nvPr/>
        </p:nvSpPr>
        <p:spPr>
          <a:xfrm>
            <a:off x="0" y="10153650"/>
            <a:ext cx="18288000" cy="57150"/>
          </a:xfrm>
          <a:prstGeom prst="rect">
            <a:avLst/>
          </a:prstGeom>
          <a:solidFill>
            <a:srgbClr val="BB1E10"/>
          </a:solidFill>
          <a:ln/>
        </p:spPr>
      </p:sp>
      <p:sp>
        <p:nvSpPr>
          <p:cNvPr id="53" name="Shape 50"/>
          <p:cNvSpPr/>
          <p:nvPr/>
        </p:nvSpPr>
        <p:spPr>
          <a:xfrm>
            <a:off x="0" y="10210800"/>
            <a:ext cx="18288000" cy="19050"/>
          </a:xfrm>
          <a:prstGeom prst="rect">
            <a:avLst/>
          </a:prstGeom>
          <a:solidFill>
            <a:srgbClr val="FFFFFF"/>
          </a:solidFill>
          <a:ln/>
        </p:spPr>
      </p:sp>
      <p:sp>
        <p:nvSpPr>
          <p:cNvPr id="54" name="Shape 51"/>
          <p:cNvSpPr/>
          <p:nvPr/>
        </p:nvSpPr>
        <p:spPr>
          <a:xfrm>
            <a:off x="0" y="10229850"/>
            <a:ext cx="18288000" cy="57150"/>
          </a:xfrm>
          <a:prstGeom prst="rect">
            <a:avLst/>
          </a:prstGeom>
          <a:solidFill>
            <a:srgbClr val="006B3F"/>
          </a:solidFill>
          <a:ln/>
        </p:spPr>
      </p:sp>
      <p:pic>
        <p:nvPicPr>
          <p:cNvPr id="55" name="Image 1" descr="preencoded.png"/>
          <p:cNvPicPr>
            <a:picLocks noChangeAspect="1"/>
          </p:cNvPicPr>
          <p:nvPr/>
        </p:nvPicPr>
        <p:blipFill>
          <a:blip r:embed="rId3"/>
          <a:stretch>
            <a:fillRect/>
          </a:stretch>
        </p:blipFill>
        <p:spPr>
          <a:xfrm>
            <a:off x="15206346" y="9382927"/>
            <a:ext cx="2134054" cy="580223"/>
          </a:xfrm>
          <a:prstGeom prst="rect">
            <a:avLst/>
          </a:prstGeom>
        </p:spPr>
      </p:pic>
      <p:sp>
        <p:nvSpPr>
          <p:cNvPr id="74" name="Shape 0">
            <a:extLst>
              <a:ext uri="{FF2B5EF4-FFF2-40B4-BE49-F238E27FC236}">
                <a16:creationId xmlns:a16="http://schemas.microsoft.com/office/drawing/2014/main" id="{3D2A2E70-D632-C480-C442-955AC908504C}"/>
              </a:ext>
            </a:extLst>
          </p:cNvPr>
          <p:cNvSpPr/>
          <p:nvPr/>
        </p:nvSpPr>
        <p:spPr>
          <a:xfrm>
            <a:off x="872430" y="622895"/>
            <a:ext cx="552450" cy="552450"/>
          </a:xfrm>
          <a:prstGeom prst="rect">
            <a:avLst/>
          </a:prstGeom>
          <a:solidFill>
            <a:srgbClr val="00286E"/>
          </a:solidFill>
          <a:ln/>
        </p:spPr>
      </p:sp>
      <p:grpSp>
        <p:nvGrpSpPr>
          <p:cNvPr id="67" name="Group 66">
            <a:extLst>
              <a:ext uri="{FF2B5EF4-FFF2-40B4-BE49-F238E27FC236}">
                <a16:creationId xmlns:a16="http://schemas.microsoft.com/office/drawing/2014/main" id="{72732EF0-9845-6945-C950-BD8541A4087D}"/>
              </a:ext>
            </a:extLst>
          </p:cNvPr>
          <p:cNvGrpSpPr/>
          <p:nvPr/>
        </p:nvGrpSpPr>
        <p:grpSpPr>
          <a:xfrm>
            <a:off x="834330" y="622895"/>
            <a:ext cx="16581240" cy="1021457"/>
            <a:chOff x="834330" y="622895"/>
            <a:chExt cx="16581240" cy="1021457"/>
          </a:xfrm>
        </p:grpSpPr>
        <p:sp>
          <p:nvSpPr>
            <p:cNvPr id="68" name="Text 1">
              <a:extLst>
                <a:ext uri="{FF2B5EF4-FFF2-40B4-BE49-F238E27FC236}">
                  <a16:creationId xmlns:a16="http://schemas.microsoft.com/office/drawing/2014/main" id="{842E54C4-B347-20EB-44CA-10B839DEBDA2}"/>
                </a:ext>
              </a:extLst>
            </p:cNvPr>
            <p:cNvSpPr/>
            <p:nvPr/>
          </p:nvSpPr>
          <p:spPr>
            <a:xfrm>
              <a:off x="834330" y="622895"/>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19</a:t>
              </a:r>
              <a:endParaRPr lang="en-US" sz="2916" dirty="0"/>
            </a:p>
          </p:txBody>
        </p:sp>
        <p:sp>
          <p:nvSpPr>
            <p:cNvPr id="69" name="Text 2">
              <a:extLst>
                <a:ext uri="{FF2B5EF4-FFF2-40B4-BE49-F238E27FC236}">
                  <a16:creationId xmlns:a16="http://schemas.microsoft.com/office/drawing/2014/main" id="{6D7FF2C8-254D-ACA3-2E0B-4C0E119179E0}"/>
                </a:ext>
              </a:extLst>
            </p:cNvPr>
            <p:cNvSpPr/>
            <p:nvPr/>
          </p:nvSpPr>
          <p:spPr>
            <a:xfrm>
              <a:off x="1634430" y="622895"/>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THE NQD AS THE PUBLIC TRUST MECHANISM</a:t>
              </a:r>
              <a:endParaRPr lang="en-US" sz="1944" dirty="0"/>
            </a:p>
          </p:txBody>
        </p:sp>
        <p:sp>
          <p:nvSpPr>
            <p:cNvPr id="70" name="Text 3">
              <a:extLst>
                <a:ext uri="{FF2B5EF4-FFF2-40B4-BE49-F238E27FC236}">
                  <a16:creationId xmlns:a16="http://schemas.microsoft.com/office/drawing/2014/main" id="{718629C3-0AD1-4017-534D-282037F4D006}"/>
                </a:ext>
              </a:extLst>
            </p:cNvPr>
            <p:cNvSpPr/>
            <p:nvPr/>
          </p:nvSpPr>
          <p:spPr>
            <a:xfrm>
              <a:off x="1634430" y="959445"/>
              <a:ext cx="14614148" cy="580132"/>
            </a:xfrm>
            <a:prstGeom prst="rect">
              <a:avLst/>
            </a:prstGeom>
            <a:noFill/>
            <a:ln/>
          </p:spPr>
          <p:txBody>
            <a:bodyPr wrap="square" lIns="25400" tIns="25400" rIns="25400" bIns="25400" rtlCol="0" anchor="t">
              <a:normAutofit lnSpcReduction="10000"/>
            </a:bodyPr>
            <a:lstStyle/>
            <a:p>
              <a:pPr marL="0" indent="0" algn="l">
                <a:lnSpc>
                  <a:spcPct val="90812"/>
                </a:lnSpc>
                <a:buNone/>
              </a:pPr>
              <a:r>
                <a:rPr lang="en-US" sz="4104" b="1" dirty="0">
                  <a:solidFill>
                    <a:srgbClr val="00286E"/>
                  </a:solidFill>
                  <a:latin typeface="Arial" pitchFamily="34" charset="0"/>
                  <a:ea typeface="Arial" pitchFamily="34" charset="-122"/>
                  <a:cs typeface="Arial" pitchFamily="34" charset="-120"/>
                </a:rPr>
                <a:t>Criterion three: NQD, transparency and verification</a:t>
              </a:r>
              <a:endParaRPr lang="en-US" sz="4104" dirty="0"/>
            </a:p>
          </p:txBody>
        </p:sp>
        <p:pic>
          <p:nvPicPr>
            <p:cNvPr id="71" name="Image 0" descr="preencoded.png">
              <a:extLst>
                <a:ext uri="{FF2B5EF4-FFF2-40B4-BE49-F238E27FC236}">
                  <a16:creationId xmlns:a16="http://schemas.microsoft.com/office/drawing/2014/main" id="{EA4E2CB7-96A4-3FDA-80E4-7020BCA01B09}"/>
                </a:ext>
              </a:extLst>
            </p:cNvPr>
            <p:cNvPicPr>
              <a:picLocks noChangeAspect="1"/>
            </p:cNvPicPr>
            <p:nvPr/>
          </p:nvPicPr>
          <p:blipFill>
            <a:blip r:embed="rId4"/>
            <a:stretch>
              <a:fillRect/>
            </a:stretch>
          </p:blipFill>
          <p:spPr>
            <a:xfrm>
              <a:off x="15129570" y="622895"/>
              <a:ext cx="2286000" cy="857250"/>
            </a:xfrm>
            <a:prstGeom prst="rect">
              <a:avLst/>
            </a:prstGeom>
          </p:spPr>
        </p:pic>
        <p:sp>
          <p:nvSpPr>
            <p:cNvPr id="72" name="Shape 4">
              <a:extLst>
                <a:ext uri="{FF2B5EF4-FFF2-40B4-BE49-F238E27FC236}">
                  <a16:creationId xmlns:a16="http://schemas.microsoft.com/office/drawing/2014/main" id="{B9DA6F2D-C718-4143-AD87-1F8C48714C4A}"/>
                </a:ext>
              </a:extLst>
            </p:cNvPr>
            <p:cNvSpPr/>
            <p:nvPr/>
          </p:nvSpPr>
          <p:spPr>
            <a:xfrm>
              <a:off x="872430" y="1615777"/>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EE23BFA6-5EA3-FA4D-087A-63935DA7421A}"/>
              </a:ext>
            </a:extLst>
          </p:cNvPr>
          <p:cNvGraphicFramePr>
            <a:graphicFrameLocks noGrp="1"/>
          </p:cNvGraphicFramePr>
          <p:nvPr>
            <p:ph idx="1"/>
            <p:extLst>
              <p:ext uri="{D42A27DB-BD31-4B8C-83A1-F6EECF244321}">
                <p14:modId xmlns:p14="http://schemas.microsoft.com/office/powerpoint/2010/main" val="1502508325"/>
              </p:ext>
            </p:extLst>
          </p:nvPr>
        </p:nvGraphicFramePr>
        <p:xfrm>
          <a:off x="207033" y="2097404"/>
          <a:ext cx="17847052" cy="7459283"/>
        </p:xfrm>
        <a:graphic>
          <a:graphicData uri="http://schemas.openxmlformats.org/drawingml/2006/table">
            <a:tbl>
              <a:tblPr firstRow="1" firstCol="1" bandRow="1">
                <a:tableStyleId>{7DF18680-E054-41AD-8BC1-D1AEF772440D}</a:tableStyleId>
              </a:tblPr>
              <a:tblGrid>
                <a:gridCol w="8432135">
                  <a:extLst>
                    <a:ext uri="{9D8B030D-6E8A-4147-A177-3AD203B41FA5}">
                      <a16:colId xmlns:a16="http://schemas.microsoft.com/office/drawing/2014/main" val="397133441"/>
                    </a:ext>
                  </a:extLst>
                </a:gridCol>
                <a:gridCol w="9414917">
                  <a:extLst>
                    <a:ext uri="{9D8B030D-6E8A-4147-A177-3AD203B41FA5}">
                      <a16:colId xmlns:a16="http://schemas.microsoft.com/office/drawing/2014/main" val="1057791554"/>
                    </a:ext>
                  </a:extLst>
                </a:gridCol>
              </a:tblGrid>
              <a:tr h="491871">
                <a:tc>
                  <a:txBody>
                    <a:bodyPr/>
                    <a:lstStyle/>
                    <a:p>
                      <a:pPr algn="l">
                        <a:lnSpc>
                          <a:spcPct val="150000"/>
                        </a:lnSpc>
                        <a:spcBef>
                          <a:spcPts val="600"/>
                        </a:spcBef>
                        <a:spcAft>
                          <a:spcPts val="800"/>
                        </a:spcAft>
                      </a:pPr>
                      <a:r>
                        <a:rPr lang="en-ZA" sz="2400" kern="100" dirty="0">
                          <a:solidFill>
                            <a:schemeClr val="tx1"/>
                          </a:solidFill>
                          <a:effectLst/>
                        </a:rPr>
                        <a:t> </a:t>
                      </a:r>
                      <a:r>
                        <a:rPr lang="en-ZA" sz="2400" kern="100" dirty="0">
                          <a:solidFill>
                            <a:schemeClr val="accent4">
                              <a:lumMod val="75000"/>
                            </a:schemeClr>
                          </a:solidFill>
                          <a:effectLst/>
                        </a:rPr>
                        <a:t>KNQF</a:t>
                      </a:r>
                      <a:endParaRPr lang="en-ZA" sz="2400" kern="100" dirty="0">
                        <a:solidFill>
                          <a:schemeClr val="accent4">
                            <a:lumMod val="75000"/>
                          </a:schemeClr>
                        </a:solidFill>
                        <a:effectLst/>
                        <a:latin typeface="+mn-lt"/>
                        <a:ea typeface="Aptos" panose="020B0004020202020204" pitchFamily="34" charset="0"/>
                        <a:cs typeface="Arial" panose="020B0604020202020204" pitchFamily="34" charset="0"/>
                      </a:endParaRPr>
                    </a:p>
                  </a:txBody>
                  <a:tcPr marL="73353" marR="73353" marT="0" marB="0">
                    <a:solidFill>
                      <a:schemeClr val="accent1">
                        <a:lumMod val="50000"/>
                      </a:schemeClr>
                    </a:solidFill>
                  </a:tcPr>
                </a:tc>
                <a:tc>
                  <a:txBody>
                    <a:bodyPr/>
                    <a:lstStyle/>
                    <a:p>
                      <a:pPr algn="l">
                        <a:lnSpc>
                          <a:spcPct val="150000"/>
                        </a:lnSpc>
                        <a:spcBef>
                          <a:spcPts val="600"/>
                        </a:spcBef>
                        <a:spcAft>
                          <a:spcPts val="800"/>
                        </a:spcAft>
                      </a:pPr>
                      <a:r>
                        <a:rPr lang="en-ZA" sz="2400" kern="100" dirty="0">
                          <a:solidFill>
                            <a:schemeClr val="bg1"/>
                          </a:solidFill>
                          <a:effectLst/>
                        </a:rPr>
                        <a:t>ACQF</a:t>
                      </a:r>
                      <a:endParaRPr lang="en-ZA" sz="2400" kern="100" dirty="0">
                        <a:solidFill>
                          <a:schemeClr val="bg1"/>
                        </a:solidFill>
                        <a:effectLst/>
                        <a:latin typeface="+mn-lt"/>
                        <a:ea typeface="Aptos" panose="020B0004020202020204" pitchFamily="34" charset="0"/>
                        <a:cs typeface="Arial" panose="020B0604020202020204" pitchFamily="34" charset="0"/>
                      </a:endParaRPr>
                    </a:p>
                  </a:txBody>
                  <a:tcPr marL="73353" marR="73353" marT="0" marB="0">
                    <a:solidFill>
                      <a:schemeClr val="accent6">
                        <a:lumMod val="75000"/>
                      </a:schemeClr>
                    </a:solidFill>
                  </a:tcPr>
                </a:tc>
                <a:extLst>
                  <a:ext uri="{0D108BD9-81ED-4DB2-BD59-A6C34878D82A}">
                    <a16:rowId xmlns:a16="http://schemas.microsoft.com/office/drawing/2014/main" val="2796392225"/>
                  </a:ext>
                </a:extLst>
              </a:tr>
              <a:tr h="2137791">
                <a:tc>
                  <a:txBody>
                    <a:bodyPr/>
                    <a:lstStyle/>
                    <a:p>
                      <a:pPr algn="just">
                        <a:lnSpc>
                          <a:spcPct val="150000"/>
                        </a:lnSpc>
                        <a:spcBef>
                          <a:spcPts val="600"/>
                        </a:spcBef>
                        <a:spcAft>
                          <a:spcPts val="800"/>
                        </a:spcAft>
                      </a:pPr>
                      <a:r>
                        <a:rPr lang="en-ZA" sz="2400" b="0" kern="100" dirty="0">
                          <a:solidFill>
                            <a:schemeClr val="tx1"/>
                          </a:solidFill>
                          <a:effectLst/>
                        </a:rPr>
                        <a:t>Policy and Criteria for the Accreditation and Registration of Qualifications and Part-qualifications on the National Qualifications Framework (KNQF) as amended in 2024 &amp; Standards for Alignment and Validation</a:t>
                      </a:r>
                      <a:endParaRPr lang="en-ZA" sz="2400" b="0" kern="100" dirty="0">
                        <a:solidFill>
                          <a:schemeClr val="tx1"/>
                        </a:solidFill>
                        <a:effectLst/>
                        <a:latin typeface="+mn-lt"/>
                      </a:endParaRPr>
                    </a:p>
                  </a:txBody>
                  <a:tcPr marL="73353" marR="73353" marT="0" marB="0">
                    <a:solidFill>
                      <a:schemeClr val="tx2">
                        <a:lumMod val="20000"/>
                        <a:lumOff val="80000"/>
                      </a:schemeClr>
                    </a:solidFill>
                  </a:tcPr>
                </a:tc>
                <a:tc>
                  <a:txBody>
                    <a:bodyPr/>
                    <a:lstStyle/>
                    <a:p>
                      <a:pPr algn="just">
                        <a:lnSpc>
                          <a:spcPct val="150000"/>
                        </a:lnSpc>
                        <a:spcBef>
                          <a:spcPts val="600"/>
                        </a:spcBef>
                        <a:spcAft>
                          <a:spcPts val="800"/>
                        </a:spcAft>
                      </a:pPr>
                      <a:r>
                        <a:rPr lang="en-ZA" sz="2400" kern="100" dirty="0">
                          <a:effectLst/>
                        </a:rPr>
                        <a:t>ACQF policy document underscores the promotion of transparent procedures </a:t>
                      </a:r>
                      <a:endParaRPr lang="en-ZA" sz="2400" kern="100" dirty="0">
                        <a:effectLst/>
                        <a:latin typeface="+mn-lt"/>
                        <a:ea typeface="Aptos" panose="020B0004020202020204" pitchFamily="34" charset="0"/>
                        <a:cs typeface="Arial" panose="020B0604020202020204" pitchFamily="34" charset="0"/>
                      </a:endParaRPr>
                    </a:p>
                  </a:txBody>
                  <a:tcPr marL="73353" marR="73353" marT="0" marB="0">
                    <a:solidFill>
                      <a:schemeClr val="accent6">
                        <a:lumMod val="20000"/>
                        <a:lumOff val="80000"/>
                      </a:schemeClr>
                    </a:solidFill>
                  </a:tcPr>
                </a:tc>
                <a:extLst>
                  <a:ext uri="{0D108BD9-81ED-4DB2-BD59-A6C34878D82A}">
                    <a16:rowId xmlns:a16="http://schemas.microsoft.com/office/drawing/2014/main" val="85764276"/>
                  </a:ext>
                </a:extLst>
              </a:tr>
              <a:tr h="3108201">
                <a:tc>
                  <a:txBody>
                    <a:bodyPr/>
                    <a:lstStyle/>
                    <a:p>
                      <a:pPr algn="just">
                        <a:lnSpc>
                          <a:spcPct val="150000"/>
                        </a:lnSpc>
                        <a:spcBef>
                          <a:spcPts val="600"/>
                        </a:spcBef>
                        <a:spcAft>
                          <a:spcPts val="800"/>
                        </a:spcAft>
                      </a:pPr>
                      <a:r>
                        <a:rPr lang="en-ZA" sz="2400" b="0" kern="100" dirty="0">
                          <a:solidFill>
                            <a:schemeClr val="tx1"/>
                          </a:solidFill>
                          <a:effectLst/>
                        </a:rPr>
                        <a:t>A qualification or part-qualification is developed by QAB, industry body, or professional association. The qualification must adhere to national standards for education and training and be aligned with the KNQF’s levels, Descriptors and learning outcomes</a:t>
                      </a:r>
                      <a:endParaRPr lang="en-ZA" sz="2400" b="0" kern="100" dirty="0">
                        <a:solidFill>
                          <a:schemeClr val="tx1"/>
                        </a:solidFill>
                        <a:effectLst/>
                        <a:latin typeface="+mn-lt"/>
                        <a:ea typeface="Aptos" panose="020B0004020202020204" pitchFamily="34" charset="0"/>
                        <a:cs typeface="Arial" panose="020B0604020202020204" pitchFamily="34" charset="0"/>
                      </a:endParaRPr>
                    </a:p>
                  </a:txBody>
                  <a:tcPr marL="73353" marR="73353" marT="0" marB="0">
                    <a:solidFill>
                      <a:schemeClr val="tx2">
                        <a:lumMod val="20000"/>
                        <a:lumOff val="80000"/>
                      </a:schemeClr>
                    </a:solidFill>
                  </a:tcPr>
                </a:tc>
                <a:tc>
                  <a:txBody>
                    <a:bodyPr/>
                    <a:lstStyle/>
                    <a:p>
                      <a:pPr algn="just">
                        <a:lnSpc>
                          <a:spcPct val="150000"/>
                        </a:lnSpc>
                        <a:spcBef>
                          <a:spcPts val="600"/>
                        </a:spcBef>
                        <a:spcAft>
                          <a:spcPts val="800"/>
                        </a:spcAft>
                      </a:pPr>
                      <a:r>
                        <a:rPr lang="en-ZA" sz="2400" kern="100" dirty="0">
                          <a:effectLst/>
                        </a:rPr>
                        <a:t>Policy documents states that “Qualifications described in terms of learning outcomes will strengthen transparency of learning and trust in qualifications and their outcomes and benefit the country stakeholders as well as those outside the country who are interested in understanding the qualification systems of a given country”</a:t>
                      </a:r>
                      <a:endParaRPr lang="en-ZA" sz="2400" kern="100" dirty="0">
                        <a:effectLst/>
                        <a:latin typeface="+mn-lt"/>
                        <a:ea typeface="Aptos" panose="020B0004020202020204" pitchFamily="34" charset="0"/>
                        <a:cs typeface="Arial" panose="020B0604020202020204" pitchFamily="34" charset="0"/>
                      </a:endParaRPr>
                    </a:p>
                  </a:txBody>
                  <a:tcPr marL="73353" marR="73353" marT="0" marB="0">
                    <a:solidFill>
                      <a:schemeClr val="accent6">
                        <a:lumMod val="20000"/>
                        <a:lumOff val="80000"/>
                      </a:schemeClr>
                    </a:solidFill>
                  </a:tcPr>
                </a:tc>
                <a:extLst>
                  <a:ext uri="{0D108BD9-81ED-4DB2-BD59-A6C34878D82A}">
                    <a16:rowId xmlns:a16="http://schemas.microsoft.com/office/drawing/2014/main" val="2587968177"/>
                  </a:ext>
                </a:extLst>
              </a:tr>
              <a:tr h="1721292">
                <a:tc>
                  <a:txBody>
                    <a:bodyPr/>
                    <a:lstStyle/>
                    <a:p>
                      <a:pPr algn="just">
                        <a:lnSpc>
                          <a:spcPct val="150000"/>
                        </a:lnSpc>
                        <a:spcAft>
                          <a:spcPts val="800"/>
                        </a:spcAft>
                      </a:pPr>
                      <a:r>
                        <a:rPr lang="en-ZA" sz="2400" b="0" kern="100" dirty="0">
                          <a:solidFill>
                            <a:schemeClr val="tx1"/>
                          </a:solidFill>
                          <a:effectLst/>
                        </a:rPr>
                        <a:t>The register of qualifications is available on the KNQAs website, QAV Portal &amp; NQD portal  </a:t>
                      </a:r>
                      <a:r>
                        <a:rPr lang="en-ZA" sz="2400" b="0" kern="100" dirty="0">
                          <a:solidFill>
                            <a:schemeClr val="tx1"/>
                          </a:solidFill>
                          <a:effectLst/>
                          <a:hlinkClick r:id="rId3"/>
                        </a:rPr>
                        <a:t>http://nqd.knqa.go.ke</a:t>
                      </a:r>
                      <a:r>
                        <a:rPr lang="en-ZA" sz="2400" b="0" kern="100" dirty="0">
                          <a:solidFill>
                            <a:schemeClr val="tx1"/>
                          </a:solidFill>
                          <a:effectLst/>
                        </a:rPr>
                        <a:t>  or  </a:t>
                      </a:r>
                      <a:r>
                        <a:rPr lang="en-ZA" sz="2400" b="0" kern="100" dirty="0">
                          <a:solidFill>
                            <a:schemeClr val="tx1"/>
                          </a:solidFill>
                          <a:effectLst/>
                          <a:hlinkClick r:id="rId4"/>
                        </a:rPr>
                        <a:t>https://knqa.go.ke</a:t>
                      </a:r>
                      <a:endParaRPr lang="en-ZA" sz="2400" b="0" kern="100" dirty="0">
                        <a:solidFill>
                          <a:schemeClr val="tx1"/>
                        </a:solidFill>
                        <a:effectLst/>
                        <a:highlight>
                          <a:srgbClr val="00FFFF"/>
                        </a:highlight>
                        <a:latin typeface="+mn-lt"/>
                        <a:ea typeface="Aptos" panose="020B0004020202020204" pitchFamily="34" charset="0"/>
                        <a:cs typeface="Arial" panose="020B0604020202020204" pitchFamily="34" charset="0"/>
                      </a:endParaRPr>
                    </a:p>
                  </a:txBody>
                  <a:tcPr marL="73353" marR="73353" marT="0" marB="0">
                    <a:solidFill>
                      <a:schemeClr val="tx2">
                        <a:lumMod val="20000"/>
                        <a:lumOff val="80000"/>
                      </a:schemeClr>
                    </a:solidFill>
                  </a:tcPr>
                </a:tc>
                <a:tc>
                  <a:txBody>
                    <a:bodyPr/>
                    <a:lstStyle/>
                    <a:p>
                      <a:pPr algn="just">
                        <a:lnSpc>
                          <a:spcPct val="150000"/>
                        </a:lnSpc>
                        <a:spcBef>
                          <a:spcPts val="600"/>
                        </a:spcBef>
                        <a:spcAft>
                          <a:spcPts val="800"/>
                        </a:spcAft>
                      </a:pPr>
                      <a:r>
                        <a:rPr lang="en-ZA" sz="2400" kern="100" dirty="0">
                          <a:effectLst/>
                        </a:rPr>
                        <a:t>Development of QCP</a:t>
                      </a:r>
                      <a:endParaRPr lang="en-ZA" sz="2400" kern="100" dirty="0">
                        <a:effectLst/>
                        <a:latin typeface="+mn-lt"/>
                        <a:ea typeface="Aptos" panose="020B0004020202020204" pitchFamily="34" charset="0"/>
                        <a:cs typeface="Arial" panose="020B0604020202020204" pitchFamily="34" charset="0"/>
                      </a:endParaRPr>
                    </a:p>
                  </a:txBody>
                  <a:tcPr marL="73353" marR="73353" marT="0" marB="0">
                    <a:solidFill>
                      <a:schemeClr val="accent6">
                        <a:lumMod val="20000"/>
                        <a:lumOff val="80000"/>
                      </a:schemeClr>
                    </a:solidFill>
                  </a:tcPr>
                </a:tc>
                <a:extLst>
                  <a:ext uri="{0D108BD9-81ED-4DB2-BD59-A6C34878D82A}">
                    <a16:rowId xmlns:a16="http://schemas.microsoft.com/office/drawing/2014/main" val="862445385"/>
                  </a:ext>
                </a:extLst>
              </a:tr>
            </a:tbl>
          </a:graphicData>
        </a:graphic>
      </p:graphicFrame>
      <p:pic>
        <p:nvPicPr>
          <p:cNvPr id="5" name="Image 1" descr="/mnt/data/extracted_media/ppt/media/image2.jpg">
            <a:extLst>
              <a:ext uri="{FF2B5EF4-FFF2-40B4-BE49-F238E27FC236}">
                <a16:creationId xmlns:a16="http://schemas.microsoft.com/office/drawing/2014/main" id="{1B923455-E90B-C522-682D-241EBAD5BCD8}"/>
              </a:ext>
            </a:extLst>
          </p:cNvPr>
          <p:cNvPicPr>
            <a:picLocks noChangeAspect="1"/>
          </p:cNvPicPr>
          <p:nvPr/>
        </p:nvPicPr>
        <p:blipFill>
          <a:blip r:embed="rId5"/>
          <a:stretch>
            <a:fillRect/>
          </a:stretch>
        </p:blipFill>
        <p:spPr>
          <a:xfrm>
            <a:off x="15449797" y="9482606"/>
            <a:ext cx="2604288" cy="557097"/>
          </a:xfrm>
          <a:prstGeom prst="rect">
            <a:avLst/>
          </a:prstGeom>
        </p:spPr>
      </p:pic>
      <p:pic>
        <p:nvPicPr>
          <p:cNvPr id="15" name="Picture 14">
            <a:extLst>
              <a:ext uri="{FF2B5EF4-FFF2-40B4-BE49-F238E27FC236}">
                <a16:creationId xmlns:a16="http://schemas.microsoft.com/office/drawing/2014/main" id="{9DD79C02-CAA8-287F-27B3-9E9840E0A677}"/>
              </a:ext>
            </a:extLst>
          </p:cNvPr>
          <p:cNvPicPr>
            <a:picLocks noChangeAspect="1"/>
          </p:cNvPicPr>
          <p:nvPr/>
        </p:nvPicPr>
        <p:blipFill>
          <a:blip r:embed="rId6"/>
          <a:stretch>
            <a:fillRect/>
          </a:stretch>
        </p:blipFill>
        <p:spPr>
          <a:xfrm>
            <a:off x="0" y="10077559"/>
            <a:ext cx="18288000" cy="209441"/>
          </a:xfrm>
          <a:prstGeom prst="rect">
            <a:avLst/>
          </a:prstGeom>
        </p:spPr>
      </p:pic>
      <p:sp>
        <p:nvSpPr>
          <p:cNvPr id="17" name="Shape 0">
            <a:extLst>
              <a:ext uri="{FF2B5EF4-FFF2-40B4-BE49-F238E27FC236}">
                <a16:creationId xmlns:a16="http://schemas.microsoft.com/office/drawing/2014/main" id="{E2355B62-07C1-00CA-EABD-ADA0B4C8C718}"/>
              </a:ext>
            </a:extLst>
          </p:cNvPr>
          <p:cNvSpPr/>
          <p:nvPr/>
        </p:nvSpPr>
        <p:spPr>
          <a:xfrm>
            <a:off x="872430" y="1047130"/>
            <a:ext cx="552450" cy="552450"/>
          </a:xfrm>
          <a:prstGeom prst="rect">
            <a:avLst/>
          </a:prstGeom>
          <a:solidFill>
            <a:srgbClr val="00286E"/>
          </a:solidFill>
          <a:ln/>
        </p:spPr>
      </p:sp>
      <p:sp>
        <p:nvSpPr>
          <p:cNvPr id="19" name="Text 1">
            <a:extLst>
              <a:ext uri="{FF2B5EF4-FFF2-40B4-BE49-F238E27FC236}">
                <a16:creationId xmlns:a16="http://schemas.microsoft.com/office/drawing/2014/main" id="{1E2EB7C3-0556-AF82-3CDE-ABA2EC290D2C}"/>
              </a:ext>
            </a:extLst>
          </p:cNvPr>
          <p:cNvSpPr/>
          <p:nvPr/>
        </p:nvSpPr>
        <p:spPr>
          <a:xfrm>
            <a:off x="834330" y="1011040"/>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20</a:t>
            </a:r>
            <a:endParaRPr lang="en-US" sz="2916" dirty="0"/>
          </a:p>
        </p:txBody>
      </p:sp>
      <p:sp>
        <p:nvSpPr>
          <p:cNvPr id="21" name="Text 3">
            <a:extLst>
              <a:ext uri="{FF2B5EF4-FFF2-40B4-BE49-F238E27FC236}">
                <a16:creationId xmlns:a16="http://schemas.microsoft.com/office/drawing/2014/main" id="{7163668D-C0F4-383D-6043-32BA2556DA19}"/>
              </a:ext>
            </a:extLst>
          </p:cNvPr>
          <p:cNvSpPr/>
          <p:nvPr/>
        </p:nvSpPr>
        <p:spPr>
          <a:xfrm>
            <a:off x="1634430" y="938510"/>
            <a:ext cx="13684157" cy="1017389"/>
          </a:xfrm>
          <a:prstGeom prst="rect">
            <a:avLst/>
          </a:prstGeom>
          <a:noFill/>
          <a:ln/>
        </p:spPr>
        <p:txBody>
          <a:bodyPr wrap="square" lIns="25400" tIns="25400" rIns="25400" bIns="25400" rtlCol="0" anchor="t">
            <a:normAutofit lnSpcReduction="10000"/>
          </a:bodyPr>
          <a:lstStyle/>
          <a:p>
            <a:pPr marL="0" indent="0" algn="l">
              <a:lnSpc>
                <a:spcPct val="91800"/>
              </a:lnSpc>
              <a:buNone/>
            </a:pPr>
            <a:r>
              <a:rPr lang="en-US" sz="3672" b="1" dirty="0">
                <a:solidFill>
                  <a:srgbClr val="00286E"/>
                </a:solidFill>
                <a:latin typeface="Arial" pitchFamily="34" charset="0"/>
                <a:ea typeface="Arial" pitchFamily="34" charset="-122"/>
                <a:cs typeface="Arial" pitchFamily="34" charset="-120"/>
              </a:rPr>
              <a:t>Transparent procedures for inclusion of qualifications in the NQD</a:t>
            </a:r>
            <a:endParaRPr lang="en-US" sz="3672" dirty="0"/>
          </a:p>
        </p:txBody>
      </p:sp>
      <p:pic>
        <p:nvPicPr>
          <p:cNvPr id="23" name="Image 0" descr="preencoded.png">
            <a:extLst>
              <a:ext uri="{FF2B5EF4-FFF2-40B4-BE49-F238E27FC236}">
                <a16:creationId xmlns:a16="http://schemas.microsoft.com/office/drawing/2014/main" id="{EC33A101-2A90-B0C6-9CE7-C8640B3561E8}"/>
              </a:ext>
            </a:extLst>
          </p:cNvPr>
          <p:cNvPicPr>
            <a:picLocks noChangeAspect="1"/>
          </p:cNvPicPr>
          <p:nvPr/>
        </p:nvPicPr>
        <p:blipFill>
          <a:blip r:embed="rId7"/>
          <a:stretch>
            <a:fillRect/>
          </a:stretch>
        </p:blipFill>
        <p:spPr>
          <a:xfrm>
            <a:off x="15129570" y="601960"/>
            <a:ext cx="2286000" cy="857250"/>
          </a:xfrm>
          <a:prstGeom prst="rect">
            <a:avLst/>
          </a:prstGeom>
        </p:spPr>
      </p:pic>
      <p:sp>
        <p:nvSpPr>
          <p:cNvPr id="25" name="Shape 4">
            <a:extLst>
              <a:ext uri="{FF2B5EF4-FFF2-40B4-BE49-F238E27FC236}">
                <a16:creationId xmlns:a16="http://schemas.microsoft.com/office/drawing/2014/main" id="{11D15485-D38E-E7E3-AAB0-14F6C19965D8}"/>
              </a:ext>
            </a:extLst>
          </p:cNvPr>
          <p:cNvSpPr/>
          <p:nvPr/>
        </p:nvSpPr>
        <p:spPr>
          <a:xfrm>
            <a:off x="872430" y="2032099"/>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extLst>
      <p:ext uri="{BB962C8B-B14F-4D97-AF65-F5344CB8AC3E}">
        <p14:creationId xmlns:p14="http://schemas.microsoft.com/office/powerpoint/2010/main" val="2331655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8" name="Text 5"/>
          <p:cNvSpPr/>
          <p:nvPr/>
        </p:nvSpPr>
        <p:spPr>
          <a:xfrm>
            <a:off x="823346" y="1856925"/>
            <a:ext cx="15893415" cy="850900"/>
          </a:xfrm>
          <a:prstGeom prst="rect">
            <a:avLst/>
          </a:prstGeom>
          <a:noFill/>
          <a:ln/>
        </p:spPr>
        <p:txBody>
          <a:bodyPr wrap="square" lIns="25400" tIns="25400" rIns="25400" bIns="25400" rtlCol="0" anchor="t">
            <a:normAutofit/>
          </a:bodyPr>
          <a:lstStyle/>
          <a:p>
            <a:pPr marL="0" indent="0" algn="l">
              <a:buNone/>
            </a:pPr>
            <a:r>
              <a:rPr lang="en-US" sz="2268" dirty="0">
                <a:solidFill>
                  <a:srgbClr val="5B6577"/>
                </a:solidFill>
                <a:latin typeface="Arial" pitchFamily="34" charset="0"/>
                <a:ea typeface="Arial" pitchFamily="34" charset="-122"/>
                <a:cs typeface="Arial" pitchFamily="34" charset="-120"/>
              </a:rPr>
              <a:t>Kenya's quality assurance system covers the full qualifications awarding lifecycle, from labour market needs and design through delivery, assessment, certification, registration and recognition.</a:t>
            </a:r>
            <a:endParaRPr lang="en-US" sz="2268" dirty="0"/>
          </a:p>
        </p:txBody>
      </p:sp>
      <p:sp>
        <p:nvSpPr>
          <p:cNvPr id="9" name="Shape 6"/>
          <p:cNvSpPr/>
          <p:nvPr/>
        </p:nvSpPr>
        <p:spPr>
          <a:xfrm>
            <a:off x="872430" y="2741017"/>
            <a:ext cx="2693690" cy="2104702"/>
          </a:xfrm>
          <a:prstGeom prst="rect">
            <a:avLst/>
          </a:prstGeom>
          <a:solidFill>
            <a:srgbClr val="00286E"/>
          </a:solidFill>
          <a:ln/>
        </p:spPr>
      </p:sp>
      <p:sp>
        <p:nvSpPr>
          <p:cNvPr id="10" name="Text 7"/>
          <p:cNvSpPr/>
          <p:nvPr/>
        </p:nvSpPr>
        <p:spPr>
          <a:xfrm>
            <a:off x="1005780" y="2874367"/>
            <a:ext cx="2669689"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D3993F"/>
                </a:solidFill>
                <a:latin typeface="Arial" pitchFamily="34" charset="0"/>
                <a:ea typeface="Arial" pitchFamily="34" charset="-122"/>
                <a:cs typeface="Arial" pitchFamily="34" charset="-120"/>
              </a:rPr>
              <a:t>1</a:t>
            </a:r>
            <a:endParaRPr lang="en-US" sz="2160" dirty="0"/>
          </a:p>
        </p:txBody>
      </p:sp>
      <p:sp>
        <p:nvSpPr>
          <p:cNvPr id="11" name="Text 8"/>
          <p:cNvSpPr/>
          <p:nvPr/>
        </p:nvSpPr>
        <p:spPr>
          <a:xfrm>
            <a:off x="1005780" y="3223617"/>
            <a:ext cx="2503190" cy="573484"/>
          </a:xfrm>
          <a:prstGeom prst="rect">
            <a:avLst/>
          </a:prstGeom>
          <a:noFill/>
          <a:ln/>
        </p:spPr>
        <p:txBody>
          <a:bodyPr wrap="square" lIns="25400" tIns="25400" rIns="25400" bIns="25400" rtlCol="0" anchor="t">
            <a:noAutofit/>
          </a:bodyPr>
          <a:lstStyle/>
          <a:p>
            <a:pPr marL="0" indent="0" algn="l">
              <a:lnSpc>
                <a:spcPct val="108111"/>
              </a:lnSpc>
              <a:buNone/>
            </a:pPr>
            <a:r>
              <a:rPr lang="en-US" sz="2400" b="1" dirty="0">
                <a:solidFill>
                  <a:srgbClr val="FFFFFF"/>
                </a:solidFill>
                <a:latin typeface="Arial" pitchFamily="34" charset="0"/>
                <a:ea typeface="Arial" pitchFamily="34" charset="-122"/>
                <a:cs typeface="Arial" pitchFamily="34" charset="-120"/>
              </a:rPr>
              <a:t>Labour market and occupational standards</a:t>
            </a:r>
            <a:endParaRPr lang="en-US" sz="2400" dirty="0"/>
          </a:p>
        </p:txBody>
      </p:sp>
      <p:sp>
        <p:nvSpPr>
          <p:cNvPr id="12" name="Shape 9"/>
          <p:cNvSpPr/>
          <p:nvPr/>
        </p:nvSpPr>
        <p:spPr>
          <a:xfrm>
            <a:off x="3642320" y="2741017"/>
            <a:ext cx="2693690" cy="2104702"/>
          </a:xfrm>
          <a:prstGeom prst="rect">
            <a:avLst/>
          </a:prstGeom>
          <a:solidFill>
            <a:srgbClr val="083073"/>
          </a:solidFill>
          <a:ln/>
        </p:spPr>
      </p:sp>
      <p:sp>
        <p:nvSpPr>
          <p:cNvPr id="13" name="Text 10"/>
          <p:cNvSpPr/>
          <p:nvPr/>
        </p:nvSpPr>
        <p:spPr>
          <a:xfrm>
            <a:off x="3775670" y="2874367"/>
            <a:ext cx="2669689"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D3993F"/>
                </a:solidFill>
                <a:latin typeface="Arial" pitchFamily="34" charset="0"/>
                <a:ea typeface="Arial" pitchFamily="34" charset="-122"/>
                <a:cs typeface="Arial" pitchFamily="34" charset="-120"/>
              </a:rPr>
              <a:t>2</a:t>
            </a:r>
            <a:endParaRPr lang="en-US" sz="2160" dirty="0"/>
          </a:p>
        </p:txBody>
      </p:sp>
      <p:sp>
        <p:nvSpPr>
          <p:cNvPr id="14" name="Text 11"/>
          <p:cNvSpPr/>
          <p:nvPr/>
        </p:nvSpPr>
        <p:spPr>
          <a:xfrm>
            <a:off x="3775670" y="3223617"/>
            <a:ext cx="2669689" cy="305792"/>
          </a:xfrm>
          <a:prstGeom prst="rect">
            <a:avLst/>
          </a:prstGeom>
          <a:noFill/>
          <a:ln/>
        </p:spPr>
        <p:txBody>
          <a:bodyPr wrap="square" lIns="25400" tIns="25400" rIns="25400" bIns="25400" rtlCol="0" anchor="t">
            <a:noAutofit/>
          </a:bodyPr>
          <a:lstStyle/>
          <a:p>
            <a:pPr marL="0" indent="0" algn="l">
              <a:lnSpc>
                <a:spcPct val="108111"/>
              </a:lnSpc>
              <a:buNone/>
            </a:pPr>
            <a:r>
              <a:rPr lang="en-US" sz="2400" b="1" dirty="0">
                <a:solidFill>
                  <a:srgbClr val="FFFFFF"/>
                </a:solidFill>
                <a:latin typeface="Arial" pitchFamily="34" charset="0"/>
                <a:ea typeface="Arial" pitchFamily="34" charset="-122"/>
                <a:cs typeface="Arial" pitchFamily="34" charset="-120"/>
              </a:rPr>
              <a:t>Qualification design</a:t>
            </a:r>
            <a:endParaRPr lang="en-US" sz="2400" dirty="0"/>
          </a:p>
        </p:txBody>
      </p:sp>
      <p:sp>
        <p:nvSpPr>
          <p:cNvPr id="15" name="Shape 12"/>
          <p:cNvSpPr/>
          <p:nvPr/>
        </p:nvSpPr>
        <p:spPr>
          <a:xfrm>
            <a:off x="6412210" y="2741017"/>
            <a:ext cx="2693690" cy="2104702"/>
          </a:xfrm>
          <a:prstGeom prst="rect">
            <a:avLst/>
          </a:prstGeom>
          <a:solidFill>
            <a:srgbClr val="0D3781"/>
          </a:solidFill>
          <a:ln/>
        </p:spPr>
      </p:sp>
      <p:sp>
        <p:nvSpPr>
          <p:cNvPr id="16" name="Text 13"/>
          <p:cNvSpPr/>
          <p:nvPr/>
        </p:nvSpPr>
        <p:spPr>
          <a:xfrm>
            <a:off x="6545560" y="2874367"/>
            <a:ext cx="2669689"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D3993F"/>
                </a:solidFill>
                <a:latin typeface="Arial" pitchFamily="34" charset="0"/>
                <a:ea typeface="Arial" pitchFamily="34" charset="-122"/>
                <a:cs typeface="Arial" pitchFamily="34" charset="-120"/>
              </a:rPr>
              <a:t>3</a:t>
            </a:r>
            <a:endParaRPr lang="en-US" sz="2160" dirty="0"/>
          </a:p>
        </p:txBody>
      </p:sp>
      <p:sp>
        <p:nvSpPr>
          <p:cNvPr id="17" name="Text 14"/>
          <p:cNvSpPr/>
          <p:nvPr/>
        </p:nvSpPr>
        <p:spPr>
          <a:xfrm>
            <a:off x="6545560" y="3223617"/>
            <a:ext cx="2503190" cy="573484"/>
          </a:xfrm>
          <a:prstGeom prst="rect">
            <a:avLst/>
          </a:prstGeom>
          <a:noFill/>
          <a:ln/>
        </p:spPr>
        <p:txBody>
          <a:bodyPr wrap="square" lIns="25400" tIns="25400" rIns="25400" bIns="25400" rtlCol="0" anchor="t">
            <a:noAutofit/>
          </a:bodyPr>
          <a:lstStyle/>
          <a:p>
            <a:pPr marL="0" indent="0" algn="l">
              <a:lnSpc>
                <a:spcPct val="108111"/>
              </a:lnSpc>
              <a:buNone/>
            </a:pPr>
            <a:r>
              <a:rPr lang="en-US" sz="2400" b="1" dirty="0">
                <a:solidFill>
                  <a:srgbClr val="FFFFFF"/>
                </a:solidFill>
                <a:latin typeface="Arial" pitchFamily="34" charset="0"/>
                <a:ea typeface="Arial" pitchFamily="34" charset="-122"/>
                <a:cs typeface="Arial" pitchFamily="34" charset="-120"/>
              </a:rPr>
              <a:t>Curriculum development and approval</a:t>
            </a:r>
            <a:endParaRPr lang="en-US" sz="2400" dirty="0"/>
          </a:p>
        </p:txBody>
      </p:sp>
      <p:sp>
        <p:nvSpPr>
          <p:cNvPr id="18" name="Shape 15"/>
          <p:cNvSpPr/>
          <p:nvPr/>
        </p:nvSpPr>
        <p:spPr>
          <a:xfrm>
            <a:off x="9182100" y="2741017"/>
            <a:ext cx="2693690" cy="2104702"/>
          </a:xfrm>
          <a:prstGeom prst="rect">
            <a:avLst/>
          </a:prstGeom>
          <a:solidFill>
            <a:srgbClr val="0D3781"/>
          </a:solidFill>
          <a:ln/>
        </p:spPr>
      </p:sp>
      <p:sp>
        <p:nvSpPr>
          <p:cNvPr id="19" name="Text 16"/>
          <p:cNvSpPr/>
          <p:nvPr/>
        </p:nvSpPr>
        <p:spPr>
          <a:xfrm>
            <a:off x="9315450" y="2874367"/>
            <a:ext cx="2669689"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D3993F"/>
                </a:solidFill>
                <a:latin typeface="Arial" pitchFamily="34" charset="0"/>
                <a:ea typeface="Arial" pitchFamily="34" charset="-122"/>
                <a:cs typeface="Arial" pitchFamily="34" charset="-120"/>
              </a:rPr>
              <a:t>4</a:t>
            </a:r>
            <a:endParaRPr lang="en-US" sz="2160" dirty="0"/>
          </a:p>
        </p:txBody>
      </p:sp>
      <p:sp>
        <p:nvSpPr>
          <p:cNvPr id="20" name="Text 17"/>
          <p:cNvSpPr/>
          <p:nvPr/>
        </p:nvSpPr>
        <p:spPr>
          <a:xfrm>
            <a:off x="9315450" y="3223617"/>
            <a:ext cx="2503190" cy="573484"/>
          </a:xfrm>
          <a:prstGeom prst="rect">
            <a:avLst/>
          </a:prstGeom>
          <a:noFill/>
          <a:ln/>
        </p:spPr>
        <p:txBody>
          <a:bodyPr wrap="square" lIns="25400" tIns="25400" rIns="25400" bIns="25400" rtlCol="0" anchor="t">
            <a:noAutofit/>
          </a:bodyPr>
          <a:lstStyle/>
          <a:p>
            <a:pPr marL="0" indent="0" algn="l">
              <a:lnSpc>
                <a:spcPct val="108111"/>
              </a:lnSpc>
              <a:buNone/>
            </a:pPr>
            <a:r>
              <a:rPr lang="en-US" sz="2400" b="1" dirty="0">
                <a:solidFill>
                  <a:srgbClr val="FFFFFF"/>
                </a:solidFill>
                <a:latin typeface="Arial" pitchFamily="34" charset="0"/>
                <a:ea typeface="Arial" pitchFamily="34" charset="-122"/>
                <a:cs typeface="Arial" pitchFamily="34" charset="-120"/>
              </a:rPr>
              <a:t>Accreditation and registration</a:t>
            </a:r>
            <a:endParaRPr lang="en-US" sz="2400" dirty="0"/>
          </a:p>
        </p:txBody>
      </p:sp>
      <p:sp>
        <p:nvSpPr>
          <p:cNvPr id="21" name="Shape 18"/>
          <p:cNvSpPr/>
          <p:nvPr/>
        </p:nvSpPr>
        <p:spPr>
          <a:xfrm>
            <a:off x="11951990" y="2741017"/>
            <a:ext cx="2693690" cy="2104702"/>
          </a:xfrm>
          <a:prstGeom prst="rect">
            <a:avLst/>
          </a:prstGeom>
          <a:solidFill>
            <a:srgbClr val="083073"/>
          </a:solidFill>
          <a:ln/>
        </p:spPr>
      </p:sp>
      <p:sp>
        <p:nvSpPr>
          <p:cNvPr id="22" name="Text 19"/>
          <p:cNvSpPr/>
          <p:nvPr/>
        </p:nvSpPr>
        <p:spPr>
          <a:xfrm>
            <a:off x="12085340" y="2874367"/>
            <a:ext cx="2669689"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D3993F"/>
                </a:solidFill>
                <a:latin typeface="Arial" pitchFamily="34" charset="0"/>
                <a:ea typeface="Arial" pitchFamily="34" charset="-122"/>
                <a:cs typeface="Arial" pitchFamily="34" charset="-120"/>
              </a:rPr>
              <a:t>5</a:t>
            </a:r>
            <a:endParaRPr lang="en-US" sz="2160" dirty="0"/>
          </a:p>
        </p:txBody>
      </p:sp>
      <p:sp>
        <p:nvSpPr>
          <p:cNvPr id="23" name="Text 20"/>
          <p:cNvSpPr/>
          <p:nvPr/>
        </p:nvSpPr>
        <p:spPr>
          <a:xfrm>
            <a:off x="12085340" y="3223617"/>
            <a:ext cx="2503190" cy="573484"/>
          </a:xfrm>
          <a:prstGeom prst="rect">
            <a:avLst/>
          </a:prstGeom>
          <a:noFill/>
          <a:ln/>
        </p:spPr>
        <p:txBody>
          <a:bodyPr wrap="square" lIns="25400" tIns="25400" rIns="25400" bIns="25400" rtlCol="0" anchor="t">
            <a:noAutofit/>
          </a:bodyPr>
          <a:lstStyle/>
          <a:p>
            <a:pPr marL="0" indent="0" algn="l">
              <a:lnSpc>
                <a:spcPct val="108111"/>
              </a:lnSpc>
              <a:buNone/>
            </a:pPr>
            <a:r>
              <a:rPr lang="en-US" sz="2400" b="1" dirty="0">
                <a:solidFill>
                  <a:srgbClr val="FFFFFF"/>
                </a:solidFill>
                <a:latin typeface="Arial" pitchFamily="34" charset="0"/>
                <a:ea typeface="Arial" pitchFamily="34" charset="-122"/>
                <a:cs typeface="Arial" pitchFamily="34" charset="-120"/>
              </a:rPr>
              <a:t>Delivery and assessment</a:t>
            </a:r>
            <a:endParaRPr lang="en-US" sz="2400" dirty="0"/>
          </a:p>
        </p:txBody>
      </p:sp>
      <p:sp>
        <p:nvSpPr>
          <p:cNvPr id="24" name="Shape 21"/>
          <p:cNvSpPr/>
          <p:nvPr/>
        </p:nvSpPr>
        <p:spPr>
          <a:xfrm>
            <a:off x="14721880" y="2741017"/>
            <a:ext cx="2693690" cy="2104702"/>
          </a:xfrm>
          <a:prstGeom prst="rect">
            <a:avLst/>
          </a:prstGeom>
          <a:solidFill>
            <a:srgbClr val="00286E"/>
          </a:solidFill>
          <a:ln/>
        </p:spPr>
      </p:sp>
      <p:sp>
        <p:nvSpPr>
          <p:cNvPr id="26" name="Text 23"/>
          <p:cNvSpPr/>
          <p:nvPr/>
        </p:nvSpPr>
        <p:spPr>
          <a:xfrm>
            <a:off x="14855230" y="2874367"/>
            <a:ext cx="2669689" cy="349250"/>
          </a:xfrm>
          <a:prstGeom prst="rect">
            <a:avLst/>
          </a:prstGeom>
          <a:noFill/>
          <a:ln/>
        </p:spPr>
        <p:txBody>
          <a:bodyPr wrap="square" lIns="25400" tIns="25400" rIns="25400" bIns="25400" rtlCol="0" anchor="t">
            <a:normAutofit lnSpcReduction="10000"/>
          </a:bodyPr>
          <a:lstStyle/>
          <a:p>
            <a:pPr marL="0" indent="0" algn="l">
              <a:buNone/>
            </a:pPr>
            <a:r>
              <a:rPr lang="en-US" sz="2160" b="1" dirty="0">
                <a:solidFill>
                  <a:srgbClr val="D3993F"/>
                </a:solidFill>
                <a:latin typeface="Arial" pitchFamily="34" charset="0"/>
                <a:ea typeface="Arial" pitchFamily="34" charset="-122"/>
                <a:cs typeface="Arial" pitchFamily="34" charset="-120"/>
              </a:rPr>
              <a:t>6</a:t>
            </a:r>
            <a:endParaRPr lang="en-US" sz="2160" dirty="0"/>
          </a:p>
        </p:txBody>
      </p:sp>
      <p:sp>
        <p:nvSpPr>
          <p:cNvPr id="27" name="Text 24"/>
          <p:cNvSpPr/>
          <p:nvPr/>
        </p:nvSpPr>
        <p:spPr>
          <a:xfrm>
            <a:off x="14855230" y="3223617"/>
            <a:ext cx="2503190" cy="573484"/>
          </a:xfrm>
          <a:prstGeom prst="rect">
            <a:avLst/>
          </a:prstGeom>
          <a:noFill/>
          <a:ln/>
        </p:spPr>
        <p:txBody>
          <a:bodyPr wrap="square" lIns="25400" tIns="25400" rIns="25400" bIns="25400" rtlCol="0" anchor="t">
            <a:noAutofit/>
          </a:bodyPr>
          <a:lstStyle/>
          <a:p>
            <a:pPr marL="0" indent="0" algn="l">
              <a:lnSpc>
                <a:spcPct val="108111"/>
              </a:lnSpc>
              <a:buNone/>
            </a:pPr>
            <a:r>
              <a:rPr lang="en-US" sz="2400" b="1" dirty="0">
                <a:solidFill>
                  <a:srgbClr val="FFFFFF"/>
                </a:solidFill>
                <a:latin typeface="Arial" pitchFamily="34" charset="0"/>
                <a:ea typeface="Arial" pitchFamily="34" charset="-122"/>
                <a:cs typeface="Arial" pitchFamily="34" charset="-120"/>
              </a:rPr>
              <a:t>Certification, NQD records and recognition</a:t>
            </a:r>
            <a:endParaRPr lang="en-US" sz="2400" dirty="0"/>
          </a:p>
        </p:txBody>
      </p:sp>
      <p:grpSp>
        <p:nvGrpSpPr>
          <p:cNvPr id="49" name="Group 48">
            <a:extLst>
              <a:ext uri="{FF2B5EF4-FFF2-40B4-BE49-F238E27FC236}">
                <a16:creationId xmlns:a16="http://schemas.microsoft.com/office/drawing/2014/main" id="{4E84B2E1-8534-2AB2-9F59-21820523B6E9}"/>
              </a:ext>
            </a:extLst>
          </p:cNvPr>
          <p:cNvGrpSpPr/>
          <p:nvPr/>
        </p:nvGrpSpPr>
        <p:grpSpPr>
          <a:xfrm>
            <a:off x="872430" y="5017168"/>
            <a:ext cx="4187360" cy="3045571"/>
            <a:chOff x="872430" y="4159052"/>
            <a:chExt cx="4187360" cy="4780856"/>
          </a:xfrm>
        </p:grpSpPr>
        <p:sp>
          <p:nvSpPr>
            <p:cNvPr id="28" name="Shape 25"/>
            <p:cNvSpPr/>
            <p:nvPr/>
          </p:nvSpPr>
          <p:spPr>
            <a:xfrm>
              <a:off x="872430" y="4159052"/>
              <a:ext cx="4021435" cy="4780856"/>
            </a:xfrm>
            <a:prstGeom prst="rect">
              <a:avLst/>
            </a:prstGeom>
            <a:ln w="6350">
              <a:solidFill>
                <a:srgbClr val="DFE4EE"/>
              </a:solidFill>
              <a:prstDash val="solid"/>
            </a:ln>
          </p:spPr>
        </p:sp>
        <p:sp>
          <p:nvSpPr>
            <p:cNvPr id="29" name="Text 26"/>
            <p:cNvSpPr/>
            <p:nvPr/>
          </p:nvSpPr>
          <p:spPr>
            <a:xfrm>
              <a:off x="1069281" y="4336852"/>
              <a:ext cx="3990509" cy="368300"/>
            </a:xfrm>
            <a:prstGeom prst="rect">
              <a:avLst/>
            </a:prstGeom>
            <a:noFill/>
            <a:ln/>
          </p:spPr>
          <p:txBody>
            <a:bodyPr wrap="square" lIns="25400" tIns="25400" rIns="25400" bIns="25400" rtlCol="0" anchor="t">
              <a:noAutofit/>
            </a:bodyPr>
            <a:lstStyle/>
            <a:p>
              <a:pPr marL="0" indent="0" algn="l">
                <a:buNone/>
              </a:pPr>
              <a:r>
                <a:rPr lang="en-US" sz="2400" b="1" dirty="0">
                  <a:solidFill>
                    <a:srgbClr val="00286E"/>
                  </a:solidFill>
                  <a:latin typeface="Arial" pitchFamily="34" charset="0"/>
                  <a:ea typeface="Arial" pitchFamily="34" charset="-122"/>
                  <a:cs typeface="Arial" pitchFamily="34" charset="-120"/>
                </a:rPr>
                <a:t>Internal QA</a:t>
              </a:r>
              <a:endParaRPr lang="en-US" sz="2400" dirty="0"/>
            </a:p>
          </p:txBody>
        </p:sp>
        <p:sp>
          <p:nvSpPr>
            <p:cNvPr id="30" name="Text 27"/>
            <p:cNvSpPr/>
            <p:nvPr/>
          </p:nvSpPr>
          <p:spPr>
            <a:xfrm>
              <a:off x="1069281" y="4988785"/>
              <a:ext cx="3736567" cy="1360884"/>
            </a:xfrm>
            <a:prstGeom prst="rect">
              <a:avLst/>
            </a:prstGeom>
            <a:noFill/>
            <a:ln/>
          </p:spPr>
          <p:txBody>
            <a:bodyPr wrap="square" lIns="25400" tIns="25400" rIns="25400" bIns="25400" rtlCol="0" anchor="t">
              <a:noAutofit/>
            </a:bodyPr>
            <a:lstStyle/>
            <a:p>
              <a:pPr marL="0" indent="0" algn="l">
                <a:lnSpc>
                  <a:spcPct val="118407"/>
                </a:lnSpc>
                <a:buNone/>
              </a:pPr>
              <a:r>
                <a:rPr lang="en-US" sz="2400" dirty="0">
                  <a:solidFill>
                    <a:srgbClr val="5B6577"/>
                  </a:solidFill>
                  <a:latin typeface="Arial" pitchFamily="34" charset="0"/>
                  <a:ea typeface="Arial" pitchFamily="34" charset="-122"/>
                  <a:cs typeface="Arial" pitchFamily="34" charset="-120"/>
                </a:rPr>
                <a:t>Institutions undertake self-evaluation, assessment moderation, compliance checks and continuous improvement.</a:t>
              </a:r>
              <a:endParaRPr lang="en-US" sz="2400" dirty="0"/>
            </a:p>
          </p:txBody>
        </p:sp>
      </p:grpSp>
      <p:grpSp>
        <p:nvGrpSpPr>
          <p:cNvPr id="50" name="Group 49">
            <a:extLst>
              <a:ext uri="{FF2B5EF4-FFF2-40B4-BE49-F238E27FC236}">
                <a16:creationId xmlns:a16="http://schemas.microsoft.com/office/drawing/2014/main" id="{D74092E5-950E-ECF3-85B6-0B7E9C895118}"/>
              </a:ext>
            </a:extLst>
          </p:cNvPr>
          <p:cNvGrpSpPr/>
          <p:nvPr/>
        </p:nvGrpSpPr>
        <p:grpSpPr>
          <a:xfrm>
            <a:off x="5046266" y="5017168"/>
            <a:ext cx="4187468" cy="3045571"/>
            <a:chOff x="5046266" y="4159052"/>
            <a:chExt cx="4187468" cy="4780856"/>
          </a:xfrm>
        </p:grpSpPr>
        <p:sp>
          <p:nvSpPr>
            <p:cNvPr id="31" name="Shape 28"/>
            <p:cNvSpPr/>
            <p:nvPr/>
          </p:nvSpPr>
          <p:spPr>
            <a:xfrm>
              <a:off x="5046266" y="4159052"/>
              <a:ext cx="4021534" cy="4780856"/>
            </a:xfrm>
            <a:prstGeom prst="rect">
              <a:avLst/>
            </a:prstGeom>
            <a:ln w="6350">
              <a:solidFill>
                <a:srgbClr val="DFE4EE"/>
              </a:solidFill>
              <a:prstDash val="solid"/>
            </a:ln>
          </p:spPr>
        </p:sp>
        <p:sp>
          <p:nvSpPr>
            <p:cNvPr id="32" name="Text 29"/>
            <p:cNvSpPr/>
            <p:nvPr/>
          </p:nvSpPr>
          <p:spPr>
            <a:xfrm>
              <a:off x="5243116" y="4336852"/>
              <a:ext cx="3990618" cy="368300"/>
            </a:xfrm>
            <a:prstGeom prst="rect">
              <a:avLst/>
            </a:prstGeom>
            <a:noFill/>
            <a:ln/>
          </p:spPr>
          <p:txBody>
            <a:bodyPr wrap="square" lIns="25400" tIns="25400" rIns="25400" bIns="25400" rtlCol="0" anchor="t">
              <a:noAutofit/>
            </a:bodyPr>
            <a:lstStyle/>
            <a:p>
              <a:pPr marL="0" indent="0" algn="l">
                <a:buNone/>
              </a:pPr>
              <a:r>
                <a:rPr lang="en-US" sz="2400" b="1" dirty="0">
                  <a:solidFill>
                    <a:srgbClr val="00286E"/>
                  </a:solidFill>
                  <a:latin typeface="Arial" pitchFamily="34" charset="0"/>
                  <a:ea typeface="Arial" pitchFamily="34" charset="-122"/>
                  <a:cs typeface="Arial" pitchFamily="34" charset="-120"/>
                </a:rPr>
                <a:t>External QA</a:t>
              </a:r>
              <a:endParaRPr lang="en-US" sz="2400" dirty="0"/>
            </a:p>
          </p:txBody>
        </p:sp>
        <p:sp>
          <p:nvSpPr>
            <p:cNvPr id="33" name="Text 30"/>
            <p:cNvSpPr/>
            <p:nvPr/>
          </p:nvSpPr>
          <p:spPr>
            <a:xfrm>
              <a:off x="5243116" y="4856578"/>
              <a:ext cx="3736669" cy="1691580"/>
            </a:xfrm>
            <a:prstGeom prst="rect">
              <a:avLst/>
            </a:prstGeom>
            <a:noFill/>
            <a:ln/>
          </p:spPr>
          <p:txBody>
            <a:bodyPr wrap="square" lIns="25400" tIns="25400" rIns="25400" bIns="25400" rtlCol="0" anchor="t">
              <a:noAutofit/>
            </a:bodyPr>
            <a:lstStyle/>
            <a:p>
              <a:pPr marL="0" indent="0" algn="l">
                <a:lnSpc>
                  <a:spcPct val="118407"/>
                </a:lnSpc>
                <a:buNone/>
              </a:pPr>
              <a:r>
                <a:rPr lang="en-US" sz="2400" dirty="0">
                  <a:solidFill>
                    <a:srgbClr val="5B6577"/>
                  </a:solidFill>
                  <a:latin typeface="Arial" pitchFamily="34" charset="0"/>
                  <a:ea typeface="Arial" pitchFamily="34" charset="-122"/>
                  <a:cs typeface="Arial" pitchFamily="34" charset="-120"/>
                </a:rPr>
                <a:t>CUE, TVETA, NITA, DQAS, professional bodies and KNQA undertake regulation, accreditation, audits and compliance monitoring.</a:t>
              </a:r>
              <a:endParaRPr lang="en-US" sz="2400" dirty="0"/>
            </a:p>
          </p:txBody>
        </p:sp>
      </p:grpSp>
      <p:grpSp>
        <p:nvGrpSpPr>
          <p:cNvPr id="51" name="Group 50">
            <a:extLst>
              <a:ext uri="{FF2B5EF4-FFF2-40B4-BE49-F238E27FC236}">
                <a16:creationId xmlns:a16="http://schemas.microsoft.com/office/drawing/2014/main" id="{7A1EC145-B36D-65A5-ECEF-4CADA62AEEF7}"/>
              </a:ext>
            </a:extLst>
          </p:cNvPr>
          <p:cNvGrpSpPr/>
          <p:nvPr/>
        </p:nvGrpSpPr>
        <p:grpSpPr>
          <a:xfrm>
            <a:off x="9220200" y="5017168"/>
            <a:ext cx="4187359" cy="3045571"/>
            <a:chOff x="9220200" y="4159052"/>
            <a:chExt cx="4187359" cy="4780856"/>
          </a:xfrm>
        </p:grpSpPr>
        <p:sp>
          <p:nvSpPr>
            <p:cNvPr id="34" name="Shape 31"/>
            <p:cNvSpPr/>
            <p:nvPr/>
          </p:nvSpPr>
          <p:spPr>
            <a:xfrm>
              <a:off x="9220200" y="4159052"/>
              <a:ext cx="4021435" cy="4780856"/>
            </a:xfrm>
            <a:prstGeom prst="rect">
              <a:avLst/>
            </a:prstGeom>
            <a:ln w="6350">
              <a:solidFill>
                <a:srgbClr val="DFE4EE"/>
              </a:solidFill>
              <a:prstDash val="solid"/>
            </a:ln>
          </p:spPr>
        </p:sp>
        <p:sp>
          <p:nvSpPr>
            <p:cNvPr id="35" name="Text 32"/>
            <p:cNvSpPr/>
            <p:nvPr/>
          </p:nvSpPr>
          <p:spPr>
            <a:xfrm>
              <a:off x="9417050" y="4336852"/>
              <a:ext cx="3990509" cy="368300"/>
            </a:xfrm>
            <a:prstGeom prst="rect">
              <a:avLst/>
            </a:prstGeom>
            <a:noFill/>
            <a:ln/>
          </p:spPr>
          <p:txBody>
            <a:bodyPr wrap="square" lIns="25400" tIns="25400" rIns="25400" bIns="25400" rtlCol="0" anchor="t">
              <a:noAutofit/>
            </a:bodyPr>
            <a:lstStyle/>
            <a:p>
              <a:pPr marL="0" indent="0" algn="l">
                <a:buNone/>
              </a:pPr>
              <a:r>
                <a:rPr lang="en-US" sz="2400" b="1" dirty="0">
                  <a:solidFill>
                    <a:srgbClr val="00286E"/>
                  </a:solidFill>
                  <a:latin typeface="Arial" pitchFamily="34" charset="0"/>
                  <a:ea typeface="Arial" pitchFamily="34" charset="-122"/>
                  <a:cs typeface="Arial" pitchFamily="34" charset="-120"/>
                </a:rPr>
                <a:t>KNQF QA role</a:t>
              </a:r>
              <a:endParaRPr lang="en-US" sz="2400" dirty="0"/>
            </a:p>
          </p:txBody>
        </p:sp>
        <p:sp>
          <p:nvSpPr>
            <p:cNvPr id="36" name="Text 33"/>
            <p:cNvSpPr/>
            <p:nvPr/>
          </p:nvSpPr>
          <p:spPr>
            <a:xfrm>
              <a:off x="9417050" y="4875465"/>
              <a:ext cx="3736567" cy="1360884"/>
            </a:xfrm>
            <a:prstGeom prst="rect">
              <a:avLst/>
            </a:prstGeom>
            <a:noFill/>
            <a:ln/>
          </p:spPr>
          <p:txBody>
            <a:bodyPr wrap="square" lIns="25400" tIns="25400" rIns="25400" bIns="25400" rtlCol="0" anchor="t">
              <a:noAutofit/>
            </a:bodyPr>
            <a:lstStyle/>
            <a:p>
              <a:pPr marL="0" indent="0" algn="l">
                <a:lnSpc>
                  <a:spcPct val="118407"/>
                </a:lnSpc>
                <a:buNone/>
              </a:pPr>
              <a:r>
                <a:rPr lang="en-US" sz="2400" dirty="0">
                  <a:solidFill>
                    <a:srgbClr val="5B6577"/>
                  </a:solidFill>
                  <a:latin typeface="Arial" pitchFamily="34" charset="0"/>
                  <a:ea typeface="Arial" pitchFamily="34" charset="-122"/>
                  <a:cs typeface="Arial" pitchFamily="34" charset="-120"/>
                </a:rPr>
                <a:t>KNQF standards, registration, alignment, validation and NQD publication support system-wide coherence.</a:t>
              </a:r>
              <a:endParaRPr lang="en-US" sz="2400" dirty="0"/>
            </a:p>
          </p:txBody>
        </p:sp>
      </p:grpSp>
      <p:grpSp>
        <p:nvGrpSpPr>
          <p:cNvPr id="52" name="Group 51">
            <a:extLst>
              <a:ext uri="{FF2B5EF4-FFF2-40B4-BE49-F238E27FC236}">
                <a16:creationId xmlns:a16="http://schemas.microsoft.com/office/drawing/2014/main" id="{37AA0052-87B4-6679-9091-5AFC79038DD0}"/>
              </a:ext>
            </a:extLst>
          </p:cNvPr>
          <p:cNvGrpSpPr/>
          <p:nvPr/>
        </p:nvGrpSpPr>
        <p:grpSpPr>
          <a:xfrm>
            <a:off x="13394036" y="5017169"/>
            <a:ext cx="4187468" cy="3045570"/>
            <a:chOff x="13394036" y="4159052"/>
            <a:chExt cx="4187468" cy="4780856"/>
          </a:xfrm>
        </p:grpSpPr>
        <p:sp>
          <p:nvSpPr>
            <p:cNvPr id="37" name="Shape 34"/>
            <p:cNvSpPr/>
            <p:nvPr/>
          </p:nvSpPr>
          <p:spPr>
            <a:xfrm>
              <a:off x="13394036" y="4159052"/>
              <a:ext cx="4021534" cy="4780856"/>
            </a:xfrm>
            <a:prstGeom prst="rect">
              <a:avLst/>
            </a:prstGeom>
            <a:ln w="6350">
              <a:solidFill>
                <a:srgbClr val="DFE4EE"/>
              </a:solidFill>
              <a:prstDash val="solid"/>
            </a:ln>
          </p:spPr>
        </p:sp>
        <p:sp>
          <p:nvSpPr>
            <p:cNvPr id="38" name="Text 35"/>
            <p:cNvSpPr/>
            <p:nvPr/>
          </p:nvSpPr>
          <p:spPr>
            <a:xfrm>
              <a:off x="13590886" y="4336852"/>
              <a:ext cx="3990618" cy="368300"/>
            </a:xfrm>
            <a:prstGeom prst="rect">
              <a:avLst/>
            </a:prstGeom>
            <a:noFill/>
            <a:ln/>
          </p:spPr>
          <p:txBody>
            <a:bodyPr wrap="square" lIns="25400" tIns="25400" rIns="25400" bIns="25400" rtlCol="0" anchor="t">
              <a:noAutofit/>
            </a:bodyPr>
            <a:lstStyle/>
            <a:p>
              <a:pPr marL="0" indent="0" algn="l">
                <a:buNone/>
              </a:pPr>
              <a:r>
                <a:rPr lang="en-US" sz="2400" b="1" dirty="0">
                  <a:solidFill>
                    <a:srgbClr val="00286E"/>
                  </a:solidFill>
                  <a:latin typeface="Arial" pitchFamily="34" charset="0"/>
                  <a:ea typeface="Arial" pitchFamily="34" charset="-122"/>
                  <a:cs typeface="Arial" pitchFamily="34" charset="-120"/>
                </a:rPr>
                <a:t>Continuous improvement</a:t>
              </a:r>
              <a:endParaRPr lang="en-US" sz="2400" dirty="0"/>
            </a:p>
          </p:txBody>
        </p:sp>
        <p:sp>
          <p:nvSpPr>
            <p:cNvPr id="39" name="Text 36"/>
            <p:cNvSpPr/>
            <p:nvPr/>
          </p:nvSpPr>
          <p:spPr>
            <a:xfrm>
              <a:off x="13590886" y="4818803"/>
              <a:ext cx="3736669" cy="1360884"/>
            </a:xfrm>
            <a:prstGeom prst="rect">
              <a:avLst/>
            </a:prstGeom>
            <a:noFill/>
            <a:ln/>
          </p:spPr>
          <p:txBody>
            <a:bodyPr wrap="square" lIns="25400" tIns="25400" rIns="25400" bIns="25400" rtlCol="0" anchor="t">
              <a:noAutofit/>
            </a:bodyPr>
            <a:lstStyle/>
            <a:p>
              <a:pPr marL="0" indent="0" algn="l">
                <a:lnSpc>
                  <a:spcPct val="118407"/>
                </a:lnSpc>
                <a:buNone/>
              </a:pPr>
              <a:r>
                <a:rPr lang="en-US" sz="2400" dirty="0">
                  <a:solidFill>
                    <a:srgbClr val="5B6577"/>
                  </a:solidFill>
                  <a:latin typeface="Arial" pitchFamily="34" charset="0"/>
                  <a:ea typeface="Arial" pitchFamily="34" charset="-122"/>
                  <a:cs typeface="Arial" pitchFamily="34" charset="-120"/>
                </a:rPr>
                <a:t>Feedback from audits, tracer studies, labour-market information, RPL and NQD data informs review and renewal.</a:t>
              </a:r>
              <a:endParaRPr lang="en-US" sz="2400" dirty="0"/>
            </a:p>
          </p:txBody>
        </p:sp>
      </p:grpSp>
      <p:grpSp>
        <p:nvGrpSpPr>
          <p:cNvPr id="53" name="Group 52">
            <a:extLst>
              <a:ext uri="{FF2B5EF4-FFF2-40B4-BE49-F238E27FC236}">
                <a16:creationId xmlns:a16="http://schemas.microsoft.com/office/drawing/2014/main" id="{26456B2B-4435-104C-22CA-2FF37C74B167}"/>
              </a:ext>
            </a:extLst>
          </p:cNvPr>
          <p:cNvGrpSpPr/>
          <p:nvPr/>
        </p:nvGrpSpPr>
        <p:grpSpPr>
          <a:xfrm>
            <a:off x="872430" y="8180983"/>
            <a:ext cx="16810834" cy="698500"/>
            <a:chOff x="872430" y="9111357"/>
            <a:chExt cx="16810834" cy="698500"/>
          </a:xfrm>
        </p:grpSpPr>
        <p:sp>
          <p:nvSpPr>
            <p:cNvPr id="40" name="Shape 37"/>
            <p:cNvSpPr/>
            <p:nvPr/>
          </p:nvSpPr>
          <p:spPr>
            <a:xfrm>
              <a:off x="872430" y="9111357"/>
              <a:ext cx="16543139" cy="698500"/>
            </a:xfrm>
            <a:prstGeom prst="rect">
              <a:avLst/>
            </a:prstGeom>
            <a:solidFill>
              <a:srgbClr val="F7EFE1"/>
            </a:solidFill>
            <a:ln/>
          </p:spPr>
        </p:sp>
        <p:sp>
          <p:nvSpPr>
            <p:cNvPr id="41" name="Shape 38"/>
            <p:cNvSpPr/>
            <p:nvPr/>
          </p:nvSpPr>
          <p:spPr>
            <a:xfrm>
              <a:off x="872430" y="9111357"/>
              <a:ext cx="44450" cy="698500"/>
            </a:xfrm>
            <a:prstGeom prst="rect">
              <a:avLst/>
            </a:prstGeom>
            <a:solidFill>
              <a:srgbClr val="D3993F"/>
            </a:solidFill>
            <a:ln/>
          </p:spPr>
        </p:sp>
        <p:sp>
          <p:nvSpPr>
            <p:cNvPr id="42" name="Text 39"/>
            <p:cNvSpPr/>
            <p:nvPr/>
          </p:nvSpPr>
          <p:spPr>
            <a:xfrm>
              <a:off x="1145481" y="9244707"/>
              <a:ext cx="16537783" cy="469900"/>
            </a:xfrm>
            <a:prstGeom prst="rect">
              <a:avLst/>
            </a:prstGeom>
            <a:noFill/>
            <a:ln/>
          </p:spPr>
          <p:txBody>
            <a:bodyPr wrap="square" lIns="25400" tIns="25400" rIns="25400" bIns="25400" rtlCol="0" anchor="t">
              <a:normAutofit/>
            </a:bodyPr>
            <a:lstStyle/>
            <a:p>
              <a:pPr marL="0" indent="0" algn="l">
                <a:buNone/>
              </a:pPr>
              <a:r>
                <a:rPr lang="en-US" sz="2376" dirty="0">
                  <a:solidFill>
                    <a:srgbClr val="5A4A2C"/>
                  </a:solidFill>
                  <a:latin typeface="Arial" pitchFamily="34" charset="0"/>
                  <a:ea typeface="Arial" pitchFamily="34" charset="-122"/>
                  <a:cs typeface="Arial" pitchFamily="34" charset="-120"/>
                </a:rPr>
                <a:t>Criterion 4 confirms that referencing is anchored in quality assurance, not only level comparison.</a:t>
              </a:r>
              <a:endParaRPr lang="en-US" sz="2376" dirty="0"/>
            </a:p>
          </p:txBody>
        </p:sp>
      </p:grpSp>
      <p:sp>
        <p:nvSpPr>
          <p:cNvPr id="43" name="Shape 40"/>
          <p:cNvSpPr/>
          <p:nvPr/>
        </p:nvSpPr>
        <p:spPr>
          <a:xfrm>
            <a:off x="0" y="10077450"/>
            <a:ext cx="18288000" cy="57150"/>
          </a:xfrm>
          <a:prstGeom prst="rect">
            <a:avLst/>
          </a:prstGeom>
          <a:solidFill>
            <a:srgbClr val="000000"/>
          </a:solidFill>
          <a:ln/>
        </p:spPr>
      </p:sp>
      <p:sp>
        <p:nvSpPr>
          <p:cNvPr id="44" name="Shape 41"/>
          <p:cNvSpPr/>
          <p:nvPr/>
        </p:nvSpPr>
        <p:spPr>
          <a:xfrm>
            <a:off x="0" y="10134600"/>
            <a:ext cx="18288000" cy="19050"/>
          </a:xfrm>
          <a:prstGeom prst="rect">
            <a:avLst/>
          </a:prstGeom>
          <a:solidFill>
            <a:srgbClr val="FFFFFF"/>
          </a:solidFill>
          <a:ln/>
        </p:spPr>
      </p:sp>
      <p:sp>
        <p:nvSpPr>
          <p:cNvPr id="45" name="Shape 42"/>
          <p:cNvSpPr/>
          <p:nvPr/>
        </p:nvSpPr>
        <p:spPr>
          <a:xfrm>
            <a:off x="0" y="10153650"/>
            <a:ext cx="18288000" cy="57150"/>
          </a:xfrm>
          <a:prstGeom prst="rect">
            <a:avLst/>
          </a:prstGeom>
          <a:solidFill>
            <a:srgbClr val="BB1E10"/>
          </a:solidFill>
          <a:ln/>
        </p:spPr>
      </p:sp>
      <p:sp>
        <p:nvSpPr>
          <p:cNvPr id="46" name="Shape 43"/>
          <p:cNvSpPr/>
          <p:nvPr/>
        </p:nvSpPr>
        <p:spPr>
          <a:xfrm>
            <a:off x="0" y="10210800"/>
            <a:ext cx="18288000" cy="19050"/>
          </a:xfrm>
          <a:prstGeom prst="rect">
            <a:avLst/>
          </a:prstGeom>
          <a:solidFill>
            <a:srgbClr val="FFFFFF"/>
          </a:solidFill>
          <a:ln/>
        </p:spPr>
      </p:sp>
      <p:sp>
        <p:nvSpPr>
          <p:cNvPr id="47" name="Shape 44"/>
          <p:cNvSpPr/>
          <p:nvPr/>
        </p:nvSpPr>
        <p:spPr>
          <a:xfrm>
            <a:off x="0" y="10229850"/>
            <a:ext cx="18288000" cy="57150"/>
          </a:xfrm>
          <a:prstGeom prst="rect">
            <a:avLst/>
          </a:prstGeom>
          <a:solidFill>
            <a:srgbClr val="006B3F"/>
          </a:solidFill>
          <a:ln/>
        </p:spPr>
      </p:sp>
      <p:pic>
        <p:nvPicPr>
          <p:cNvPr id="48" name="Image 1" descr="preencoded.png"/>
          <p:cNvPicPr>
            <a:picLocks noChangeAspect="1"/>
          </p:cNvPicPr>
          <p:nvPr/>
        </p:nvPicPr>
        <p:blipFill>
          <a:blip r:embed="rId3"/>
          <a:stretch>
            <a:fillRect/>
          </a:stretch>
        </p:blipFill>
        <p:spPr>
          <a:xfrm>
            <a:off x="14955254" y="9370421"/>
            <a:ext cx="2460316" cy="668930"/>
          </a:xfrm>
          <a:prstGeom prst="rect">
            <a:avLst/>
          </a:prstGeom>
        </p:spPr>
      </p:pic>
      <p:sp>
        <p:nvSpPr>
          <p:cNvPr id="54" name="Half Frame 53">
            <a:extLst>
              <a:ext uri="{FF2B5EF4-FFF2-40B4-BE49-F238E27FC236}">
                <a16:creationId xmlns:a16="http://schemas.microsoft.com/office/drawing/2014/main" id="{78A9267D-D3E5-DDE8-7092-CC1535FE094A}"/>
              </a:ext>
            </a:extLst>
          </p:cNvPr>
          <p:cNvSpPr/>
          <p:nvPr/>
        </p:nvSpPr>
        <p:spPr>
          <a:xfrm rot="8238376">
            <a:off x="3270563" y="3609536"/>
            <a:ext cx="324841" cy="363111"/>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6" name="Half Frame 55">
            <a:extLst>
              <a:ext uri="{FF2B5EF4-FFF2-40B4-BE49-F238E27FC236}">
                <a16:creationId xmlns:a16="http://schemas.microsoft.com/office/drawing/2014/main" id="{958B762F-49C7-47B2-CF6F-02F229361748}"/>
              </a:ext>
            </a:extLst>
          </p:cNvPr>
          <p:cNvSpPr/>
          <p:nvPr/>
        </p:nvSpPr>
        <p:spPr>
          <a:xfrm rot="8238376">
            <a:off x="6036667" y="3609535"/>
            <a:ext cx="324841" cy="363111"/>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8" name="Half Frame 57">
            <a:extLst>
              <a:ext uri="{FF2B5EF4-FFF2-40B4-BE49-F238E27FC236}">
                <a16:creationId xmlns:a16="http://schemas.microsoft.com/office/drawing/2014/main" id="{CC9293C4-4CE1-93E1-7BB0-81A9B592F1CB}"/>
              </a:ext>
            </a:extLst>
          </p:cNvPr>
          <p:cNvSpPr/>
          <p:nvPr/>
        </p:nvSpPr>
        <p:spPr>
          <a:xfrm rot="8238376">
            <a:off x="8860442" y="3591429"/>
            <a:ext cx="324841" cy="363111"/>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60" name="Half Frame 59">
            <a:extLst>
              <a:ext uri="{FF2B5EF4-FFF2-40B4-BE49-F238E27FC236}">
                <a16:creationId xmlns:a16="http://schemas.microsoft.com/office/drawing/2014/main" id="{81F65631-7CFA-62FB-F295-3FBC560DFEC4}"/>
              </a:ext>
            </a:extLst>
          </p:cNvPr>
          <p:cNvSpPr/>
          <p:nvPr/>
        </p:nvSpPr>
        <p:spPr>
          <a:xfrm rot="8238376">
            <a:off x="11656219" y="3569732"/>
            <a:ext cx="324841" cy="363111"/>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62" name="Half Frame 61">
            <a:extLst>
              <a:ext uri="{FF2B5EF4-FFF2-40B4-BE49-F238E27FC236}">
                <a16:creationId xmlns:a16="http://schemas.microsoft.com/office/drawing/2014/main" id="{36AC86AB-2FCE-15D1-BA17-17ADA3B42110}"/>
              </a:ext>
            </a:extLst>
          </p:cNvPr>
          <p:cNvSpPr/>
          <p:nvPr/>
        </p:nvSpPr>
        <p:spPr>
          <a:xfrm rot="8238376">
            <a:off x="14426108" y="3569731"/>
            <a:ext cx="324841" cy="363111"/>
          </a:xfrm>
          <a:prstGeom prst="halfFrame">
            <a:avLst/>
          </a:prstGeom>
          <a:solidFill>
            <a:schemeClr val="accent4">
              <a:lumMod val="7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solidFill>
                <a:schemeClr val="tx1"/>
              </a:solidFill>
            </a:endParaRPr>
          </a:p>
        </p:txBody>
      </p:sp>
      <p:sp>
        <p:nvSpPr>
          <p:cNvPr id="59" name="Shape 0">
            <a:extLst>
              <a:ext uri="{FF2B5EF4-FFF2-40B4-BE49-F238E27FC236}">
                <a16:creationId xmlns:a16="http://schemas.microsoft.com/office/drawing/2014/main" id="{EB05AD47-573D-3C59-2D20-7D7F7FB83B3F}"/>
              </a:ext>
            </a:extLst>
          </p:cNvPr>
          <p:cNvSpPr/>
          <p:nvPr/>
        </p:nvSpPr>
        <p:spPr>
          <a:xfrm>
            <a:off x="857657" y="591542"/>
            <a:ext cx="552450" cy="552450"/>
          </a:xfrm>
          <a:prstGeom prst="rect">
            <a:avLst/>
          </a:prstGeom>
          <a:solidFill>
            <a:srgbClr val="00286E"/>
          </a:solidFill>
          <a:ln/>
        </p:spPr>
      </p:sp>
      <p:sp>
        <p:nvSpPr>
          <p:cNvPr id="63" name="Text 1">
            <a:extLst>
              <a:ext uri="{FF2B5EF4-FFF2-40B4-BE49-F238E27FC236}">
                <a16:creationId xmlns:a16="http://schemas.microsoft.com/office/drawing/2014/main" id="{0CCEA82D-061B-09B4-9655-3C0F6D420C53}"/>
              </a:ext>
            </a:extLst>
          </p:cNvPr>
          <p:cNvSpPr/>
          <p:nvPr/>
        </p:nvSpPr>
        <p:spPr>
          <a:xfrm>
            <a:off x="834330" y="601960"/>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21</a:t>
            </a:r>
            <a:endParaRPr lang="en-US" sz="2916" dirty="0"/>
          </a:p>
        </p:txBody>
      </p:sp>
      <p:sp>
        <p:nvSpPr>
          <p:cNvPr id="65" name="Text 2">
            <a:extLst>
              <a:ext uri="{FF2B5EF4-FFF2-40B4-BE49-F238E27FC236}">
                <a16:creationId xmlns:a16="http://schemas.microsoft.com/office/drawing/2014/main" id="{59B49FAA-F157-C045-DFF6-155EC987B8FE}"/>
              </a:ext>
            </a:extLst>
          </p:cNvPr>
          <p:cNvSpPr/>
          <p:nvPr/>
        </p:nvSpPr>
        <p:spPr>
          <a:xfrm>
            <a:off x="1634430" y="601960"/>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A VALUE CHAIN APPROACH TO QUALITY ASSURANCE</a:t>
            </a:r>
            <a:endParaRPr lang="en-US" sz="1944" dirty="0"/>
          </a:p>
        </p:txBody>
      </p:sp>
      <p:sp>
        <p:nvSpPr>
          <p:cNvPr id="67" name="Text 3">
            <a:extLst>
              <a:ext uri="{FF2B5EF4-FFF2-40B4-BE49-F238E27FC236}">
                <a16:creationId xmlns:a16="http://schemas.microsoft.com/office/drawing/2014/main" id="{D4558734-0010-9053-6B80-AA050BF30B98}"/>
              </a:ext>
            </a:extLst>
          </p:cNvPr>
          <p:cNvSpPr/>
          <p:nvPr/>
        </p:nvSpPr>
        <p:spPr>
          <a:xfrm>
            <a:off x="1634430" y="938510"/>
            <a:ext cx="14614148" cy="580132"/>
          </a:xfrm>
          <a:prstGeom prst="rect">
            <a:avLst/>
          </a:prstGeom>
          <a:noFill/>
          <a:ln/>
        </p:spPr>
        <p:txBody>
          <a:bodyPr wrap="square" lIns="25400" tIns="25400" rIns="25400" bIns="25400" rtlCol="0" anchor="t">
            <a:normAutofit lnSpcReduction="10000"/>
          </a:bodyPr>
          <a:lstStyle/>
          <a:p>
            <a:pPr marL="0" indent="0" algn="l">
              <a:lnSpc>
                <a:spcPct val="90812"/>
              </a:lnSpc>
              <a:buNone/>
            </a:pPr>
            <a:r>
              <a:rPr lang="en-US" sz="4104" b="1" dirty="0">
                <a:solidFill>
                  <a:srgbClr val="00286E"/>
                </a:solidFill>
                <a:latin typeface="Arial" pitchFamily="34" charset="0"/>
                <a:ea typeface="Arial" pitchFamily="34" charset="-122"/>
                <a:cs typeface="Arial" pitchFamily="34" charset="-120"/>
              </a:rPr>
              <a:t>Criterion four: quality assurance of qualifications</a:t>
            </a:r>
            <a:endParaRPr lang="en-US" sz="4104" dirty="0"/>
          </a:p>
        </p:txBody>
      </p:sp>
      <p:pic>
        <p:nvPicPr>
          <p:cNvPr id="69" name="Image 0" descr="preencoded.png">
            <a:extLst>
              <a:ext uri="{FF2B5EF4-FFF2-40B4-BE49-F238E27FC236}">
                <a16:creationId xmlns:a16="http://schemas.microsoft.com/office/drawing/2014/main" id="{D2590FB9-DE0D-F92E-519B-F15F00BBE325}"/>
              </a:ext>
            </a:extLst>
          </p:cNvPr>
          <p:cNvPicPr>
            <a:picLocks noChangeAspect="1"/>
          </p:cNvPicPr>
          <p:nvPr/>
        </p:nvPicPr>
        <p:blipFill>
          <a:blip r:embed="rId4"/>
          <a:stretch>
            <a:fillRect/>
          </a:stretch>
        </p:blipFill>
        <p:spPr>
          <a:xfrm>
            <a:off x="15129570" y="601960"/>
            <a:ext cx="2286000" cy="857250"/>
          </a:xfrm>
          <a:prstGeom prst="rect">
            <a:avLst/>
          </a:prstGeom>
        </p:spPr>
      </p:pic>
      <p:sp>
        <p:nvSpPr>
          <p:cNvPr id="71" name="Shape 4">
            <a:extLst>
              <a:ext uri="{FF2B5EF4-FFF2-40B4-BE49-F238E27FC236}">
                <a16:creationId xmlns:a16="http://schemas.microsoft.com/office/drawing/2014/main" id="{BC10C436-9090-574D-638B-5FDEE9938884}"/>
              </a:ext>
            </a:extLst>
          </p:cNvPr>
          <p:cNvSpPr/>
          <p:nvPr/>
        </p:nvSpPr>
        <p:spPr>
          <a:xfrm>
            <a:off x="872430" y="1594842"/>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1" descr="/mnt/data/extracted_media/ppt/media/image2.jpg"/>
          <p:cNvPicPr>
            <a:picLocks noChangeAspect="1"/>
          </p:cNvPicPr>
          <p:nvPr/>
        </p:nvPicPr>
        <p:blipFill>
          <a:blip r:embed="rId3"/>
          <a:stretch>
            <a:fillRect/>
          </a:stretch>
        </p:blipFill>
        <p:spPr>
          <a:xfrm>
            <a:off x="14333220" y="9424827"/>
            <a:ext cx="2948940" cy="643693"/>
          </a:xfrm>
          <a:prstGeom prst="rect">
            <a:avLst/>
          </a:prstGeom>
        </p:spPr>
      </p:pic>
      <p:sp>
        <p:nvSpPr>
          <p:cNvPr id="9" name="Text 5"/>
          <p:cNvSpPr/>
          <p:nvPr/>
        </p:nvSpPr>
        <p:spPr>
          <a:xfrm>
            <a:off x="17487900" y="9381744"/>
            <a:ext cx="342900" cy="205740"/>
          </a:xfrm>
          <a:prstGeom prst="rect">
            <a:avLst/>
          </a:prstGeom>
          <a:noFill/>
          <a:ln/>
        </p:spPr>
        <p:txBody>
          <a:bodyPr wrap="square" lIns="0" tIns="0" rIns="0" bIns="0" rtlCol="0" anchor="ctr"/>
          <a:lstStyle/>
          <a:p>
            <a:pPr algn="r"/>
            <a:r>
              <a:rPr lang="en-US" sz="1050" dirty="0">
                <a:solidFill>
                  <a:srgbClr val="687386"/>
                </a:solidFill>
              </a:rPr>
              <a:t>19</a:t>
            </a:r>
            <a:endParaRPr lang="en-US" sz="1050" dirty="0"/>
          </a:p>
        </p:txBody>
      </p:sp>
      <p:sp>
        <p:nvSpPr>
          <p:cNvPr id="17" name="Text 12"/>
          <p:cNvSpPr/>
          <p:nvPr/>
        </p:nvSpPr>
        <p:spPr>
          <a:xfrm>
            <a:off x="1440180" y="9172145"/>
            <a:ext cx="15293340" cy="329184"/>
          </a:xfrm>
          <a:prstGeom prst="rect">
            <a:avLst/>
          </a:prstGeom>
          <a:noFill/>
          <a:ln/>
        </p:spPr>
        <p:txBody>
          <a:bodyPr wrap="square" lIns="572" tIns="572" rIns="572" bIns="572" rtlCol="0" anchor="t">
            <a:noAutofit/>
          </a:bodyPr>
          <a:lstStyle/>
          <a:p>
            <a:pPr algn="ctr"/>
            <a:r>
              <a:rPr lang="en-US" sz="2250" i="1" dirty="0">
                <a:solidFill>
                  <a:srgbClr val="687386"/>
                </a:solidFill>
              </a:rPr>
              <a:t>Direct level correspondence is the Criterion 1 outcome; Criteria 2–4 provide system credibility and implementation assurance.</a:t>
            </a:r>
            <a:endParaRPr lang="en-US" sz="2250" dirty="0"/>
          </a:p>
        </p:txBody>
      </p:sp>
      <p:graphicFrame>
        <p:nvGraphicFramePr>
          <p:cNvPr id="12" name="Table 11">
            <a:extLst>
              <a:ext uri="{FF2B5EF4-FFF2-40B4-BE49-F238E27FC236}">
                <a16:creationId xmlns:a16="http://schemas.microsoft.com/office/drawing/2014/main" id="{900B8DB3-8F35-80FB-A876-C44380F5B38C}"/>
              </a:ext>
            </a:extLst>
          </p:cNvPr>
          <p:cNvGraphicFramePr>
            <a:graphicFrameLocks noGrp="1"/>
          </p:cNvGraphicFramePr>
          <p:nvPr>
            <p:extLst>
              <p:ext uri="{D42A27DB-BD31-4B8C-83A1-F6EECF244321}">
                <p14:modId xmlns:p14="http://schemas.microsoft.com/office/powerpoint/2010/main" val="421578250"/>
              </p:ext>
            </p:extLst>
          </p:nvPr>
        </p:nvGraphicFramePr>
        <p:xfrm>
          <a:off x="240632" y="1717915"/>
          <a:ext cx="18047365" cy="7369730"/>
        </p:xfrm>
        <a:graphic>
          <a:graphicData uri="http://schemas.openxmlformats.org/drawingml/2006/table">
            <a:tbl>
              <a:tblPr>
                <a:tableStyleId>{BC89EF96-8CEA-46FF-86C4-4CE0E7609802}</a:tableStyleId>
              </a:tblPr>
              <a:tblGrid>
                <a:gridCol w="2334126">
                  <a:extLst>
                    <a:ext uri="{9D8B030D-6E8A-4147-A177-3AD203B41FA5}">
                      <a16:colId xmlns:a16="http://schemas.microsoft.com/office/drawing/2014/main" val="3411887197"/>
                    </a:ext>
                  </a:extLst>
                </a:gridCol>
                <a:gridCol w="4220160">
                  <a:extLst>
                    <a:ext uri="{9D8B030D-6E8A-4147-A177-3AD203B41FA5}">
                      <a16:colId xmlns:a16="http://schemas.microsoft.com/office/drawing/2014/main" val="2025722220"/>
                    </a:ext>
                  </a:extLst>
                </a:gridCol>
                <a:gridCol w="6399210">
                  <a:extLst>
                    <a:ext uri="{9D8B030D-6E8A-4147-A177-3AD203B41FA5}">
                      <a16:colId xmlns:a16="http://schemas.microsoft.com/office/drawing/2014/main" val="2018403582"/>
                    </a:ext>
                  </a:extLst>
                </a:gridCol>
                <a:gridCol w="3059030">
                  <a:extLst>
                    <a:ext uri="{9D8B030D-6E8A-4147-A177-3AD203B41FA5}">
                      <a16:colId xmlns:a16="http://schemas.microsoft.com/office/drawing/2014/main" val="948887240"/>
                    </a:ext>
                  </a:extLst>
                </a:gridCol>
                <a:gridCol w="2034839">
                  <a:extLst>
                    <a:ext uri="{9D8B030D-6E8A-4147-A177-3AD203B41FA5}">
                      <a16:colId xmlns:a16="http://schemas.microsoft.com/office/drawing/2014/main" val="1286706930"/>
                    </a:ext>
                  </a:extLst>
                </a:gridCol>
              </a:tblGrid>
              <a:tr h="304970">
                <a:tc>
                  <a:txBody>
                    <a:bodyPr/>
                    <a:lstStyle/>
                    <a:p>
                      <a:pPr algn="l" fontAlgn="t"/>
                      <a:r>
                        <a:rPr lang="en-US" sz="2000" b="1" u="none" strike="noStrike" dirty="0">
                          <a:solidFill>
                            <a:schemeClr val="accent4">
                              <a:lumMod val="75000"/>
                            </a:schemeClr>
                          </a:solidFill>
                          <a:effectLst/>
                        </a:rPr>
                        <a:t>CRITERION</a:t>
                      </a:r>
                      <a:endParaRPr lang="en-US" sz="2000" b="1" i="0" u="none" strike="noStrike" dirty="0">
                        <a:solidFill>
                          <a:schemeClr val="accent4">
                            <a:lumMod val="75000"/>
                          </a:schemeClr>
                        </a:solidFill>
                        <a:effectLst/>
                        <a:latin typeface="+mn-lt"/>
                        <a:ea typeface="Tahoma" panose="020B0604030504040204" pitchFamily="34" charset="0"/>
                        <a:cs typeface="Tahoma" panose="020B0604030504040204" pitchFamily="34" charset="0"/>
                      </a:endParaRPr>
                    </a:p>
                  </a:txBody>
                  <a:tcPr marL="7790" marR="7790" marT="7790" marB="0">
                    <a:solidFill>
                      <a:srgbClr val="002060"/>
                    </a:solidFill>
                  </a:tcPr>
                </a:tc>
                <a:tc>
                  <a:txBody>
                    <a:bodyPr/>
                    <a:lstStyle/>
                    <a:p>
                      <a:pPr algn="l" fontAlgn="t"/>
                      <a:r>
                        <a:rPr lang="en-US" sz="2000" b="1" u="none" strike="noStrike" dirty="0">
                          <a:solidFill>
                            <a:schemeClr val="accent4">
                              <a:lumMod val="75000"/>
                            </a:schemeClr>
                          </a:solidFill>
                          <a:effectLst/>
                        </a:rPr>
                        <a:t>DESCRIPTION</a:t>
                      </a:r>
                      <a:endParaRPr lang="en-US" sz="2000" b="1" i="0" u="none" strike="noStrike" dirty="0">
                        <a:solidFill>
                          <a:schemeClr val="accent4">
                            <a:lumMod val="75000"/>
                          </a:schemeClr>
                        </a:solidFill>
                        <a:effectLst/>
                        <a:latin typeface="+mn-lt"/>
                        <a:ea typeface="Tahoma" panose="020B0604030504040204" pitchFamily="34" charset="0"/>
                        <a:cs typeface="Tahoma" panose="020B0604030504040204" pitchFamily="34" charset="0"/>
                      </a:endParaRPr>
                    </a:p>
                  </a:txBody>
                  <a:tcPr marL="7790" marR="7790" marT="7790" marB="0">
                    <a:solidFill>
                      <a:srgbClr val="002060"/>
                    </a:solidFill>
                  </a:tcPr>
                </a:tc>
                <a:tc>
                  <a:txBody>
                    <a:bodyPr/>
                    <a:lstStyle/>
                    <a:p>
                      <a:pPr algn="l" fontAlgn="t"/>
                      <a:r>
                        <a:rPr lang="en-US" sz="2000" b="1" u="none" strike="noStrike" dirty="0">
                          <a:solidFill>
                            <a:schemeClr val="accent4">
                              <a:lumMod val="75000"/>
                            </a:schemeClr>
                          </a:solidFill>
                          <a:effectLst/>
                        </a:rPr>
                        <a:t>SIMILARITIES BETWEEN KNQF AND ACQF</a:t>
                      </a:r>
                      <a:endParaRPr lang="en-US" sz="2000" b="1" i="0" u="none" strike="noStrike" dirty="0">
                        <a:solidFill>
                          <a:schemeClr val="accent4">
                            <a:lumMod val="75000"/>
                          </a:schemeClr>
                        </a:solidFill>
                        <a:effectLst/>
                        <a:latin typeface="+mn-lt"/>
                        <a:ea typeface="Tahoma" panose="020B0604030504040204" pitchFamily="34" charset="0"/>
                        <a:cs typeface="Tahoma" panose="020B0604030504040204" pitchFamily="34" charset="0"/>
                      </a:endParaRPr>
                    </a:p>
                  </a:txBody>
                  <a:tcPr marL="7790" marR="7790" marT="7790" marB="0">
                    <a:solidFill>
                      <a:srgbClr val="002060"/>
                    </a:solidFill>
                  </a:tcPr>
                </a:tc>
                <a:tc>
                  <a:txBody>
                    <a:bodyPr/>
                    <a:lstStyle/>
                    <a:p>
                      <a:pPr algn="l" fontAlgn="t"/>
                      <a:r>
                        <a:rPr lang="en-US" sz="2000" b="1" u="none" strike="noStrike" dirty="0">
                          <a:solidFill>
                            <a:schemeClr val="accent4">
                              <a:lumMod val="75000"/>
                            </a:schemeClr>
                          </a:solidFill>
                          <a:effectLst/>
                        </a:rPr>
                        <a:t>DIFFERENCES</a:t>
                      </a:r>
                      <a:endParaRPr lang="en-US" sz="2000" b="1" i="0" u="none" strike="noStrike" dirty="0">
                        <a:solidFill>
                          <a:schemeClr val="accent4">
                            <a:lumMod val="75000"/>
                          </a:schemeClr>
                        </a:solidFill>
                        <a:effectLst/>
                        <a:latin typeface="+mn-lt"/>
                        <a:ea typeface="Tahoma" panose="020B0604030504040204" pitchFamily="34" charset="0"/>
                        <a:cs typeface="Tahoma" panose="020B0604030504040204" pitchFamily="34" charset="0"/>
                      </a:endParaRPr>
                    </a:p>
                  </a:txBody>
                  <a:tcPr marL="7790" marR="7790" marT="7790" marB="0">
                    <a:solidFill>
                      <a:srgbClr val="002060"/>
                    </a:solidFill>
                  </a:tcPr>
                </a:tc>
                <a:tc>
                  <a:txBody>
                    <a:bodyPr/>
                    <a:lstStyle/>
                    <a:p>
                      <a:pPr algn="l" fontAlgn="t"/>
                      <a:r>
                        <a:rPr lang="en-US" sz="2000" b="1" u="none" strike="noStrike" dirty="0">
                          <a:solidFill>
                            <a:schemeClr val="accent4">
                              <a:lumMod val="75000"/>
                            </a:schemeClr>
                          </a:solidFill>
                          <a:effectLst/>
                        </a:rPr>
                        <a:t>REMARKS</a:t>
                      </a:r>
                      <a:endParaRPr lang="en-US" sz="2000" b="1" i="0" u="none" strike="noStrike" dirty="0">
                        <a:solidFill>
                          <a:schemeClr val="accent4">
                            <a:lumMod val="75000"/>
                          </a:schemeClr>
                        </a:solidFill>
                        <a:effectLst/>
                        <a:latin typeface="+mn-lt"/>
                        <a:ea typeface="Tahoma" panose="020B0604030504040204" pitchFamily="34" charset="0"/>
                        <a:cs typeface="Tahoma" panose="020B0604030504040204" pitchFamily="34" charset="0"/>
                      </a:endParaRPr>
                    </a:p>
                  </a:txBody>
                  <a:tcPr marL="7790" marR="7790" marT="7790" marB="0">
                    <a:solidFill>
                      <a:srgbClr val="002060"/>
                    </a:solidFill>
                  </a:tcPr>
                </a:tc>
                <a:extLst>
                  <a:ext uri="{0D108BD9-81ED-4DB2-BD59-A6C34878D82A}">
                    <a16:rowId xmlns:a16="http://schemas.microsoft.com/office/drawing/2014/main" val="293551551"/>
                  </a:ext>
                </a:extLst>
              </a:tr>
              <a:tr h="1196510">
                <a:tc>
                  <a:txBody>
                    <a:bodyPr/>
                    <a:lstStyle/>
                    <a:p>
                      <a:pPr algn="l" fontAlgn="t"/>
                      <a:r>
                        <a:rPr lang="en-US" sz="2000" b="0" u="none" strike="noStrike" dirty="0">
                          <a:effectLst/>
                        </a:rPr>
                        <a:t>1. Level Descriptors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There is a clear and demonstrable link between the KNQF/system and the ACQF level descriptors.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Both classify qualifications using level descriptors; semantic alignment around knowledge, skills, competences, autonomy and responsibility; </a:t>
                      </a:r>
                    </a:p>
                    <a:p>
                      <a:pPr algn="l" fontAlgn="t"/>
                      <a:r>
                        <a:rPr lang="en-US" sz="2000" b="0" u="none" strike="noStrike" dirty="0">
                          <a:effectLst/>
                        </a:rPr>
                        <a:t>support progression.</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ACQF uses 3 descriptor domains; knowledge, skills  autonomy, responsibility</a:t>
                      </a:r>
                    </a:p>
                    <a:p>
                      <a:pPr algn="l" fontAlgn="t"/>
                      <a:r>
                        <a:rPr lang="en-US" sz="2000" b="0" u="none" strike="noStrike" dirty="0">
                          <a:effectLst/>
                        </a:rPr>
                        <a:t>KNQF uses K/S and C</a:t>
                      </a:r>
                      <a:endParaRPr lang="en-US" sz="2000" b="0" u="none" strike="noStrike" dirty="0">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Not substantive</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extLst>
                  <a:ext uri="{0D108BD9-81ED-4DB2-BD59-A6C34878D82A}">
                    <a16:rowId xmlns:a16="http://schemas.microsoft.com/office/drawing/2014/main" val="942474976"/>
                  </a:ext>
                </a:extLst>
              </a:tr>
              <a:tr h="899330">
                <a:tc rowSpan="3">
                  <a:txBody>
                    <a:bodyPr/>
                    <a:lstStyle/>
                    <a:p>
                      <a:pPr algn="l" fontAlgn="t"/>
                      <a:r>
                        <a:rPr lang="en-US" sz="2000" b="0" u="none" strike="noStrike" dirty="0">
                          <a:effectLst/>
                        </a:rPr>
                        <a:t>2. Learning Outcomes</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0" u="none" strike="noStrike" dirty="0">
                        <a:effectLst/>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0" u="none" strike="noStrike" dirty="0">
                        <a:effectLst/>
                      </a:endParaRPr>
                    </a:p>
                    <a:p>
                      <a:pPr marL="228600" marR="0" lvl="0" indent="-228600" algn="l" defTabSz="914400" rtl="0" eaLnBrk="1" fontAlgn="t" latinLnBrk="0" hangingPunct="1">
                        <a:lnSpc>
                          <a:spcPct val="100000"/>
                        </a:lnSpc>
                        <a:spcBef>
                          <a:spcPts val="0"/>
                        </a:spcBef>
                        <a:spcAft>
                          <a:spcPts val="0"/>
                        </a:spcAft>
                        <a:buClrTx/>
                        <a:buSzTx/>
                        <a:buFontTx/>
                        <a:buAutoNum type="alphaLcPeriod"/>
                        <a:tabLst/>
                        <a:defRPr/>
                      </a:pPr>
                      <a:r>
                        <a:rPr lang="en-US" sz="2000" b="0" u="none" strike="noStrike" dirty="0">
                          <a:effectLst/>
                        </a:rPr>
                        <a:t>Recognition of Prior Learning (RPL)</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0" u="none" strike="noStrike" dirty="0">
                        <a:effectLst/>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2000" b="0" u="none" strike="noStrike" dirty="0">
                          <a:effectLst/>
                        </a:rPr>
                        <a:t>b. Credit Systems</a:t>
                      </a:r>
                      <a:endParaRPr lang="en-US" sz="2000" b="0" u="none" strike="noStrike" dirty="0">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Frameworks are based on learning outcomes principles. </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Learning outcomes underpin the KNQF; </a:t>
                      </a:r>
                    </a:p>
                    <a:p>
                      <a:pPr algn="l" fontAlgn="t"/>
                      <a:r>
                        <a:rPr lang="en-US" sz="2000" b="0" u="none" strike="noStrike" dirty="0">
                          <a:effectLst/>
                        </a:rPr>
                        <a:t>guide policy and programme design; </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significant differences identified.</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substantive differences</a:t>
                      </a:r>
                    </a:p>
                    <a:p>
                      <a:pPr algn="l" fontAlgn="t"/>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extLst>
                  <a:ext uri="{0D108BD9-81ED-4DB2-BD59-A6C34878D82A}">
                    <a16:rowId xmlns:a16="http://schemas.microsoft.com/office/drawing/2014/main" val="2680043764"/>
                  </a:ext>
                </a:extLst>
              </a:tr>
              <a:tr h="1196510">
                <a:tc vMerge="1">
                  <a:txBody>
                    <a:bodyPr/>
                    <a:lstStyle/>
                    <a:p>
                      <a:endParaRPr/>
                    </a:p>
                  </a:txBody>
                  <a:tcPr marL="5193" marR="5193" marT="5193"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u="none" strike="noStrike" dirty="0">
                          <a:effectLst/>
                        </a:rPr>
                        <a:t>Frameworks are based on learning outcomes and include RPL arrangements and, where appropriate, credit systems.</a:t>
                      </a:r>
                      <a:endParaRPr lang="en-US" sz="2000" b="0" u="none" strike="noStrike" dirty="0">
                        <a:solidFill>
                          <a:srgbClr val="000000"/>
                        </a:solidFill>
                        <a:effectLst/>
                      </a:endParaRPr>
                    </a:p>
                    <a:p>
                      <a:pPr algn="l" fontAlgn="t"/>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u="none" strike="noStrike" dirty="0">
                          <a:effectLst/>
                        </a:rPr>
                        <a:t>common definition of learning outcomes. Recognition of multiple learning pathways; alternative access routes; employment and career progression.</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significant differences identified.</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substantive differences.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extLst>
                  <a:ext uri="{0D108BD9-81ED-4DB2-BD59-A6C34878D82A}">
                    <a16:rowId xmlns:a16="http://schemas.microsoft.com/office/drawing/2014/main" val="3510355939"/>
                  </a:ext>
                </a:extLst>
              </a:tr>
              <a:tr h="899330">
                <a:tc vMerge="1">
                  <a:txBody>
                    <a:bodyPr/>
                    <a:lstStyle/>
                    <a:p>
                      <a:endParaRPr dirty="0"/>
                    </a:p>
                  </a:txBody>
                  <a:tcPr marL="5193" marR="5193" marT="5193" marB="0"/>
                </a:tc>
                <a:tc>
                  <a:txBody>
                    <a:bodyPr/>
                    <a:lstStyle/>
                    <a:p>
                      <a:pPr algn="l" fontAlgn="t"/>
                      <a:r>
                        <a:rPr lang="en-US" sz="2000" b="0" u="none" strike="noStrike" dirty="0">
                          <a:effectLst/>
                        </a:rPr>
                        <a:t>Frameworks include arrangements for credit systems where appropriate. </a:t>
                      </a:r>
                      <a:r>
                        <a:rPr lang="en-US" sz="2000" b="0" u="none" strike="noStrike" dirty="0">
                          <a:solidFill>
                            <a:srgbClr val="000000"/>
                          </a:solidFill>
                          <a:effectLst/>
                        </a:rPr>
                        <a:t>10NH=1 Credit</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Use of credit systems; policies supporting credit accumulation and transfer; learner mobility.</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a:effectLst/>
                        </a:rPr>
                        <a:t>No significant differences identified.</a:t>
                      </a:r>
                      <a:endParaRPr lang="en-US" sz="2000" b="0" i="0" u="none" strike="noStrike">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substantive differences.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extLst>
                  <a:ext uri="{0D108BD9-81ED-4DB2-BD59-A6C34878D82A}">
                    <a16:rowId xmlns:a16="http://schemas.microsoft.com/office/drawing/2014/main" val="2851645228"/>
                  </a:ext>
                </a:extLst>
              </a:tr>
              <a:tr h="1493690">
                <a:tc>
                  <a:txBody>
                    <a:bodyPr/>
                    <a:lstStyle/>
                    <a:p>
                      <a:pPr algn="l" fontAlgn="t"/>
                      <a:r>
                        <a:rPr lang="en-US" sz="2000" b="0" u="none" strike="noStrike" dirty="0">
                          <a:effectLst/>
                        </a:rPr>
                        <a:t>3. Transparent Procedures for Inclusion of Qualifications / Register</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a:effectLst/>
                        </a:rPr>
                        <a:t>Transparent procedures exist for inclusion of qualifications and information is available through accessible, trustworthy and verifiable national registers.</a:t>
                      </a:r>
                      <a:endParaRPr lang="en-US" sz="2000" b="0" i="0" u="none" strike="noStrike">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Well-established websites;</a:t>
                      </a:r>
                    </a:p>
                    <a:p>
                      <a:pPr algn="l" fontAlgn="t"/>
                      <a:r>
                        <a:rPr lang="en-US" sz="2000" b="0" u="none" strike="noStrike" dirty="0">
                          <a:effectLst/>
                        </a:rPr>
                        <a:t>NQD and QCP</a:t>
                      </a:r>
                    </a:p>
                    <a:p>
                      <a:pPr algn="l" fontAlgn="t"/>
                      <a:r>
                        <a:rPr lang="en-US" sz="2000" b="0" u="none" strike="noStrike" dirty="0">
                          <a:effectLst/>
                        </a:rPr>
                        <a:t>recognition of professional bodies; </a:t>
                      </a:r>
                    </a:p>
                    <a:p>
                      <a:pPr algn="l" fontAlgn="t"/>
                      <a:r>
                        <a:rPr lang="en-US" sz="2000" b="0" u="none" strike="noStrike" dirty="0">
                          <a:effectLst/>
                        </a:rPr>
                        <a:t>transparent QA processes.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Differences are mainly in implementation platforms and institutional arrangements.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Not substantive; objectives and principles are aligned.</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extLst>
                  <a:ext uri="{0D108BD9-81ED-4DB2-BD59-A6C34878D82A}">
                    <a16:rowId xmlns:a16="http://schemas.microsoft.com/office/drawing/2014/main" val="2674699307"/>
                  </a:ext>
                </a:extLst>
              </a:tr>
              <a:tr h="899330">
                <a:tc>
                  <a:txBody>
                    <a:bodyPr/>
                    <a:lstStyle/>
                    <a:p>
                      <a:pPr algn="l" fontAlgn="t"/>
                      <a:r>
                        <a:rPr lang="en-US" sz="2000" b="0" u="none" strike="noStrike">
                          <a:effectLst/>
                        </a:rPr>
                        <a:t>4. Quality Assurance System</a:t>
                      </a:r>
                      <a:endParaRPr lang="en-US" sz="2000" b="0" i="0" u="none" strike="noStrike">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The national quality assurance systems and frameworks are consistent with ACQF quality assurance principles.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Qualifications quality chain/system; clear roles and responsibilities defined in legislation and policies.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significant differences identified.</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tc>
                  <a:txBody>
                    <a:bodyPr/>
                    <a:lstStyle/>
                    <a:p>
                      <a:pPr algn="l" fontAlgn="t"/>
                      <a:r>
                        <a:rPr lang="en-US" sz="2000" b="0" u="none" strike="noStrike" dirty="0">
                          <a:effectLst/>
                        </a:rPr>
                        <a:t>No substantive differences.</a:t>
                      </a:r>
                      <a:endParaRPr lang="en-US" sz="2000" b="0" i="0" u="none" strike="noStrike" dirty="0">
                        <a:solidFill>
                          <a:srgbClr val="000000"/>
                        </a:solidFill>
                        <a:effectLst/>
                        <a:latin typeface="+mn-lt"/>
                        <a:ea typeface="Tahoma" panose="020B0604030504040204" pitchFamily="34" charset="0"/>
                        <a:cs typeface="Tahoma" panose="020B0604030504040204" pitchFamily="34" charset="0"/>
                      </a:endParaRPr>
                    </a:p>
                  </a:txBody>
                  <a:tcPr marL="7790" marR="7790" marT="7790" marB="0"/>
                </a:tc>
                <a:extLst>
                  <a:ext uri="{0D108BD9-81ED-4DB2-BD59-A6C34878D82A}">
                    <a16:rowId xmlns:a16="http://schemas.microsoft.com/office/drawing/2014/main" val="490634939"/>
                  </a:ext>
                </a:extLst>
              </a:tr>
            </a:tbl>
          </a:graphicData>
        </a:graphic>
      </p:graphicFrame>
      <p:pic>
        <p:nvPicPr>
          <p:cNvPr id="13" name="Picture 12">
            <a:extLst>
              <a:ext uri="{FF2B5EF4-FFF2-40B4-BE49-F238E27FC236}">
                <a16:creationId xmlns:a16="http://schemas.microsoft.com/office/drawing/2014/main" id="{AF656868-CC00-0B21-BF33-5D3BC8886227}"/>
              </a:ext>
            </a:extLst>
          </p:cNvPr>
          <p:cNvPicPr>
            <a:picLocks noChangeAspect="1"/>
          </p:cNvPicPr>
          <p:nvPr/>
        </p:nvPicPr>
        <p:blipFill>
          <a:blip r:embed="rId4"/>
          <a:stretch>
            <a:fillRect/>
          </a:stretch>
        </p:blipFill>
        <p:spPr>
          <a:xfrm>
            <a:off x="0" y="10090919"/>
            <a:ext cx="18288000" cy="209441"/>
          </a:xfrm>
          <a:prstGeom prst="rect">
            <a:avLst/>
          </a:prstGeom>
        </p:spPr>
      </p:pic>
      <p:sp>
        <p:nvSpPr>
          <p:cNvPr id="20" name="Shape 0">
            <a:extLst>
              <a:ext uri="{FF2B5EF4-FFF2-40B4-BE49-F238E27FC236}">
                <a16:creationId xmlns:a16="http://schemas.microsoft.com/office/drawing/2014/main" id="{06E799C1-AA69-14AE-5C0C-FBC498EE5D54}"/>
              </a:ext>
            </a:extLst>
          </p:cNvPr>
          <p:cNvSpPr/>
          <p:nvPr/>
        </p:nvSpPr>
        <p:spPr>
          <a:xfrm>
            <a:off x="827996" y="592775"/>
            <a:ext cx="533400" cy="533400"/>
          </a:xfrm>
          <a:prstGeom prst="rect">
            <a:avLst/>
          </a:prstGeom>
          <a:solidFill>
            <a:srgbClr val="00286E"/>
          </a:solidFill>
          <a:ln/>
        </p:spPr>
      </p:sp>
      <p:sp>
        <p:nvSpPr>
          <p:cNvPr id="22" name="Text 1">
            <a:extLst>
              <a:ext uri="{FF2B5EF4-FFF2-40B4-BE49-F238E27FC236}">
                <a16:creationId xmlns:a16="http://schemas.microsoft.com/office/drawing/2014/main" id="{2923EDB6-3093-D95B-268C-96EC65ACBBC5}"/>
              </a:ext>
            </a:extLst>
          </p:cNvPr>
          <p:cNvSpPr/>
          <p:nvPr/>
        </p:nvSpPr>
        <p:spPr>
          <a:xfrm>
            <a:off x="792460" y="581025"/>
            <a:ext cx="609600" cy="571500"/>
          </a:xfrm>
          <a:prstGeom prst="rect">
            <a:avLst/>
          </a:prstGeom>
          <a:noFill/>
          <a:ln/>
        </p:spPr>
        <p:txBody>
          <a:bodyPr wrap="square" lIns="25400" tIns="25400" rIns="25400" bIns="25400" rtlCol="0" anchor="ctr">
            <a:normAutofit/>
          </a:bodyPr>
          <a:lstStyle/>
          <a:p>
            <a:pPr marL="0" indent="0" algn="ctr">
              <a:buNone/>
            </a:pPr>
            <a:r>
              <a:rPr lang="en-US" sz="2808" b="1" dirty="0">
                <a:solidFill>
                  <a:srgbClr val="FFFFFF"/>
                </a:solidFill>
                <a:latin typeface="Arial" pitchFamily="34" charset="0"/>
                <a:ea typeface="Arial" pitchFamily="34" charset="-122"/>
                <a:cs typeface="Arial" pitchFamily="34" charset="-120"/>
              </a:rPr>
              <a:t>22</a:t>
            </a:r>
            <a:endParaRPr lang="en-US" sz="2808" dirty="0"/>
          </a:p>
        </p:txBody>
      </p:sp>
      <p:sp>
        <p:nvSpPr>
          <p:cNvPr id="24" name="Text 2">
            <a:extLst>
              <a:ext uri="{FF2B5EF4-FFF2-40B4-BE49-F238E27FC236}">
                <a16:creationId xmlns:a16="http://schemas.microsoft.com/office/drawing/2014/main" id="{9B615F5F-9657-6639-10BA-256CE97E4081}"/>
              </a:ext>
            </a:extLst>
          </p:cNvPr>
          <p:cNvSpPr/>
          <p:nvPr/>
        </p:nvSpPr>
        <p:spPr>
          <a:xfrm>
            <a:off x="1573510" y="581025"/>
            <a:ext cx="14727219" cy="304800"/>
          </a:xfrm>
          <a:prstGeom prst="rect">
            <a:avLst/>
          </a:prstGeom>
          <a:noFill/>
          <a:ln/>
        </p:spPr>
        <p:txBody>
          <a:bodyPr wrap="square" lIns="25400" tIns="25400" rIns="25400" bIns="25400" rtlCol="0" anchor="t">
            <a:normAutofit lnSpcReduction="10000"/>
          </a:bodyPr>
          <a:lstStyle/>
          <a:p>
            <a:pPr marL="0" indent="0" algn="l">
              <a:buNone/>
            </a:pPr>
            <a:r>
              <a:rPr lang="en-US" sz="1836" b="1" kern="0" spc="275" dirty="0">
                <a:solidFill>
                  <a:srgbClr val="D3993F"/>
                </a:solidFill>
                <a:latin typeface="Arial" pitchFamily="34" charset="0"/>
                <a:ea typeface="Arial" pitchFamily="34" charset="-122"/>
                <a:cs typeface="Arial" pitchFamily="34" charset="-120"/>
              </a:rPr>
              <a:t>OUTCOME SUMMARY</a:t>
            </a:r>
            <a:endParaRPr lang="en-US" sz="1836" dirty="0"/>
          </a:p>
        </p:txBody>
      </p:sp>
      <p:sp>
        <p:nvSpPr>
          <p:cNvPr id="26" name="Text 3">
            <a:extLst>
              <a:ext uri="{FF2B5EF4-FFF2-40B4-BE49-F238E27FC236}">
                <a16:creationId xmlns:a16="http://schemas.microsoft.com/office/drawing/2014/main" id="{7C62B7BE-3518-B082-F023-01311CF4C0B5}"/>
              </a:ext>
            </a:extLst>
          </p:cNvPr>
          <p:cNvSpPr/>
          <p:nvPr/>
        </p:nvSpPr>
        <p:spPr>
          <a:xfrm>
            <a:off x="1573510" y="904875"/>
            <a:ext cx="14727219" cy="523081"/>
          </a:xfrm>
          <a:prstGeom prst="rect">
            <a:avLst/>
          </a:prstGeom>
          <a:noFill/>
          <a:ln/>
        </p:spPr>
        <p:txBody>
          <a:bodyPr wrap="square" lIns="25400" tIns="25400" rIns="25400" bIns="25400" rtlCol="0" anchor="t">
            <a:normAutofit lnSpcReduction="10000"/>
          </a:bodyPr>
          <a:lstStyle/>
          <a:p>
            <a:pPr marL="0" indent="0" algn="l">
              <a:lnSpc>
                <a:spcPct val="90926"/>
              </a:lnSpc>
              <a:buNone/>
            </a:pPr>
            <a:r>
              <a:rPr lang="en-US" sz="3672" b="1" dirty="0">
                <a:solidFill>
                  <a:srgbClr val="00286E"/>
                </a:solidFill>
                <a:latin typeface="Arial" pitchFamily="34" charset="0"/>
                <a:ea typeface="Arial" pitchFamily="34" charset="-122"/>
                <a:cs typeface="Arial" pitchFamily="34" charset="-120"/>
              </a:rPr>
              <a:t>Preliminary referencing findings against the four criteria</a:t>
            </a:r>
            <a:endParaRPr lang="en-US" sz="3672" dirty="0"/>
          </a:p>
        </p:txBody>
      </p:sp>
      <p:pic>
        <p:nvPicPr>
          <p:cNvPr id="28" name="Image 0" descr="preencoded.png">
            <a:extLst>
              <a:ext uri="{FF2B5EF4-FFF2-40B4-BE49-F238E27FC236}">
                <a16:creationId xmlns:a16="http://schemas.microsoft.com/office/drawing/2014/main" id="{472E13C0-DCBE-43F9-1372-39C868DCA93C}"/>
              </a:ext>
            </a:extLst>
          </p:cNvPr>
          <p:cNvPicPr>
            <a:picLocks noChangeAspect="1"/>
          </p:cNvPicPr>
          <p:nvPr/>
        </p:nvPicPr>
        <p:blipFill>
          <a:blip r:embed="rId5"/>
          <a:stretch>
            <a:fillRect/>
          </a:stretch>
        </p:blipFill>
        <p:spPr>
          <a:xfrm>
            <a:off x="15171440" y="581025"/>
            <a:ext cx="2286000" cy="857250"/>
          </a:xfrm>
          <a:prstGeom prst="rect">
            <a:avLst/>
          </a:prstGeom>
        </p:spPr>
      </p:pic>
      <p:sp>
        <p:nvSpPr>
          <p:cNvPr id="30" name="Shape 4">
            <a:extLst>
              <a:ext uri="{FF2B5EF4-FFF2-40B4-BE49-F238E27FC236}">
                <a16:creationId xmlns:a16="http://schemas.microsoft.com/office/drawing/2014/main" id="{EB8E48DB-C038-C0F5-8025-14CE8C7BCB55}"/>
              </a:ext>
            </a:extLst>
          </p:cNvPr>
          <p:cNvSpPr/>
          <p:nvPr/>
        </p:nvSpPr>
        <p:spPr>
          <a:xfrm>
            <a:off x="830560" y="1533525"/>
            <a:ext cx="16626880"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54" name="Shape 0">
            <a:extLst>
              <a:ext uri="{FF2B5EF4-FFF2-40B4-BE49-F238E27FC236}">
                <a16:creationId xmlns:a16="http://schemas.microsoft.com/office/drawing/2014/main" id="{3B9E8DFD-D2F6-D5EC-4CB5-E4405116674D}"/>
              </a:ext>
            </a:extLst>
          </p:cNvPr>
          <p:cNvSpPr/>
          <p:nvPr/>
        </p:nvSpPr>
        <p:spPr>
          <a:xfrm>
            <a:off x="872430" y="622895"/>
            <a:ext cx="552450" cy="552450"/>
          </a:xfrm>
          <a:prstGeom prst="rect">
            <a:avLst/>
          </a:prstGeom>
          <a:solidFill>
            <a:srgbClr val="00286E"/>
          </a:solidFill>
          <a:ln/>
        </p:spPr>
      </p:sp>
      <p:sp>
        <p:nvSpPr>
          <p:cNvPr id="8" name="Shape 5"/>
          <p:cNvSpPr/>
          <p:nvPr/>
        </p:nvSpPr>
        <p:spPr>
          <a:xfrm>
            <a:off x="872430" y="1834852"/>
            <a:ext cx="16543139" cy="527050"/>
          </a:xfrm>
          <a:prstGeom prst="rect">
            <a:avLst/>
          </a:prstGeom>
          <a:solidFill>
            <a:srgbClr val="00286E"/>
          </a:solidFill>
          <a:ln/>
        </p:spPr>
      </p:sp>
      <p:sp>
        <p:nvSpPr>
          <p:cNvPr id="9" name="Text 6"/>
          <p:cNvSpPr/>
          <p:nvPr/>
        </p:nvSpPr>
        <p:spPr>
          <a:xfrm>
            <a:off x="1024830" y="1949152"/>
            <a:ext cx="4807010" cy="336550"/>
          </a:xfrm>
          <a:prstGeom prst="rect">
            <a:avLst/>
          </a:prstGeom>
          <a:noFill/>
          <a:ln/>
        </p:spPr>
        <p:txBody>
          <a:bodyPr wrap="square" lIns="25400" tIns="25400" rIns="25400" bIns="25400" rtlCol="0" anchor="ctr">
            <a:noAutofit/>
          </a:bodyPr>
          <a:lstStyle/>
          <a:p>
            <a:pPr marL="0" indent="0" algn="l">
              <a:buNone/>
            </a:pPr>
            <a:r>
              <a:rPr lang="en-US" sz="2300" b="1" dirty="0">
                <a:solidFill>
                  <a:srgbClr val="FFFFFF"/>
                </a:solidFill>
                <a:latin typeface="Arial" pitchFamily="34" charset="0"/>
                <a:ea typeface="Arial" pitchFamily="34" charset="-122"/>
                <a:cs typeface="Arial" pitchFamily="34" charset="-120"/>
              </a:rPr>
              <a:t>Follow-up area</a:t>
            </a:r>
            <a:endParaRPr lang="en-US" sz="2300" dirty="0"/>
          </a:p>
        </p:txBody>
      </p:sp>
      <p:sp>
        <p:nvSpPr>
          <p:cNvPr id="10" name="Text 7"/>
          <p:cNvSpPr/>
          <p:nvPr/>
        </p:nvSpPr>
        <p:spPr>
          <a:xfrm>
            <a:off x="5987753" y="1949152"/>
            <a:ext cx="11622824" cy="336550"/>
          </a:xfrm>
          <a:prstGeom prst="rect">
            <a:avLst/>
          </a:prstGeom>
          <a:noFill/>
          <a:ln/>
        </p:spPr>
        <p:txBody>
          <a:bodyPr wrap="square" lIns="25400" tIns="25400" rIns="25400" bIns="25400" rtlCol="0" anchor="ctr">
            <a:noAutofit/>
          </a:bodyPr>
          <a:lstStyle/>
          <a:p>
            <a:pPr marL="0" indent="0" algn="l">
              <a:buNone/>
            </a:pPr>
            <a:r>
              <a:rPr lang="en-US" sz="2300" b="1" dirty="0">
                <a:solidFill>
                  <a:srgbClr val="FFFFFF"/>
                </a:solidFill>
                <a:latin typeface="Arial" pitchFamily="34" charset="0"/>
                <a:ea typeface="Arial" pitchFamily="34" charset="-122"/>
                <a:cs typeface="Arial" pitchFamily="34" charset="-120"/>
              </a:rPr>
              <a:t>Required action / implementation implication</a:t>
            </a:r>
            <a:endParaRPr lang="en-US" sz="2300" dirty="0"/>
          </a:p>
        </p:txBody>
      </p:sp>
      <p:sp>
        <p:nvSpPr>
          <p:cNvPr id="11" name="Shape 8"/>
          <p:cNvSpPr/>
          <p:nvPr/>
        </p:nvSpPr>
        <p:spPr>
          <a:xfrm>
            <a:off x="872430" y="2361902"/>
            <a:ext cx="16543139" cy="913904"/>
          </a:xfrm>
          <a:prstGeom prst="rect">
            <a:avLst/>
          </a:prstGeom>
          <a:solidFill>
            <a:srgbClr val="FFFFFF"/>
          </a:solidFill>
          <a:ln/>
        </p:spPr>
      </p:sp>
      <p:sp>
        <p:nvSpPr>
          <p:cNvPr id="12" name="Shape 9"/>
          <p:cNvSpPr/>
          <p:nvPr/>
        </p:nvSpPr>
        <p:spPr>
          <a:xfrm>
            <a:off x="872430" y="3269456"/>
            <a:ext cx="16543139" cy="9525"/>
          </a:xfrm>
          <a:prstGeom prst="rect">
            <a:avLst/>
          </a:prstGeom>
          <a:solidFill>
            <a:srgbClr val="E4E8F0"/>
          </a:solidFill>
          <a:ln/>
        </p:spPr>
      </p:sp>
      <p:sp>
        <p:nvSpPr>
          <p:cNvPr id="13" name="Text 10"/>
          <p:cNvSpPr/>
          <p:nvPr/>
        </p:nvSpPr>
        <p:spPr>
          <a:xfrm>
            <a:off x="1024830" y="2495252"/>
            <a:ext cx="4807010" cy="685304"/>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Endorsement and certification</a:t>
            </a:r>
            <a:endParaRPr lang="en-US" sz="2300" dirty="0"/>
          </a:p>
        </p:txBody>
      </p:sp>
      <p:sp>
        <p:nvSpPr>
          <p:cNvPr id="14" name="Text 11"/>
          <p:cNvSpPr/>
          <p:nvPr/>
        </p:nvSpPr>
        <p:spPr>
          <a:xfrm>
            <a:off x="5987753" y="2495252"/>
            <a:ext cx="11622824" cy="685304"/>
          </a:xfrm>
          <a:prstGeom prst="rect">
            <a:avLst/>
          </a:prstGeom>
          <a:noFill/>
          <a:ln/>
        </p:spPr>
        <p:txBody>
          <a:bodyPr wrap="square" lIns="25400" tIns="25400" rIns="25400" bIns="25400" rtlCol="0" anchor="ctr">
            <a:noAutofit/>
          </a:bodyPr>
          <a:lstStyle/>
          <a:p>
            <a:pPr marL="0" indent="0" algn="l">
              <a:buNone/>
            </a:pPr>
            <a:r>
              <a:rPr lang="en-US" sz="2300" dirty="0">
                <a:solidFill>
                  <a:srgbClr val="5B6577"/>
                </a:solidFill>
                <a:latin typeface="Arial" pitchFamily="34" charset="0"/>
                <a:ea typeface="Arial" pitchFamily="34" charset="-122"/>
                <a:cs typeface="Arial" pitchFamily="34" charset="-120"/>
              </a:rPr>
              <a:t>National QA bodies and competent authorities confirm the report and correspondence outcome.</a:t>
            </a:r>
            <a:endParaRPr lang="en-US" sz="2300" dirty="0"/>
          </a:p>
        </p:txBody>
      </p:sp>
      <p:sp>
        <p:nvSpPr>
          <p:cNvPr id="15" name="Shape 12"/>
          <p:cNvSpPr/>
          <p:nvPr/>
        </p:nvSpPr>
        <p:spPr>
          <a:xfrm>
            <a:off x="872430" y="3275806"/>
            <a:ext cx="16543139" cy="918468"/>
          </a:xfrm>
          <a:prstGeom prst="rect">
            <a:avLst/>
          </a:prstGeom>
          <a:solidFill>
            <a:srgbClr val="F7F9FC"/>
          </a:solidFill>
          <a:ln/>
        </p:spPr>
      </p:sp>
      <p:sp>
        <p:nvSpPr>
          <p:cNvPr id="16" name="Shape 13"/>
          <p:cNvSpPr/>
          <p:nvPr/>
        </p:nvSpPr>
        <p:spPr>
          <a:xfrm>
            <a:off x="872430" y="4187924"/>
            <a:ext cx="16543139" cy="9525"/>
          </a:xfrm>
          <a:prstGeom prst="rect">
            <a:avLst/>
          </a:prstGeom>
          <a:solidFill>
            <a:srgbClr val="E4E8F0"/>
          </a:solidFill>
          <a:ln/>
        </p:spPr>
      </p:sp>
      <p:sp>
        <p:nvSpPr>
          <p:cNvPr id="17" name="Text 14"/>
          <p:cNvSpPr/>
          <p:nvPr/>
        </p:nvSpPr>
        <p:spPr>
          <a:xfrm>
            <a:off x="1024830" y="3409156"/>
            <a:ext cx="4807010" cy="689868"/>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International expert input</a:t>
            </a:r>
            <a:endParaRPr lang="en-US" sz="2300" dirty="0"/>
          </a:p>
        </p:txBody>
      </p:sp>
      <p:sp>
        <p:nvSpPr>
          <p:cNvPr id="18" name="Text 15"/>
          <p:cNvSpPr/>
          <p:nvPr/>
        </p:nvSpPr>
        <p:spPr>
          <a:xfrm>
            <a:off x="5987753" y="3409156"/>
            <a:ext cx="11622824" cy="689868"/>
          </a:xfrm>
          <a:prstGeom prst="rect">
            <a:avLst/>
          </a:prstGeom>
          <a:noFill/>
          <a:ln/>
        </p:spPr>
        <p:txBody>
          <a:bodyPr wrap="square" lIns="25400" tIns="25400" rIns="25400" bIns="25400" rtlCol="0" anchor="ctr">
            <a:normAutofit/>
          </a:bodyPr>
          <a:lstStyle/>
          <a:p>
            <a:pPr marL="0" indent="0" algn="l">
              <a:buNone/>
            </a:pPr>
            <a:r>
              <a:rPr lang="en-US" sz="2300" dirty="0">
                <a:solidFill>
                  <a:srgbClr val="5B6577"/>
                </a:solidFill>
                <a:latin typeface="Arial" pitchFamily="34" charset="0"/>
                <a:ea typeface="Arial" pitchFamily="34" charset="-122"/>
                <a:cs typeface="Arial" pitchFamily="34" charset="-120"/>
              </a:rPr>
              <a:t>Experts provide advisory assurance and strengthen credibility of the process.</a:t>
            </a:r>
            <a:endParaRPr lang="en-US" sz="2300" dirty="0"/>
          </a:p>
        </p:txBody>
      </p:sp>
      <p:sp>
        <p:nvSpPr>
          <p:cNvPr id="19" name="Shape 16"/>
          <p:cNvSpPr/>
          <p:nvPr/>
        </p:nvSpPr>
        <p:spPr>
          <a:xfrm>
            <a:off x="872430" y="4194274"/>
            <a:ext cx="16543139" cy="918468"/>
          </a:xfrm>
          <a:prstGeom prst="rect">
            <a:avLst/>
          </a:prstGeom>
          <a:solidFill>
            <a:srgbClr val="FFFFFF"/>
          </a:solidFill>
          <a:ln/>
        </p:spPr>
      </p:sp>
      <p:sp>
        <p:nvSpPr>
          <p:cNvPr id="20" name="Shape 17"/>
          <p:cNvSpPr/>
          <p:nvPr/>
        </p:nvSpPr>
        <p:spPr>
          <a:xfrm>
            <a:off x="872430" y="5106392"/>
            <a:ext cx="16543139" cy="9525"/>
          </a:xfrm>
          <a:prstGeom prst="rect">
            <a:avLst/>
          </a:prstGeom>
          <a:solidFill>
            <a:srgbClr val="E4E8F0"/>
          </a:solidFill>
          <a:ln/>
        </p:spPr>
      </p:sp>
      <p:sp>
        <p:nvSpPr>
          <p:cNvPr id="21" name="Text 18"/>
          <p:cNvSpPr/>
          <p:nvPr/>
        </p:nvSpPr>
        <p:spPr>
          <a:xfrm>
            <a:off x="1024830" y="4327624"/>
            <a:ext cx="4807010" cy="689868"/>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Publication</a:t>
            </a:r>
            <a:endParaRPr lang="en-US" sz="2300" dirty="0"/>
          </a:p>
        </p:txBody>
      </p:sp>
      <p:sp>
        <p:nvSpPr>
          <p:cNvPr id="22" name="Text 19"/>
          <p:cNvSpPr/>
          <p:nvPr/>
        </p:nvSpPr>
        <p:spPr>
          <a:xfrm>
            <a:off x="5987753" y="4327624"/>
            <a:ext cx="11622824" cy="689868"/>
          </a:xfrm>
          <a:prstGeom prst="rect">
            <a:avLst/>
          </a:prstGeom>
          <a:noFill/>
          <a:ln/>
        </p:spPr>
        <p:txBody>
          <a:bodyPr wrap="square" lIns="25400" tIns="25400" rIns="25400" bIns="25400" rtlCol="0" anchor="ctr">
            <a:normAutofit/>
          </a:bodyPr>
          <a:lstStyle/>
          <a:p>
            <a:pPr marL="0" indent="0" algn="l">
              <a:buNone/>
            </a:pPr>
            <a:r>
              <a:rPr lang="en-US" sz="2300" dirty="0">
                <a:solidFill>
                  <a:srgbClr val="5B6577"/>
                </a:solidFill>
                <a:latin typeface="Arial" pitchFamily="34" charset="0"/>
                <a:ea typeface="Arial" pitchFamily="34" charset="-122"/>
                <a:cs typeface="Arial" pitchFamily="34" charset="-120"/>
              </a:rPr>
              <a:t>Final report is published nationally and through ACQF channels/platforms.</a:t>
            </a:r>
            <a:endParaRPr lang="en-US" sz="2300" dirty="0"/>
          </a:p>
        </p:txBody>
      </p:sp>
      <p:sp>
        <p:nvSpPr>
          <p:cNvPr id="23" name="Shape 20"/>
          <p:cNvSpPr/>
          <p:nvPr/>
        </p:nvSpPr>
        <p:spPr>
          <a:xfrm>
            <a:off x="872430" y="5112743"/>
            <a:ext cx="16543139" cy="1445915"/>
          </a:xfrm>
          <a:prstGeom prst="rect">
            <a:avLst/>
          </a:prstGeom>
          <a:solidFill>
            <a:srgbClr val="F7F9FC"/>
          </a:solidFill>
          <a:ln/>
        </p:spPr>
      </p:sp>
      <p:sp>
        <p:nvSpPr>
          <p:cNvPr id="24" name="Shape 21"/>
          <p:cNvSpPr/>
          <p:nvPr/>
        </p:nvSpPr>
        <p:spPr>
          <a:xfrm>
            <a:off x="872430" y="6552308"/>
            <a:ext cx="16543139" cy="9525"/>
          </a:xfrm>
          <a:prstGeom prst="rect">
            <a:avLst/>
          </a:prstGeom>
          <a:solidFill>
            <a:srgbClr val="E4E8F0"/>
          </a:solidFill>
          <a:ln/>
        </p:spPr>
      </p:sp>
      <p:sp>
        <p:nvSpPr>
          <p:cNvPr id="25" name="Text 22"/>
          <p:cNvSpPr/>
          <p:nvPr/>
        </p:nvSpPr>
        <p:spPr>
          <a:xfrm>
            <a:off x="1024830" y="5246093"/>
            <a:ext cx="4807010" cy="1217315"/>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Credentials and NQD</a:t>
            </a:r>
            <a:endParaRPr lang="en-US" sz="2300" dirty="0"/>
          </a:p>
        </p:txBody>
      </p:sp>
      <p:sp>
        <p:nvSpPr>
          <p:cNvPr id="26" name="Text 23"/>
          <p:cNvSpPr/>
          <p:nvPr/>
        </p:nvSpPr>
        <p:spPr>
          <a:xfrm>
            <a:off x="5987753" y="5246093"/>
            <a:ext cx="11622824" cy="1217315"/>
          </a:xfrm>
          <a:prstGeom prst="rect">
            <a:avLst/>
          </a:prstGeom>
          <a:noFill/>
          <a:ln/>
        </p:spPr>
        <p:txBody>
          <a:bodyPr wrap="square" lIns="25400" tIns="25400" rIns="25400" bIns="25400" rtlCol="0" anchor="ctr">
            <a:normAutofit/>
          </a:bodyPr>
          <a:lstStyle/>
          <a:p>
            <a:pPr marL="0" indent="0" algn="l">
              <a:buNone/>
            </a:pPr>
            <a:r>
              <a:rPr lang="en-US" sz="2300" dirty="0">
                <a:solidFill>
                  <a:srgbClr val="5B6577"/>
                </a:solidFill>
                <a:latin typeface="Arial" pitchFamily="34" charset="0"/>
                <a:ea typeface="Arial" pitchFamily="34" charset="-122"/>
                <a:cs typeface="Arial" pitchFamily="34" charset="-120"/>
              </a:rPr>
              <a:t>Newly issued certificates/transcripts and NQD records display KNQF and corresponding ACQF levels after approval.</a:t>
            </a:r>
            <a:endParaRPr lang="en-US" sz="2300" dirty="0"/>
          </a:p>
        </p:txBody>
      </p:sp>
      <p:sp>
        <p:nvSpPr>
          <p:cNvPr id="27" name="Shape 24"/>
          <p:cNvSpPr/>
          <p:nvPr/>
        </p:nvSpPr>
        <p:spPr>
          <a:xfrm>
            <a:off x="872430" y="6558657"/>
            <a:ext cx="16543139" cy="918468"/>
          </a:xfrm>
          <a:prstGeom prst="rect">
            <a:avLst/>
          </a:prstGeom>
          <a:solidFill>
            <a:srgbClr val="FFFFFF"/>
          </a:solidFill>
          <a:ln/>
        </p:spPr>
      </p:sp>
      <p:sp>
        <p:nvSpPr>
          <p:cNvPr id="28" name="Shape 25"/>
          <p:cNvSpPr/>
          <p:nvPr/>
        </p:nvSpPr>
        <p:spPr>
          <a:xfrm>
            <a:off x="872430" y="7470775"/>
            <a:ext cx="16543139" cy="9525"/>
          </a:xfrm>
          <a:prstGeom prst="rect">
            <a:avLst/>
          </a:prstGeom>
          <a:solidFill>
            <a:srgbClr val="E4E8F0"/>
          </a:solidFill>
          <a:ln/>
        </p:spPr>
      </p:sp>
      <p:sp>
        <p:nvSpPr>
          <p:cNvPr id="29" name="Text 26"/>
          <p:cNvSpPr/>
          <p:nvPr/>
        </p:nvSpPr>
        <p:spPr>
          <a:xfrm>
            <a:off x="1024830" y="6692007"/>
            <a:ext cx="4807010" cy="689868"/>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Capacity building</a:t>
            </a:r>
            <a:endParaRPr lang="en-US" sz="2300" dirty="0"/>
          </a:p>
        </p:txBody>
      </p:sp>
      <p:sp>
        <p:nvSpPr>
          <p:cNvPr id="30" name="Text 27"/>
          <p:cNvSpPr/>
          <p:nvPr/>
        </p:nvSpPr>
        <p:spPr>
          <a:xfrm>
            <a:off x="5987753" y="6692007"/>
            <a:ext cx="11622824" cy="689868"/>
          </a:xfrm>
          <a:prstGeom prst="rect">
            <a:avLst/>
          </a:prstGeom>
          <a:noFill/>
          <a:ln/>
        </p:spPr>
        <p:txBody>
          <a:bodyPr wrap="square" lIns="25400" tIns="25400" rIns="25400" bIns="25400" rtlCol="0" anchor="ctr">
            <a:normAutofit/>
          </a:bodyPr>
          <a:lstStyle/>
          <a:p>
            <a:pPr marL="0" indent="0" algn="l">
              <a:buNone/>
            </a:pPr>
            <a:r>
              <a:rPr lang="en-US" sz="2300" dirty="0">
                <a:solidFill>
                  <a:srgbClr val="5B6577"/>
                </a:solidFill>
                <a:latin typeface="Arial" pitchFamily="34" charset="0"/>
                <a:ea typeface="Arial" pitchFamily="34" charset="-122"/>
                <a:cs typeface="Arial" pitchFamily="34" charset="-120"/>
              </a:rPr>
              <a:t>QABs, regulators, institutions and users receive guidance on the referencing outcome.</a:t>
            </a:r>
            <a:endParaRPr lang="en-US" sz="2300" dirty="0"/>
          </a:p>
        </p:txBody>
      </p:sp>
      <p:sp>
        <p:nvSpPr>
          <p:cNvPr id="31" name="Shape 28"/>
          <p:cNvSpPr/>
          <p:nvPr/>
        </p:nvSpPr>
        <p:spPr>
          <a:xfrm>
            <a:off x="872430" y="7477125"/>
            <a:ext cx="16543139" cy="1441847"/>
          </a:xfrm>
          <a:prstGeom prst="rect">
            <a:avLst/>
          </a:prstGeom>
          <a:solidFill>
            <a:srgbClr val="F7F9FC"/>
          </a:solidFill>
          <a:ln/>
        </p:spPr>
      </p:sp>
      <p:sp>
        <p:nvSpPr>
          <p:cNvPr id="32" name="Text 29"/>
          <p:cNvSpPr/>
          <p:nvPr/>
        </p:nvSpPr>
        <p:spPr>
          <a:xfrm>
            <a:off x="1024830" y="7610475"/>
            <a:ext cx="4807010" cy="1213247"/>
          </a:xfrm>
          <a:prstGeom prst="rect">
            <a:avLst/>
          </a:prstGeom>
          <a:noFill/>
          <a:ln/>
        </p:spPr>
        <p:txBody>
          <a:bodyPr wrap="square" lIns="25400" tIns="25400" rIns="25400" bIns="25400" rtlCol="0" anchor="ctr">
            <a:normAutofit/>
          </a:bodyPr>
          <a:lstStyle/>
          <a:p>
            <a:pPr marL="0" indent="0" algn="l">
              <a:buNone/>
            </a:pPr>
            <a:r>
              <a:rPr lang="en-US" sz="2300" b="1" dirty="0">
                <a:solidFill>
                  <a:srgbClr val="00286E"/>
                </a:solidFill>
                <a:latin typeface="Arial" pitchFamily="34" charset="0"/>
                <a:ea typeface="Arial" pitchFamily="34" charset="-122"/>
                <a:cs typeface="Arial" pitchFamily="34" charset="-120"/>
              </a:rPr>
              <a:t>Monitoring and review</a:t>
            </a:r>
            <a:endParaRPr lang="en-US" sz="2300" dirty="0"/>
          </a:p>
        </p:txBody>
      </p:sp>
      <p:sp>
        <p:nvSpPr>
          <p:cNvPr id="33" name="Text 30"/>
          <p:cNvSpPr/>
          <p:nvPr/>
        </p:nvSpPr>
        <p:spPr>
          <a:xfrm>
            <a:off x="5987753" y="7610475"/>
            <a:ext cx="11622824" cy="1213247"/>
          </a:xfrm>
          <a:prstGeom prst="rect">
            <a:avLst/>
          </a:prstGeom>
          <a:noFill/>
          <a:ln/>
        </p:spPr>
        <p:txBody>
          <a:bodyPr wrap="square" lIns="25400" tIns="25400" rIns="25400" bIns="25400" rtlCol="0" anchor="ctr">
            <a:normAutofit/>
          </a:bodyPr>
          <a:lstStyle/>
          <a:p>
            <a:pPr marL="0" indent="0" algn="l">
              <a:buNone/>
            </a:pPr>
            <a:r>
              <a:rPr lang="en-US" sz="2300" dirty="0">
                <a:solidFill>
                  <a:srgbClr val="5B6577"/>
                </a:solidFill>
                <a:latin typeface="Arial" pitchFamily="34" charset="0"/>
                <a:ea typeface="Arial" pitchFamily="34" charset="-122"/>
                <a:cs typeface="Arial" pitchFamily="34" charset="-120"/>
              </a:rPr>
              <a:t>KNQA monitors implementation and updates the correspondence when frameworks substantially change.</a:t>
            </a:r>
            <a:endParaRPr lang="en-US" sz="2300" dirty="0"/>
          </a:p>
        </p:txBody>
      </p:sp>
      <p:sp>
        <p:nvSpPr>
          <p:cNvPr id="34" name="Shape 31"/>
          <p:cNvSpPr/>
          <p:nvPr/>
        </p:nvSpPr>
        <p:spPr>
          <a:xfrm>
            <a:off x="872430" y="8909946"/>
            <a:ext cx="16543139" cy="698500"/>
          </a:xfrm>
          <a:prstGeom prst="rect">
            <a:avLst/>
          </a:prstGeom>
          <a:solidFill>
            <a:srgbClr val="F7EFE1"/>
          </a:solidFill>
          <a:ln/>
        </p:spPr>
      </p:sp>
      <p:sp>
        <p:nvSpPr>
          <p:cNvPr id="35" name="Shape 32"/>
          <p:cNvSpPr/>
          <p:nvPr/>
        </p:nvSpPr>
        <p:spPr>
          <a:xfrm>
            <a:off x="872430" y="8909946"/>
            <a:ext cx="44450" cy="698500"/>
          </a:xfrm>
          <a:prstGeom prst="rect">
            <a:avLst/>
          </a:prstGeom>
          <a:solidFill>
            <a:srgbClr val="D3993F"/>
          </a:solidFill>
          <a:ln/>
        </p:spPr>
      </p:sp>
      <p:sp>
        <p:nvSpPr>
          <p:cNvPr id="36" name="Text 33"/>
          <p:cNvSpPr/>
          <p:nvPr/>
        </p:nvSpPr>
        <p:spPr>
          <a:xfrm>
            <a:off x="1145481" y="9043296"/>
            <a:ext cx="16537783" cy="469900"/>
          </a:xfrm>
          <a:prstGeom prst="rect">
            <a:avLst/>
          </a:prstGeom>
          <a:noFill/>
          <a:ln/>
        </p:spPr>
        <p:txBody>
          <a:bodyPr wrap="square" lIns="25400" tIns="25400" rIns="25400" bIns="25400" rtlCol="0" anchor="t">
            <a:normAutofit/>
          </a:bodyPr>
          <a:lstStyle/>
          <a:p>
            <a:pPr marL="0" indent="0" algn="l">
              <a:buNone/>
            </a:pPr>
            <a:r>
              <a:rPr lang="en-US" sz="2376" dirty="0">
                <a:solidFill>
                  <a:srgbClr val="5A4A2C"/>
                </a:solidFill>
                <a:latin typeface="Arial" pitchFamily="34" charset="0"/>
                <a:ea typeface="Arial" pitchFamily="34" charset="-122"/>
                <a:cs typeface="Arial" pitchFamily="34" charset="-120"/>
              </a:rPr>
              <a:t>Referencing is not the end of the process; it creates implementation obligations for KNQA, regulators and QABs.</a:t>
            </a:r>
            <a:endParaRPr lang="en-US" sz="2376" dirty="0"/>
          </a:p>
        </p:txBody>
      </p:sp>
      <p:sp>
        <p:nvSpPr>
          <p:cNvPr id="37" name="Shape 34"/>
          <p:cNvSpPr/>
          <p:nvPr/>
        </p:nvSpPr>
        <p:spPr>
          <a:xfrm>
            <a:off x="0" y="10077450"/>
            <a:ext cx="18288000" cy="57150"/>
          </a:xfrm>
          <a:prstGeom prst="rect">
            <a:avLst/>
          </a:prstGeom>
          <a:solidFill>
            <a:srgbClr val="000000"/>
          </a:solidFill>
          <a:ln/>
        </p:spPr>
      </p:sp>
      <p:sp>
        <p:nvSpPr>
          <p:cNvPr id="38" name="Shape 35"/>
          <p:cNvSpPr/>
          <p:nvPr/>
        </p:nvSpPr>
        <p:spPr>
          <a:xfrm>
            <a:off x="0" y="10134600"/>
            <a:ext cx="18288000" cy="19050"/>
          </a:xfrm>
          <a:prstGeom prst="rect">
            <a:avLst/>
          </a:prstGeom>
          <a:solidFill>
            <a:srgbClr val="FFFFFF"/>
          </a:solidFill>
          <a:ln/>
        </p:spPr>
      </p:sp>
      <p:sp>
        <p:nvSpPr>
          <p:cNvPr id="39" name="Shape 36"/>
          <p:cNvSpPr/>
          <p:nvPr/>
        </p:nvSpPr>
        <p:spPr>
          <a:xfrm>
            <a:off x="0" y="10153650"/>
            <a:ext cx="18288000" cy="57150"/>
          </a:xfrm>
          <a:prstGeom prst="rect">
            <a:avLst/>
          </a:prstGeom>
          <a:solidFill>
            <a:srgbClr val="BB1E10"/>
          </a:solidFill>
          <a:ln/>
        </p:spPr>
      </p:sp>
      <p:sp>
        <p:nvSpPr>
          <p:cNvPr id="40" name="Shape 37"/>
          <p:cNvSpPr/>
          <p:nvPr/>
        </p:nvSpPr>
        <p:spPr>
          <a:xfrm>
            <a:off x="0" y="10210800"/>
            <a:ext cx="18288000" cy="19050"/>
          </a:xfrm>
          <a:prstGeom prst="rect">
            <a:avLst/>
          </a:prstGeom>
          <a:solidFill>
            <a:srgbClr val="FFFFFF"/>
          </a:solidFill>
          <a:ln/>
        </p:spPr>
      </p:sp>
      <p:sp>
        <p:nvSpPr>
          <p:cNvPr id="41" name="Shape 38"/>
          <p:cNvSpPr/>
          <p:nvPr/>
        </p:nvSpPr>
        <p:spPr>
          <a:xfrm>
            <a:off x="0" y="10229850"/>
            <a:ext cx="18288000" cy="57150"/>
          </a:xfrm>
          <a:prstGeom prst="rect">
            <a:avLst/>
          </a:prstGeom>
          <a:solidFill>
            <a:srgbClr val="006B3F"/>
          </a:solidFill>
          <a:ln/>
        </p:spPr>
      </p:sp>
      <p:pic>
        <p:nvPicPr>
          <p:cNvPr id="42" name="Image 1" descr="preencoded.png"/>
          <p:cNvPicPr>
            <a:picLocks noChangeAspect="1"/>
          </p:cNvPicPr>
          <p:nvPr/>
        </p:nvPicPr>
        <p:blipFill>
          <a:blip r:embed="rId3"/>
          <a:stretch>
            <a:fillRect/>
          </a:stretch>
        </p:blipFill>
        <p:spPr>
          <a:xfrm>
            <a:off x="15328232" y="9530352"/>
            <a:ext cx="1977189" cy="537573"/>
          </a:xfrm>
          <a:prstGeom prst="rect">
            <a:avLst/>
          </a:prstGeom>
        </p:spPr>
      </p:pic>
      <p:sp>
        <p:nvSpPr>
          <p:cNvPr id="44" name="Text 1">
            <a:extLst>
              <a:ext uri="{FF2B5EF4-FFF2-40B4-BE49-F238E27FC236}">
                <a16:creationId xmlns:a16="http://schemas.microsoft.com/office/drawing/2014/main" id="{C38C5610-4844-6522-7076-51D86D4EB893}"/>
              </a:ext>
            </a:extLst>
          </p:cNvPr>
          <p:cNvSpPr/>
          <p:nvPr/>
        </p:nvSpPr>
        <p:spPr>
          <a:xfrm>
            <a:off x="834330" y="622895"/>
            <a:ext cx="628650" cy="590550"/>
          </a:xfrm>
          <a:prstGeom prst="rect">
            <a:avLst/>
          </a:prstGeom>
          <a:noFill/>
          <a:ln/>
        </p:spPr>
        <p:txBody>
          <a:bodyPr wrap="square" lIns="25400" tIns="25400" rIns="25400" bIns="25400" rtlCol="0" anchor="ctr">
            <a:normAutofit/>
          </a:bodyPr>
          <a:lstStyle/>
          <a:p>
            <a:pPr marL="0" indent="0" algn="ctr">
              <a:buNone/>
            </a:pPr>
            <a:r>
              <a:rPr lang="en-US" sz="2916" b="1" dirty="0">
                <a:solidFill>
                  <a:srgbClr val="FFFFFF"/>
                </a:solidFill>
                <a:latin typeface="Arial" pitchFamily="34" charset="0"/>
                <a:ea typeface="Arial" pitchFamily="34" charset="-122"/>
                <a:cs typeface="Arial" pitchFamily="34" charset="-120"/>
              </a:rPr>
              <a:t>23</a:t>
            </a:r>
            <a:endParaRPr lang="en-US" sz="2916" dirty="0"/>
          </a:p>
        </p:txBody>
      </p:sp>
      <p:sp>
        <p:nvSpPr>
          <p:cNvPr id="46" name="Text 2">
            <a:extLst>
              <a:ext uri="{FF2B5EF4-FFF2-40B4-BE49-F238E27FC236}">
                <a16:creationId xmlns:a16="http://schemas.microsoft.com/office/drawing/2014/main" id="{4C207096-B080-8124-7CF1-32C98FD74507}"/>
              </a:ext>
            </a:extLst>
          </p:cNvPr>
          <p:cNvSpPr/>
          <p:nvPr/>
        </p:nvSpPr>
        <p:spPr>
          <a:xfrm>
            <a:off x="1634430" y="622895"/>
            <a:ext cx="14614148"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292" dirty="0">
                <a:solidFill>
                  <a:srgbClr val="D3993F"/>
                </a:solidFill>
                <a:latin typeface="Arial" pitchFamily="34" charset="0"/>
                <a:ea typeface="Arial" pitchFamily="34" charset="-122"/>
                <a:cs typeface="Arial" pitchFamily="34" charset="-120"/>
              </a:rPr>
              <a:t>WHAT HAPPENS AFTER SUCCESSFUL REFERENCING</a:t>
            </a:r>
            <a:endParaRPr lang="en-US" sz="1944" dirty="0"/>
          </a:p>
        </p:txBody>
      </p:sp>
      <p:sp>
        <p:nvSpPr>
          <p:cNvPr id="48" name="Text 3">
            <a:extLst>
              <a:ext uri="{FF2B5EF4-FFF2-40B4-BE49-F238E27FC236}">
                <a16:creationId xmlns:a16="http://schemas.microsoft.com/office/drawing/2014/main" id="{3ECBFA5D-B133-6DEF-5E84-56F0889A7213}"/>
              </a:ext>
            </a:extLst>
          </p:cNvPr>
          <p:cNvSpPr/>
          <p:nvPr/>
        </p:nvSpPr>
        <p:spPr>
          <a:xfrm>
            <a:off x="1634430" y="959445"/>
            <a:ext cx="14614148" cy="580132"/>
          </a:xfrm>
          <a:prstGeom prst="rect">
            <a:avLst/>
          </a:prstGeom>
          <a:noFill/>
          <a:ln/>
        </p:spPr>
        <p:txBody>
          <a:bodyPr wrap="square" lIns="25400" tIns="25400" rIns="25400" bIns="25400" rtlCol="0" anchor="t">
            <a:normAutofit lnSpcReduction="10000"/>
          </a:bodyPr>
          <a:lstStyle/>
          <a:p>
            <a:pPr marL="0" indent="0" algn="l">
              <a:lnSpc>
                <a:spcPct val="90812"/>
              </a:lnSpc>
              <a:buNone/>
            </a:pPr>
            <a:r>
              <a:rPr lang="en-US" sz="4104" b="1" dirty="0">
                <a:solidFill>
                  <a:srgbClr val="00286E"/>
                </a:solidFill>
                <a:latin typeface="Arial" pitchFamily="34" charset="0"/>
                <a:ea typeface="Arial" pitchFamily="34" charset="-122"/>
                <a:cs typeface="Arial" pitchFamily="34" charset="-120"/>
              </a:rPr>
              <a:t>Referencing governance, follow-up and </a:t>
            </a:r>
            <a:r>
              <a:rPr lang="en-US" sz="3800" b="1" dirty="0">
                <a:solidFill>
                  <a:srgbClr val="00286E"/>
                </a:solidFill>
                <a:latin typeface="Arial" pitchFamily="34" charset="0"/>
                <a:ea typeface="Arial" pitchFamily="34" charset="-122"/>
                <a:cs typeface="Arial" pitchFamily="34" charset="-120"/>
              </a:rPr>
              <a:t>implementation</a:t>
            </a:r>
            <a:endParaRPr lang="en-US" sz="3800" dirty="0"/>
          </a:p>
        </p:txBody>
      </p:sp>
      <p:pic>
        <p:nvPicPr>
          <p:cNvPr id="50" name="Image 0" descr="preencoded.png">
            <a:extLst>
              <a:ext uri="{FF2B5EF4-FFF2-40B4-BE49-F238E27FC236}">
                <a16:creationId xmlns:a16="http://schemas.microsoft.com/office/drawing/2014/main" id="{EB08802A-8F5A-9154-BFD3-2572F33587FA}"/>
              </a:ext>
            </a:extLst>
          </p:cNvPr>
          <p:cNvPicPr>
            <a:picLocks noChangeAspect="1"/>
          </p:cNvPicPr>
          <p:nvPr/>
        </p:nvPicPr>
        <p:blipFill>
          <a:blip r:embed="rId4"/>
          <a:stretch>
            <a:fillRect/>
          </a:stretch>
        </p:blipFill>
        <p:spPr>
          <a:xfrm>
            <a:off x="15129570" y="622895"/>
            <a:ext cx="2286000" cy="857250"/>
          </a:xfrm>
          <a:prstGeom prst="rect">
            <a:avLst/>
          </a:prstGeom>
        </p:spPr>
      </p:pic>
      <p:sp>
        <p:nvSpPr>
          <p:cNvPr id="52" name="Shape 4">
            <a:extLst>
              <a:ext uri="{FF2B5EF4-FFF2-40B4-BE49-F238E27FC236}">
                <a16:creationId xmlns:a16="http://schemas.microsoft.com/office/drawing/2014/main" id="{7AB51174-FA85-CBA9-F444-E485CD2B733E}"/>
              </a:ext>
            </a:extLst>
          </p:cNvPr>
          <p:cNvSpPr/>
          <p:nvPr/>
        </p:nvSpPr>
        <p:spPr>
          <a:xfrm>
            <a:off x="872430" y="1615777"/>
            <a:ext cx="16543139" cy="28575"/>
          </a:xfrm>
          <a:prstGeom prst="rect">
            <a:avLst/>
          </a:prstGeom>
          <a:gradFill rotWithShape="1">
            <a:gsLst>
              <a:gs pos="0">
                <a:srgbClr val="D3993F">
                  <a:alpha val="100000"/>
                </a:srgbClr>
              </a:gs>
              <a:gs pos="50000">
                <a:srgbClr val="D3993F">
                  <a:alpha val="100000"/>
                </a:srgbClr>
              </a:gs>
              <a:gs pos="100000">
                <a:srgbClr val="E4E8F0">
                  <a:alpha val="100000"/>
                </a:srgbClr>
              </a:gs>
            </a:gsLst>
            <a:lin ang="0" scaled="0"/>
          </a:gradFill>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0286E"/>
        </a:solidFill>
        <a:effectLst/>
      </p:bgPr>
    </p:bg>
    <p:spTree>
      <p:nvGrpSpPr>
        <p:cNvPr id="1" name=""/>
        <p:cNvGrpSpPr/>
        <p:nvPr/>
      </p:nvGrpSpPr>
      <p:grpSpPr>
        <a:xfrm>
          <a:off x="0" y="0"/>
          <a:ext cx="0" cy="0"/>
          <a:chOff x="0" y="0"/>
          <a:chExt cx="0" cy="0"/>
        </a:xfrm>
      </p:grpSpPr>
      <p:pic>
        <p:nvPicPr>
          <p:cNvPr id="23" name="object 3">
            <a:extLst>
              <a:ext uri="{FF2B5EF4-FFF2-40B4-BE49-F238E27FC236}">
                <a16:creationId xmlns:a16="http://schemas.microsoft.com/office/drawing/2014/main" id="{54190E94-DFE7-E4B3-79D9-11298DED8A22}"/>
              </a:ext>
            </a:extLst>
          </p:cNvPr>
          <p:cNvPicPr/>
          <p:nvPr/>
        </p:nvPicPr>
        <p:blipFill>
          <a:blip r:embed="rId3" cstate="print"/>
          <a:stretch>
            <a:fillRect/>
          </a:stretch>
        </p:blipFill>
        <p:spPr>
          <a:xfrm>
            <a:off x="0" y="0"/>
            <a:ext cx="18259422" cy="10286999"/>
          </a:xfrm>
          <a:prstGeom prst="rect">
            <a:avLst/>
          </a:prstGeom>
        </p:spPr>
      </p:pic>
      <p:sp>
        <p:nvSpPr>
          <p:cNvPr id="24" name="object 4">
            <a:extLst>
              <a:ext uri="{FF2B5EF4-FFF2-40B4-BE49-F238E27FC236}">
                <a16:creationId xmlns:a16="http://schemas.microsoft.com/office/drawing/2014/main" id="{5BED4703-138A-A83A-22BC-ECEF387B3DFF}"/>
              </a:ext>
            </a:extLst>
          </p:cNvPr>
          <p:cNvSpPr/>
          <p:nvPr/>
        </p:nvSpPr>
        <p:spPr>
          <a:xfrm>
            <a:off x="-28578" y="0"/>
            <a:ext cx="18436894" cy="10287000"/>
          </a:xfrm>
          <a:custGeom>
            <a:avLst/>
            <a:gdLst/>
            <a:ahLst/>
            <a:cxnLst/>
            <a:rect l="l" t="t" r="r" b="b"/>
            <a:pathLst>
              <a:path w="18248630" h="10287000">
                <a:moveTo>
                  <a:pt x="18248244" y="10286999"/>
                </a:moveTo>
                <a:lnTo>
                  <a:pt x="0" y="10286999"/>
                </a:lnTo>
                <a:lnTo>
                  <a:pt x="0" y="0"/>
                </a:lnTo>
                <a:lnTo>
                  <a:pt x="18248244" y="0"/>
                </a:lnTo>
                <a:lnTo>
                  <a:pt x="18248244" y="10286999"/>
                </a:lnTo>
                <a:close/>
              </a:path>
            </a:pathLst>
          </a:custGeom>
          <a:solidFill>
            <a:srgbClr val="00286E">
              <a:alpha val="90000"/>
            </a:srgbClr>
          </a:solidFill>
        </p:spPr>
        <p:txBody>
          <a:bodyPr wrap="square" lIns="0" tIns="0" rIns="0" bIns="0" rtlCol="0"/>
          <a:lstStyle/>
          <a:p>
            <a:endParaRPr dirty="0"/>
          </a:p>
        </p:txBody>
      </p:sp>
      <p:sp>
        <p:nvSpPr>
          <p:cNvPr id="2" name="Shape 0"/>
          <p:cNvSpPr/>
          <p:nvPr/>
        </p:nvSpPr>
        <p:spPr>
          <a:xfrm>
            <a:off x="0" y="0"/>
            <a:ext cx="18288000" cy="76200"/>
          </a:xfrm>
          <a:prstGeom prst="rect">
            <a:avLst/>
          </a:prstGeom>
          <a:gradFill rotWithShape="1">
            <a:gsLst>
              <a:gs pos="0">
                <a:srgbClr val="D3993F">
                  <a:alpha val="100000"/>
                </a:srgbClr>
              </a:gs>
              <a:gs pos="42000">
                <a:srgbClr val="D3993F">
                  <a:alpha val="100000"/>
                </a:srgbClr>
              </a:gs>
              <a:gs pos="42000">
                <a:srgbClr val="FFFFFF">
                  <a:alpha val="100000"/>
                </a:srgbClr>
              </a:gs>
              <a:gs pos="58000">
                <a:srgbClr val="FFFFFF">
                  <a:alpha val="100000"/>
                </a:srgbClr>
              </a:gs>
              <a:gs pos="58000">
                <a:srgbClr val="D3993F">
                  <a:alpha val="100000"/>
                </a:srgbClr>
              </a:gs>
            </a:gsLst>
            <a:lin ang="0" scaled="0"/>
          </a:gradFill>
          <a:ln/>
        </p:spPr>
      </p:sp>
      <p:sp>
        <p:nvSpPr>
          <p:cNvPr id="3" name="Text 1"/>
          <p:cNvSpPr/>
          <p:nvPr/>
        </p:nvSpPr>
        <p:spPr>
          <a:xfrm>
            <a:off x="914400" y="647700"/>
            <a:ext cx="14144625" cy="317500"/>
          </a:xfrm>
          <a:prstGeom prst="rect">
            <a:avLst/>
          </a:prstGeom>
          <a:noFill/>
          <a:ln/>
        </p:spPr>
        <p:txBody>
          <a:bodyPr wrap="square" lIns="25400" tIns="25400" rIns="25400" bIns="25400" rtlCol="0" anchor="t">
            <a:normAutofit lnSpcReduction="10000"/>
          </a:bodyPr>
          <a:lstStyle/>
          <a:p>
            <a:pPr marL="0" indent="0" algn="l">
              <a:buNone/>
            </a:pPr>
            <a:r>
              <a:rPr lang="en-US" sz="1944" b="1" kern="0" spc="389" dirty="0">
                <a:solidFill>
                  <a:srgbClr val="D3993F"/>
                </a:solidFill>
                <a:latin typeface="Arial" pitchFamily="34" charset="0"/>
                <a:ea typeface="Arial" pitchFamily="34" charset="-122"/>
                <a:cs typeface="Arial" pitchFamily="34" charset="-120"/>
              </a:rPr>
              <a:t>KENYA’S COMMITMENT AND CONTINENTAL LEADERSHIP</a:t>
            </a:r>
            <a:endParaRPr lang="en-US" sz="1944" dirty="0"/>
          </a:p>
        </p:txBody>
      </p:sp>
      <p:sp>
        <p:nvSpPr>
          <p:cNvPr id="4" name="Text 2"/>
          <p:cNvSpPr/>
          <p:nvPr/>
        </p:nvSpPr>
        <p:spPr>
          <a:xfrm>
            <a:off x="914400" y="1079500"/>
            <a:ext cx="13244513" cy="1549995"/>
          </a:xfrm>
          <a:prstGeom prst="rect">
            <a:avLst/>
          </a:prstGeom>
          <a:noFill/>
          <a:ln/>
        </p:spPr>
        <p:txBody>
          <a:bodyPr wrap="square" lIns="25400" tIns="25400" rIns="25400" bIns="25400" rtlCol="0" anchor="t">
            <a:normAutofit/>
          </a:bodyPr>
          <a:lstStyle/>
          <a:p>
            <a:pPr marL="0" indent="0" algn="l">
              <a:lnSpc>
                <a:spcPct val="74880"/>
              </a:lnSpc>
              <a:buNone/>
            </a:pPr>
            <a:r>
              <a:rPr lang="en-US" sz="5616" b="1" dirty="0">
                <a:solidFill>
                  <a:srgbClr val="FFFFFF"/>
                </a:solidFill>
                <a:latin typeface="Arial" pitchFamily="34" charset="0"/>
                <a:ea typeface="Arial" pitchFamily="34" charset="-122"/>
                <a:cs typeface="Arial" pitchFamily="34" charset="-120"/>
              </a:rPr>
              <a:t>Kenya commits to a fully interoperable African qualifications space.</a:t>
            </a:r>
            <a:endParaRPr lang="en-US" sz="5616" dirty="0"/>
          </a:p>
        </p:txBody>
      </p:sp>
      <p:sp>
        <p:nvSpPr>
          <p:cNvPr id="6" name="Shape 4"/>
          <p:cNvSpPr/>
          <p:nvPr/>
        </p:nvSpPr>
        <p:spPr>
          <a:xfrm>
            <a:off x="967415" y="2382712"/>
            <a:ext cx="2095500" cy="28575"/>
          </a:xfrm>
          <a:prstGeom prst="rect">
            <a:avLst/>
          </a:prstGeom>
          <a:solidFill>
            <a:srgbClr val="D3993F"/>
          </a:solidFill>
          <a:ln/>
        </p:spPr>
      </p:sp>
      <p:sp>
        <p:nvSpPr>
          <p:cNvPr id="7" name="Shape 5"/>
          <p:cNvSpPr/>
          <p:nvPr/>
        </p:nvSpPr>
        <p:spPr>
          <a:xfrm>
            <a:off x="914400" y="3191470"/>
            <a:ext cx="3957638" cy="2857103"/>
          </a:xfrm>
          <a:prstGeom prst="roundRect">
            <a:avLst>
              <a:gd name="adj" fmla="val 11193"/>
            </a:avLst>
          </a:prstGeom>
          <a:ln w="28575">
            <a:solidFill>
              <a:schemeClr val="bg1"/>
            </a:solidFill>
            <a:prstDash val="solid"/>
          </a:ln>
        </p:spPr>
      </p:sp>
      <p:sp>
        <p:nvSpPr>
          <p:cNvPr id="8" name="Text 6"/>
          <p:cNvSpPr/>
          <p:nvPr/>
        </p:nvSpPr>
        <p:spPr>
          <a:xfrm>
            <a:off x="1576138" y="4027264"/>
            <a:ext cx="2973554" cy="1633326"/>
          </a:xfrm>
          <a:prstGeom prst="rect">
            <a:avLst/>
          </a:prstGeom>
          <a:noFill/>
          <a:ln/>
        </p:spPr>
        <p:txBody>
          <a:bodyPr wrap="square" lIns="25400" tIns="25400" rIns="25400" bIns="25400" rtlCol="0" anchor="t">
            <a:noAutofit/>
          </a:bodyPr>
          <a:lstStyle/>
          <a:p>
            <a:pPr marL="0" indent="0" algn="ctr">
              <a:buNone/>
            </a:pPr>
            <a:r>
              <a:rPr lang="en-US" sz="3600" b="1" dirty="0">
                <a:solidFill>
                  <a:schemeClr val="accent4">
                    <a:lumMod val="75000"/>
                  </a:schemeClr>
                </a:solidFill>
                <a:latin typeface="Arial" pitchFamily="34" charset="0"/>
                <a:ea typeface="Arial" pitchFamily="34" charset="-122"/>
                <a:cs typeface="Arial" pitchFamily="34" charset="-120"/>
              </a:rPr>
              <a:t>Publish and disseminate</a:t>
            </a:r>
            <a:endParaRPr lang="en-US" sz="3600" dirty="0">
              <a:solidFill>
                <a:schemeClr val="accent4">
                  <a:lumMod val="75000"/>
                </a:schemeClr>
              </a:solidFill>
            </a:endParaRPr>
          </a:p>
        </p:txBody>
      </p:sp>
      <p:sp>
        <p:nvSpPr>
          <p:cNvPr id="10" name="Shape 8"/>
          <p:cNvSpPr/>
          <p:nvPr/>
        </p:nvSpPr>
        <p:spPr>
          <a:xfrm>
            <a:off x="5081588" y="3191470"/>
            <a:ext cx="3957638" cy="2857103"/>
          </a:xfrm>
          <a:prstGeom prst="roundRect">
            <a:avLst>
              <a:gd name="adj" fmla="val 11193"/>
            </a:avLst>
          </a:prstGeom>
          <a:ln w="28575">
            <a:solidFill>
              <a:schemeClr val="bg1"/>
            </a:solidFill>
            <a:prstDash val="solid"/>
          </a:ln>
        </p:spPr>
      </p:sp>
      <p:sp>
        <p:nvSpPr>
          <p:cNvPr id="11" name="Text 9"/>
          <p:cNvSpPr/>
          <p:nvPr/>
        </p:nvSpPr>
        <p:spPr>
          <a:xfrm>
            <a:off x="5348370" y="3972997"/>
            <a:ext cx="3424074" cy="1499565"/>
          </a:xfrm>
          <a:prstGeom prst="rect">
            <a:avLst/>
          </a:prstGeom>
          <a:noFill/>
          <a:ln/>
        </p:spPr>
        <p:txBody>
          <a:bodyPr wrap="square" lIns="25400" tIns="25400" rIns="25400" bIns="25400" rtlCol="0" anchor="t">
            <a:normAutofit/>
          </a:bodyPr>
          <a:lstStyle/>
          <a:p>
            <a:pPr marL="0" indent="0" algn="ctr">
              <a:buNone/>
            </a:pPr>
            <a:r>
              <a:rPr lang="en-US" sz="3600" b="1" dirty="0">
                <a:solidFill>
                  <a:schemeClr val="accent4">
                    <a:lumMod val="75000"/>
                  </a:schemeClr>
                </a:solidFill>
                <a:latin typeface="Arial" pitchFamily="34" charset="0"/>
                <a:ea typeface="Arial" pitchFamily="34" charset="-122"/>
                <a:cs typeface="Arial" pitchFamily="34" charset="-120"/>
              </a:rPr>
              <a:t>Guide QABs and regulators</a:t>
            </a:r>
            <a:endParaRPr lang="en-US" sz="3600" dirty="0">
              <a:solidFill>
                <a:schemeClr val="accent4">
                  <a:lumMod val="75000"/>
                </a:schemeClr>
              </a:solidFill>
            </a:endParaRPr>
          </a:p>
        </p:txBody>
      </p:sp>
      <p:sp>
        <p:nvSpPr>
          <p:cNvPr id="13" name="Shape 11"/>
          <p:cNvSpPr/>
          <p:nvPr/>
        </p:nvSpPr>
        <p:spPr>
          <a:xfrm>
            <a:off x="9248775" y="3191470"/>
            <a:ext cx="3957638" cy="2857103"/>
          </a:xfrm>
          <a:prstGeom prst="roundRect">
            <a:avLst>
              <a:gd name="adj" fmla="val 9929"/>
            </a:avLst>
          </a:prstGeom>
          <a:ln w="28575">
            <a:solidFill>
              <a:schemeClr val="bg1"/>
            </a:solidFill>
            <a:prstDash val="solid"/>
          </a:ln>
        </p:spPr>
      </p:sp>
      <p:sp>
        <p:nvSpPr>
          <p:cNvPr id="14" name="Text 12"/>
          <p:cNvSpPr/>
          <p:nvPr/>
        </p:nvSpPr>
        <p:spPr>
          <a:xfrm>
            <a:off x="9396663" y="3999823"/>
            <a:ext cx="3659239" cy="1529734"/>
          </a:xfrm>
          <a:prstGeom prst="rect">
            <a:avLst/>
          </a:prstGeom>
          <a:noFill/>
          <a:ln/>
        </p:spPr>
        <p:txBody>
          <a:bodyPr wrap="square" lIns="25400" tIns="25400" rIns="25400" bIns="25400" rtlCol="0" anchor="t">
            <a:normAutofit/>
          </a:bodyPr>
          <a:lstStyle/>
          <a:p>
            <a:pPr marL="0" indent="0" algn="ctr">
              <a:buNone/>
            </a:pPr>
            <a:r>
              <a:rPr lang="en-US" sz="3600" b="1" dirty="0">
                <a:solidFill>
                  <a:schemeClr val="accent4">
                    <a:lumMod val="75000"/>
                  </a:schemeClr>
                </a:solidFill>
                <a:latin typeface="Arial" pitchFamily="34" charset="0"/>
                <a:ea typeface="Arial" pitchFamily="34" charset="-122"/>
                <a:cs typeface="Arial" pitchFamily="34" charset="-120"/>
              </a:rPr>
              <a:t>Strengthen implementation</a:t>
            </a:r>
            <a:endParaRPr lang="en-US" sz="3600" dirty="0">
              <a:solidFill>
                <a:schemeClr val="accent4">
                  <a:lumMod val="75000"/>
                </a:schemeClr>
              </a:solidFill>
            </a:endParaRPr>
          </a:p>
        </p:txBody>
      </p:sp>
      <p:sp>
        <p:nvSpPr>
          <p:cNvPr id="16" name="Shape 14"/>
          <p:cNvSpPr/>
          <p:nvPr/>
        </p:nvSpPr>
        <p:spPr>
          <a:xfrm>
            <a:off x="13415963" y="3191470"/>
            <a:ext cx="3957638" cy="2857103"/>
          </a:xfrm>
          <a:prstGeom prst="roundRect">
            <a:avLst>
              <a:gd name="adj" fmla="val 11193"/>
            </a:avLst>
          </a:prstGeom>
          <a:ln w="28575">
            <a:solidFill>
              <a:schemeClr val="bg1"/>
            </a:solidFill>
            <a:prstDash val="solid"/>
          </a:ln>
        </p:spPr>
      </p:sp>
      <p:sp>
        <p:nvSpPr>
          <p:cNvPr id="17" name="Text 15"/>
          <p:cNvSpPr/>
          <p:nvPr/>
        </p:nvSpPr>
        <p:spPr>
          <a:xfrm>
            <a:off x="13103879" y="3999520"/>
            <a:ext cx="4360685" cy="1521420"/>
          </a:xfrm>
          <a:prstGeom prst="rect">
            <a:avLst/>
          </a:prstGeom>
          <a:noFill/>
          <a:ln/>
        </p:spPr>
        <p:txBody>
          <a:bodyPr wrap="square" lIns="25400" tIns="25400" rIns="25400" bIns="25400" rtlCol="0" anchor="t">
            <a:normAutofit/>
          </a:bodyPr>
          <a:lstStyle/>
          <a:p>
            <a:pPr marL="0" indent="0" algn="ctr">
              <a:buNone/>
            </a:pPr>
            <a:r>
              <a:rPr lang="en-US" sz="3600" b="1" dirty="0">
                <a:solidFill>
                  <a:schemeClr val="accent4">
                    <a:lumMod val="75000"/>
                  </a:schemeClr>
                </a:solidFill>
                <a:latin typeface="Arial" pitchFamily="34" charset="0"/>
                <a:ea typeface="Arial" pitchFamily="34" charset="-122"/>
                <a:cs typeface="Arial" pitchFamily="34" charset="-120"/>
              </a:rPr>
              <a:t>Review and improve</a:t>
            </a:r>
            <a:endParaRPr lang="en-US" sz="3600" dirty="0">
              <a:solidFill>
                <a:schemeClr val="accent4">
                  <a:lumMod val="75000"/>
                </a:schemeClr>
              </a:solidFill>
            </a:endParaRPr>
          </a:p>
        </p:txBody>
      </p:sp>
      <p:sp>
        <p:nvSpPr>
          <p:cNvPr id="19" name="Shape 17"/>
          <p:cNvSpPr/>
          <p:nvPr/>
        </p:nvSpPr>
        <p:spPr>
          <a:xfrm>
            <a:off x="914400" y="8544917"/>
            <a:ext cx="16459200" cy="9525"/>
          </a:xfrm>
          <a:prstGeom prst="rect">
            <a:avLst/>
          </a:prstGeom>
          <a:solidFill>
            <a:srgbClr val="FFC000"/>
          </a:solidFill>
          <a:ln/>
        </p:spPr>
      </p:sp>
      <p:sp>
        <p:nvSpPr>
          <p:cNvPr id="20" name="Text 18"/>
          <p:cNvSpPr/>
          <p:nvPr/>
        </p:nvSpPr>
        <p:spPr>
          <a:xfrm>
            <a:off x="914399" y="7637514"/>
            <a:ext cx="13244513" cy="992783"/>
          </a:xfrm>
          <a:prstGeom prst="rect">
            <a:avLst/>
          </a:prstGeom>
          <a:noFill/>
          <a:ln/>
        </p:spPr>
        <p:txBody>
          <a:bodyPr wrap="square" lIns="25400" tIns="25400" rIns="25400" bIns="25400" rtlCol="0" anchor="t">
            <a:normAutofit lnSpcReduction="10000"/>
          </a:bodyPr>
          <a:lstStyle/>
          <a:p>
            <a:pPr marL="0" indent="0" algn="l">
              <a:lnSpc>
                <a:spcPct val="125280"/>
              </a:lnSpc>
              <a:buNone/>
            </a:pPr>
            <a:r>
              <a:rPr lang="en-US" sz="2592" dirty="0">
                <a:solidFill>
                  <a:schemeClr val="bg1"/>
                </a:solidFill>
                <a:latin typeface="Arial" pitchFamily="34" charset="0"/>
                <a:ea typeface="Arial" pitchFamily="34" charset="-122"/>
                <a:cs typeface="Arial" pitchFamily="34" charset="-120"/>
              </a:rPr>
              <a:t>Kenya offers a practical model of how an NQF can be referenced to the ACQF through law, evidence, level descriptors, quality assurance and a digital qualifications register.</a:t>
            </a:r>
            <a:endParaRPr lang="en-US" sz="2592"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sp>
          <p:nvSpPr>
            <p:cNvPr id="3" name="object 3"/>
            <p:cNvSpPr/>
            <p:nvPr/>
          </p:nvSpPr>
          <p:spPr>
            <a:xfrm>
              <a:off x="0" y="2749283"/>
              <a:ext cx="18277840" cy="5617210"/>
            </a:xfrm>
            <a:custGeom>
              <a:avLst/>
              <a:gdLst/>
              <a:ahLst/>
              <a:cxnLst/>
              <a:rect l="l" t="t" r="r" b="b"/>
              <a:pathLst>
                <a:path w="18277840" h="5617209">
                  <a:moveTo>
                    <a:pt x="18277831" y="5617196"/>
                  </a:moveTo>
                  <a:lnTo>
                    <a:pt x="0" y="5617196"/>
                  </a:lnTo>
                  <a:lnTo>
                    <a:pt x="0" y="0"/>
                  </a:lnTo>
                  <a:lnTo>
                    <a:pt x="18277831" y="0"/>
                  </a:lnTo>
                  <a:lnTo>
                    <a:pt x="18277831" y="5617196"/>
                  </a:lnTo>
                  <a:close/>
                </a:path>
              </a:pathLst>
            </a:custGeom>
            <a:solidFill>
              <a:srgbClr val="266E34"/>
            </a:solidFill>
          </p:spPr>
          <p:txBody>
            <a:bodyPr wrap="square" lIns="0" tIns="0" rIns="0" bIns="0" rtlCol="0"/>
            <a:lstStyle/>
            <a:p>
              <a:endParaRPr/>
            </a:p>
          </p:txBody>
        </p:sp>
        <p:pic>
          <p:nvPicPr>
            <p:cNvPr id="4" name="object 4"/>
            <p:cNvPicPr/>
            <p:nvPr/>
          </p:nvPicPr>
          <p:blipFill>
            <a:blip r:embed="rId2" cstate="print"/>
            <a:stretch>
              <a:fillRect/>
            </a:stretch>
          </p:blipFill>
          <p:spPr>
            <a:xfrm>
              <a:off x="5515744" y="275539"/>
              <a:ext cx="7258049" cy="2152649"/>
            </a:xfrm>
            <a:prstGeom prst="rect">
              <a:avLst/>
            </a:prstGeom>
          </p:spPr>
        </p:pic>
        <p:pic>
          <p:nvPicPr>
            <p:cNvPr id="5" name="object 5"/>
            <p:cNvPicPr/>
            <p:nvPr/>
          </p:nvPicPr>
          <p:blipFill>
            <a:blip r:embed="rId3" cstate="print"/>
            <a:stretch>
              <a:fillRect/>
            </a:stretch>
          </p:blipFill>
          <p:spPr>
            <a:xfrm>
              <a:off x="0" y="9424604"/>
              <a:ext cx="18287999" cy="704849"/>
            </a:xfrm>
            <a:prstGeom prst="rect">
              <a:avLst/>
            </a:prstGeom>
          </p:spPr>
        </p:pic>
        <p:pic>
          <p:nvPicPr>
            <p:cNvPr id="6" name="object 6"/>
            <p:cNvPicPr/>
            <p:nvPr/>
          </p:nvPicPr>
          <p:blipFill>
            <a:blip r:embed="rId4" cstate="print"/>
            <a:stretch>
              <a:fillRect/>
            </a:stretch>
          </p:blipFill>
          <p:spPr>
            <a:xfrm>
              <a:off x="6759965" y="2703613"/>
              <a:ext cx="1838144" cy="1879921"/>
            </a:xfrm>
            <a:prstGeom prst="rect">
              <a:avLst/>
            </a:prstGeom>
          </p:spPr>
        </p:pic>
        <p:pic>
          <p:nvPicPr>
            <p:cNvPr id="7" name="object 7"/>
            <p:cNvPicPr/>
            <p:nvPr/>
          </p:nvPicPr>
          <p:blipFill>
            <a:blip r:embed="rId5" cstate="print"/>
            <a:stretch>
              <a:fillRect/>
            </a:stretch>
          </p:blipFill>
          <p:spPr>
            <a:xfrm>
              <a:off x="6603655" y="8470598"/>
              <a:ext cx="1133474" cy="1123949"/>
            </a:xfrm>
            <a:prstGeom prst="rect">
              <a:avLst/>
            </a:prstGeom>
          </p:spPr>
        </p:pic>
      </p:grpSp>
      <p:sp>
        <p:nvSpPr>
          <p:cNvPr id="8" name="object 8"/>
          <p:cNvSpPr txBox="1"/>
          <p:nvPr/>
        </p:nvSpPr>
        <p:spPr>
          <a:xfrm>
            <a:off x="7776736" y="8744586"/>
            <a:ext cx="4714240" cy="501650"/>
          </a:xfrm>
          <a:prstGeom prst="rect">
            <a:avLst/>
          </a:prstGeom>
        </p:spPr>
        <p:txBody>
          <a:bodyPr vert="horz" wrap="square" lIns="0" tIns="15240" rIns="0" bIns="0" rtlCol="0">
            <a:spAutoFit/>
          </a:bodyPr>
          <a:lstStyle/>
          <a:p>
            <a:pPr marL="12700">
              <a:lnSpc>
                <a:spcPct val="100000"/>
              </a:lnSpc>
              <a:spcBef>
                <a:spcPts val="120"/>
              </a:spcBef>
            </a:pPr>
            <a:r>
              <a:rPr sz="3100" b="1" spc="-20" dirty="0">
                <a:solidFill>
                  <a:srgbClr val="00286E"/>
                </a:solidFill>
                <a:latin typeface="Tahoma"/>
                <a:cs typeface="Tahoma"/>
              </a:rPr>
              <a:t>ISO</a:t>
            </a:r>
            <a:r>
              <a:rPr sz="3100" b="1" spc="-145" dirty="0">
                <a:solidFill>
                  <a:srgbClr val="00286E"/>
                </a:solidFill>
                <a:latin typeface="Tahoma"/>
                <a:cs typeface="Tahoma"/>
              </a:rPr>
              <a:t> </a:t>
            </a:r>
            <a:r>
              <a:rPr sz="3100" b="1" spc="-195" dirty="0">
                <a:solidFill>
                  <a:srgbClr val="00286E"/>
                </a:solidFill>
                <a:latin typeface="Tahoma"/>
                <a:cs typeface="Tahoma"/>
              </a:rPr>
              <a:t>9001:2015</a:t>
            </a:r>
            <a:r>
              <a:rPr sz="3100" b="1" spc="-30" dirty="0">
                <a:solidFill>
                  <a:srgbClr val="00286E"/>
                </a:solidFill>
                <a:latin typeface="Tahoma"/>
                <a:cs typeface="Tahoma"/>
              </a:rPr>
              <a:t> </a:t>
            </a:r>
            <a:r>
              <a:rPr sz="3100" b="1" spc="65" dirty="0">
                <a:solidFill>
                  <a:srgbClr val="00286E"/>
                </a:solidFill>
                <a:latin typeface="Tahoma"/>
                <a:cs typeface="Tahoma"/>
              </a:rPr>
              <a:t>Certified</a:t>
            </a:r>
            <a:endParaRPr sz="3100">
              <a:latin typeface="Tahoma"/>
              <a:cs typeface="Tahoma"/>
            </a:endParaRPr>
          </a:p>
        </p:txBody>
      </p:sp>
      <p:sp>
        <p:nvSpPr>
          <p:cNvPr id="9" name="object 9"/>
          <p:cNvSpPr txBox="1"/>
          <p:nvPr/>
        </p:nvSpPr>
        <p:spPr>
          <a:xfrm>
            <a:off x="4044006" y="2639174"/>
            <a:ext cx="10200005" cy="5522595"/>
          </a:xfrm>
          <a:prstGeom prst="rect">
            <a:avLst/>
          </a:prstGeom>
        </p:spPr>
        <p:txBody>
          <a:bodyPr vert="horz" wrap="square" lIns="0" tIns="16510" rIns="0" bIns="0" rtlCol="0">
            <a:spAutoFit/>
          </a:bodyPr>
          <a:lstStyle/>
          <a:p>
            <a:pPr marL="2153920" algn="ctr">
              <a:lnSpc>
                <a:spcPct val="100000"/>
              </a:lnSpc>
              <a:spcBef>
                <a:spcPts val="130"/>
              </a:spcBef>
            </a:pPr>
            <a:r>
              <a:rPr sz="12000" b="1" dirty="0">
                <a:solidFill>
                  <a:srgbClr val="00286E"/>
                </a:solidFill>
                <a:latin typeface="Times New Roman"/>
                <a:cs typeface="Times New Roman"/>
              </a:rPr>
              <a:t>&amp;</a:t>
            </a:r>
            <a:r>
              <a:rPr sz="12000" b="1" spc="5" dirty="0">
                <a:solidFill>
                  <a:srgbClr val="00286E"/>
                </a:solidFill>
                <a:latin typeface="Times New Roman"/>
                <a:cs typeface="Times New Roman"/>
              </a:rPr>
              <a:t> </a:t>
            </a:r>
            <a:r>
              <a:rPr sz="12000" b="1" spc="-50" dirty="0">
                <a:solidFill>
                  <a:srgbClr val="D3993F"/>
                </a:solidFill>
                <a:latin typeface="Times New Roman"/>
                <a:cs typeface="Times New Roman"/>
              </a:rPr>
              <a:t>A</a:t>
            </a:r>
            <a:endParaRPr sz="12000">
              <a:latin typeface="Times New Roman"/>
              <a:cs typeface="Times New Roman"/>
            </a:endParaRPr>
          </a:p>
          <a:p>
            <a:pPr marL="50800">
              <a:lnSpc>
                <a:spcPct val="100000"/>
              </a:lnSpc>
              <a:spcBef>
                <a:spcPts val="2770"/>
              </a:spcBef>
            </a:pPr>
            <a:r>
              <a:rPr sz="2650" spc="204" dirty="0">
                <a:solidFill>
                  <a:srgbClr val="FFFFFF"/>
                </a:solidFill>
                <a:latin typeface="Tahoma"/>
                <a:cs typeface="Tahoma"/>
              </a:rPr>
              <a:t>4</a:t>
            </a:r>
            <a:r>
              <a:rPr sz="2400" spc="307" baseline="39930" dirty="0">
                <a:solidFill>
                  <a:srgbClr val="FFFFFF"/>
                </a:solidFill>
                <a:latin typeface="Tahoma"/>
                <a:cs typeface="Tahoma"/>
              </a:rPr>
              <a:t>th</a:t>
            </a:r>
            <a:r>
              <a:rPr sz="2400" spc="315" baseline="39930" dirty="0">
                <a:solidFill>
                  <a:srgbClr val="FFFFFF"/>
                </a:solidFill>
                <a:latin typeface="Tahoma"/>
                <a:cs typeface="Tahoma"/>
              </a:rPr>
              <a:t> </a:t>
            </a:r>
            <a:r>
              <a:rPr sz="2650" spc="165" dirty="0">
                <a:solidFill>
                  <a:srgbClr val="FFFFFF"/>
                </a:solidFill>
                <a:latin typeface="Tahoma"/>
                <a:cs typeface="Tahoma"/>
              </a:rPr>
              <a:t>Floor,NACOSTI</a:t>
            </a:r>
            <a:r>
              <a:rPr sz="2650" spc="-114" dirty="0">
                <a:solidFill>
                  <a:srgbClr val="FFFFFF"/>
                </a:solidFill>
                <a:latin typeface="Tahoma"/>
                <a:cs typeface="Tahoma"/>
              </a:rPr>
              <a:t> </a:t>
            </a:r>
            <a:r>
              <a:rPr sz="2650" spc="215" dirty="0">
                <a:solidFill>
                  <a:srgbClr val="FFFFFF"/>
                </a:solidFill>
                <a:latin typeface="Tahoma"/>
                <a:cs typeface="Tahoma"/>
              </a:rPr>
              <a:t>Building,</a:t>
            </a:r>
            <a:r>
              <a:rPr sz="2650" spc="-114" dirty="0">
                <a:solidFill>
                  <a:srgbClr val="FFFFFF"/>
                </a:solidFill>
                <a:latin typeface="Tahoma"/>
                <a:cs typeface="Tahoma"/>
              </a:rPr>
              <a:t> </a:t>
            </a:r>
            <a:r>
              <a:rPr sz="2650" spc="120" dirty="0">
                <a:solidFill>
                  <a:srgbClr val="FFFFFF"/>
                </a:solidFill>
                <a:latin typeface="Tahoma"/>
                <a:cs typeface="Tahoma"/>
              </a:rPr>
              <a:t>off</a:t>
            </a:r>
            <a:r>
              <a:rPr sz="2650" spc="-114" dirty="0">
                <a:solidFill>
                  <a:srgbClr val="FFFFFF"/>
                </a:solidFill>
                <a:latin typeface="Tahoma"/>
                <a:cs typeface="Tahoma"/>
              </a:rPr>
              <a:t> </a:t>
            </a:r>
            <a:r>
              <a:rPr sz="2650" spc="220" dirty="0">
                <a:solidFill>
                  <a:srgbClr val="FFFFFF"/>
                </a:solidFill>
                <a:latin typeface="Tahoma"/>
                <a:cs typeface="Tahoma"/>
              </a:rPr>
              <a:t>Waiyaki</a:t>
            </a:r>
            <a:r>
              <a:rPr sz="2650" spc="-120" dirty="0">
                <a:solidFill>
                  <a:srgbClr val="FFFFFF"/>
                </a:solidFill>
                <a:latin typeface="Tahoma"/>
                <a:cs typeface="Tahoma"/>
              </a:rPr>
              <a:t> </a:t>
            </a:r>
            <a:r>
              <a:rPr sz="2650" spc="160" dirty="0">
                <a:solidFill>
                  <a:srgbClr val="FFFFFF"/>
                </a:solidFill>
                <a:latin typeface="Tahoma"/>
                <a:cs typeface="Tahoma"/>
              </a:rPr>
              <a:t>Way,</a:t>
            </a:r>
            <a:r>
              <a:rPr sz="2650" spc="-114" dirty="0">
                <a:solidFill>
                  <a:srgbClr val="FFFFFF"/>
                </a:solidFill>
                <a:latin typeface="Tahoma"/>
                <a:cs typeface="Tahoma"/>
              </a:rPr>
              <a:t> </a:t>
            </a:r>
            <a:r>
              <a:rPr sz="2650" spc="280" dirty="0">
                <a:solidFill>
                  <a:srgbClr val="FFFFFF"/>
                </a:solidFill>
                <a:latin typeface="Tahoma"/>
                <a:cs typeface="Tahoma"/>
              </a:rPr>
              <a:t>Upper</a:t>
            </a:r>
            <a:r>
              <a:rPr sz="2650" spc="-114" dirty="0">
                <a:solidFill>
                  <a:srgbClr val="FFFFFF"/>
                </a:solidFill>
                <a:latin typeface="Tahoma"/>
                <a:cs typeface="Tahoma"/>
              </a:rPr>
              <a:t> </a:t>
            </a:r>
            <a:r>
              <a:rPr sz="2650" spc="165" dirty="0">
                <a:solidFill>
                  <a:srgbClr val="FFFFFF"/>
                </a:solidFill>
                <a:latin typeface="Tahoma"/>
                <a:cs typeface="Tahoma"/>
              </a:rPr>
              <a:t>Kabete,</a:t>
            </a:r>
            <a:endParaRPr sz="2650">
              <a:latin typeface="Tahoma"/>
              <a:cs typeface="Tahoma"/>
            </a:endParaRPr>
          </a:p>
          <a:p>
            <a:pPr marL="1840230">
              <a:lnSpc>
                <a:spcPct val="100000"/>
              </a:lnSpc>
              <a:spcBef>
                <a:spcPts val="840"/>
              </a:spcBef>
            </a:pPr>
            <a:r>
              <a:rPr sz="2650" spc="190" dirty="0">
                <a:solidFill>
                  <a:srgbClr val="FFFFFF"/>
                </a:solidFill>
                <a:latin typeface="Tahoma"/>
                <a:cs typeface="Tahoma"/>
              </a:rPr>
              <a:t>P.O</a:t>
            </a:r>
            <a:r>
              <a:rPr sz="2650" spc="-125" dirty="0">
                <a:solidFill>
                  <a:srgbClr val="FFFFFF"/>
                </a:solidFill>
                <a:latin typeface="Tahoma"/>
                <a:cs typeface="Tahoma"/>
              </a:rPr>
              <a:t> </a:t>
            </a:r>
            <a:r>
              <a:rPr sz="2650" spc="265" dirty="0">
                <a:solidFill>
                  <a:srgbClr val="FFFFFF"/>
                </a:solidFill>
                <a:latin typeface="Tahoma"/>
                <a:cs typeface="Tahoma"/>
              </a:rPr>
              <a:t>Box</a:t>
            </a:r>
            <a:r>
              <a:rPr sz="2650" spc="-125" dirty="0">
                <a:solidFill>
                  <a:srgbClr val="FFFFFF"/>
                </a:solidFill>
                <a:latin typeface="Tahoma"/>
                <a:cs typeface="Tahoma"/>
              </a:rPr>
              <a:t> </a:t>
            </a:r>
            <a:r>
              <a:rPr sz="2650" spc="90" dirty="0">
                <a:solidFill>
                  <a:srgbClr val="FFFFFF"/>
                </a:solidFill>
                <a:latin typeface="Tahoma"/>
                <a:cs typeface="Tahoma"/>
              </a:rPr>
              <a:t>72635</a:t>
            </a:r>
            <a:r>
              <a:rPr sz="2650" spc="-120" dirty="0">
                <a:solidFill>
                  <a:srgbClr val="FFFFFF"/>
                </a:solidFill>
                <a:latin typeface="Tahoma"/>
                <a:cs typeface="Tahoma"/>
              </a:rPr>
              <a:t> </a:t>
            </a:r>
            <a:r>
              <a:rPr sz="2650" spc="55" dirty="0">
                <a:solidFill>
                  <a:srgbClr val="FFFFFF"/>
                </a:solidFill>
                <a:latin typeface="Tahoma"/>
                <a:cs typeface="Tahoma"/>
              </a:rPr>
              <a:t>-</a:t>
            </a:r>
            <a:r>
              <a:rPr sz="2650" spc="-125" dirty="0">
                <a:solidFill>
                  <a:srgbClr val="FFFFFF"/>
                </a:solidFill>
                <a:latin typeface="Tahoma"/>
                <a:cs typeface="Tahoma"/>
              </a:rPr>
              <a:t> </a:t>
            </a:r>
            <a:r>
              <a:rPr sz="2650" spc="265" dirty="0">
                <a:solidFill>
                  <a:srgbClr val="FFFFFF"/>
                </a:solidFill>
                <a:latin typeface="Tahoma"/>
                <a:cs typeface="Tahoma"/>
              </a:rPr>
              <a:t>00200</a:t>
            </a:r>
            <a:r>
              <a:rPr sz="2650" spc="-120" dirty="0">
                <a:solidFill>
                  <a:srgbClr val="FFFFFF"/>
                </a:solidFill>
                <a:latin typeface="Tahoma"/>
                <a:cs typeface="Tahoma"/>
              </a:rPr>
              <a:t> </a:t>
            </a:r>
            <a:r>
              <a:rPr sz="2650" spc="160" dirty="0">
                <a:solidFill>
                  <a:srgbClr val="FFFFFF"/>
                </a:solidFill>
                <a:latin typeface="Tahoma"/>
                <a:cs typeface="Tahoma"/>
              </a:rPr>
              <a:t>Nairobi,</a:t>
            </a:r>
            <a:r>
              <a:rPr sz="2650" spc="-125" dirty="0">
                <a:solidFill>
                  <a:srgbClr val="FFFFFF"/>
                </a:solidFill>
                <a:latin typeface="Tahoma"/>
                <a:cs typeface="Tahoma"/>
              </a:rPr>
              <a:t> </a:t>
            </a:r>
            <a:r>
              <a:rPr sz="2650" spc="290" dirty="0">
                <a:solidFill>
                  <a:srgbClr val="FFFFFF"/>
                </a:solidFill>
                <a:latin typeface="Tahoma"/>
                <a:cs typeface="Tahoma"/>
              </a:rPr>
              <a:t>KENYA</a:t>
            </a:r>
            <a:endParaRPr sz="2650">
              <a:latin typeface="Tahoma"/>
              <a:cs typeface="Tahoma"/>
            </a:endParaRPr>
          </a:p>
          <a:p>
            <a:pPr marL="2891790" marR="2884805" algn="ctr">
              <a:lnSpc>
                <a:spcPct val="126400"/>
              </a:lnSpc>
            </a:pPr>
            <a:r>
              <a:rPr sz="2650" spc="175" dirty="0">
                <a:solidFill>
                  <a:srgbClr val="FFFFFF"/>
                </a:solidFill>
                <a:latin typeface="Tahoma"/>
                <a:cs typeface="Tahoma"/>
              </a:rPr>
              <a:t>Website:</a:t>
            </a:r>
            <a:r>
              <a:rPr sz="2650" spc="-130" dirty="0">
                <a:solidFill>
                  <a:srgbClr val="FFFFFF"/>
                </a:solidFill>
                <a:latin typeface="Tahoma"/>
                <a:cs typeface="Tahoma"/>
              </a:rPr>
              <a:t> </a:t>
            </a:r>
            <a:r>
              <a:rPr sz="2650" spc="180" dirty="0">
                <a:solidFill>
                  <a:srgbClr val="FFFFFF"/>
                </a:solidFill>
                <a:latin typeface="Tahoma"/>
                <a:cs typeface="Tahoma"/>
                <a:hlinkClick r:id="rId6"/>
              </a:rPr>
              <a:t>www.knqa.go.ke</a:t>
            </a:r>
            <a:r>
              <a:rPr sz="2650" spc="180" dirty="0">
                <a:solidFill>
                  <a:srgbClr val="FFFFFF"/>
                </a:solidFill>
                <a:latin typeface="Tahoma"/>
                <a:cs typeface="Tahoma"/>
              </a:rPr>
              <a:t> </a:t>
            </a:r>
            <a:r>
              <a:rPr sz="2650" spc="155" dirty="0">
                <a:solidFill>
                  <a:srgbClr val="FFFFFF"/>
                </a:solidFill>
                <a:latin typeface="Tahoma"/>
                <a:cs typeface="Tahoma"/>
              </a:rPr>
              <a:t>Email:</a:t>
            </a:r>
            <a:r>
              <a:rPr sz="2650" spc="-120" dirty="0">
                <a:solidFill>
                  <a:srgbClr val="FFFFFF"/>
                </a:solidFill>
                <a:latin typeface="Tahoma"/>
                <a:cs typeface="Tahoma"/>
              </a:rPr>
              <a:t> </a:t>
            </a:r>
            <a:r>
              <a:rPr sz="2650" spc="180" dirty="0">
                <a:solidFill>
                  <a:srgbClr val="FFFFFF"/>
                </a:solidFill>
                <a:latin typeface="Tahoma"/>
                <a:cs typeface="Tahoma"/>
                <a:hlinkClick r:id="rId7"/>
              </a:rPr>
              <a:t>info@knqa.go.ke</a:t>
            </a:r>
            <a:r>
              <a:rPr sz="2650" spc="180" dirty="0">
                <a:solidFill>
                  <a:srgbClr val="FFFFFF"/>
                </a:solidFill>
                <a:latin typeface="Tahoma"/>
                <a:cs typeface="Tahoma"/>
              </a:rPr>
              <a:t> </a:t>
            </a:r>
            <a:r>
              <a:rPr sz="2650" spc="195" dirty="0">
                <a:solidFill>
                  <a:srgbClr val="FFFFFF"/>
                </a:solidFill>
                <a:latin typeface="Tahoma"/>
                <a:cs typeface="Tahoma"/>
              </a:rPr>
              <a:t>Phone:</a:t>
            </a:r>
            <a:r>
              <a:rPr sz="2650" spc="-105" dirty="0">
                <a:solidFill>
                  <a:srgbClr val="FFFFFF"/>
                </a:solidFill>
                <a:latin typeface="Tahoma"/>
                <a:cs typeface="Tahoma"/>
              </a:rPr>
              <a:t> </a:t>
            </a:r>
            <a:r>
              <a:rPr sz="2650" spc="100" dirty="0">
                <a:solidFill>
                  <a:srgbClr val="FFFFFF"/>
                </a:solidFill>
                <a:latin typeface="Tahoma"/>
                <a:cs typeface="Tahoma"/>
              </a:rPr>
              <a:t>0202100272</a:t>
            </a:r>
            <a:endParaRPr sz="2650">
              <a:latin typeface="Tahoma"/>
              <a:cs typeface="Tahoma"/>
            </a:endParaRPr>
          </a:p>
          <a:p>
            <a:pPr>
              <a:lnSpc>
                <a:spcPct val="100000"/>
              </a:lnSpc>
              <a:spcBef>
                <a:spcPts val="434"/>
              </a:spcBef>
            </a:pPr>
            <a:endParaRPr sz="2650">
              <a:latin typeface="Tahoma"/>
              <a:cs typeface="Tahoma"/>
            </a:endParaRPr>
          </a:p>
          <a:p>
            <a:pPr marL="406400" algn="ctr">
              <a:lnSpc>
                <a:spcPct val="100000"/>
              </a:lnSpc>
            </a:pPr>
            <a:r>
              <a:rPr sz="2650" b="1" spc="-370" dirty="0">
                <a:solidFill>
                  <a:srgbClr val="FFFFFF"/>
                </a:solidFill>
                <a:latin typeface="Tahoma"/>
                <a:cs typeface="Tahoma"/>
              </a:rPr>
              <a:t>©</a:t>
            </a:r>
            <a:r>
              <a:rPr sz="2650" b="1" spc="660" dirty="0">
                <a:solidFill>
                  <a:srgbClr val="FFFFFF"/>
                </a:solidFill>
                <a:latin typeface="Tahoma"/>
                <a:cs typeface="Tahoma"/>
              </a:rPr>
              <a:t> </a:t>
            </a:r>
            <a:r>
              <a:rPr sz="2650" b="1" dirty="0">
                <a:solidFill>
                  <a:srgbClr val="FFFFFF"/>
                </a:solidFill>
                <a:latin typeface="Tahoma"/>
                <a:cs typeface="Tahoma"/>
              </a:rPr>
              <a:t>2026</a:t>
            </a:r>
            <a:r>
              <a:rPr sz="2650" b="1" spc="-65" dirty="0">
                <a:solidFill>
                  <a:srgbClr val="FFFFFF"/>
                </a:solidFill>
                <a:latin typeface="Tahoma"/>
                <a:cs typeface="Tahoma"/>
              </a:rPr>
              <a:t> </a:t>
            </a:r>
            <a:r>
              <a:rPr sz="2650" b="1" spc="150" dirty="0">
                <a:solidFill>
                  <a:srgbClr val="FFFFFF"/>
                </a:solidFill>
                <a:latin typeface="Tahoma"/>
                <a:cs typeface="Tahoma"/>
              </a:rPr>
              <a:t>KNQA</a:t>
            </a:r>
            <a:endParaRPr sz="2650">
              <a:latin typeface="Tahoma"/>
              <a:cs typeface="Tahom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5E6AAE67-C7C0-41F0-A4E2-D6B626BDD7DE}"/>
</file>

<file path=customXml/itemProps2.xml><?xml version="1.0" encoding="utf-8"?>
<ds:datastoreItem xmlns:ds="http://schemas.openxmlformats.org/officeDocument/2006/customXml" ds:itemID="{5706F801-A7C7-4BE9-B250-CD9AF2894A0E}"/>
</file>

<file path=customXml/itemProps3.xml><?xml version="1.0" encoding="utf-8"?>
<ds:datastoreItem xmlns:ds="http://schemas.openxmlformats.org/officeDocument/2006/customXml" ds:itemID="{A75511B3-F477-4256-948D-5BEA1F3A792D}"/>
</file>

<file path=docProps/app.xml><?xml version="1.0" encoding="utf-8"?>
<Properties xmlns="http://schemas.openxmlformats.org/officeDocument/2006/extended-properties" xmlns:vt="http://schemas.openxmlformats.org/officeDocument/2006/docPropsVTypes">
  <TotalTime>278</TotalTime>
  <Words>4344</Words>
  <Application>Microsoft Office PowerPoint</Application>
  <PresentationFormat>Custom</PresentationFormat>
  <Paragraphs>604</Paragraphs>
  <Slides>26</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Aptos</vt:lpstr>
      <vt:lpstr>Aptos Display</vt:lpstr>
      <vt:lpstr>Arial</vt:lpstr>
      <vt:lpstr>Calibri</vt:lpstr>
      <vt:lpstr>Tahoma</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User</cp:lastModifiedBy>
  <cp:revision>9</cp:revision>
  <dcterms:created xsi:type="dcterms:W3CDTF">2026-07-22T19:56:33Z</dcterms:created>
  <dcterms:modified xsi:type="dcterms:W3CDTF">2026-07-23T12:08:57Z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